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ndy Padley" userId="9feb3fc8-400b-4479-bc95-c4d53a00fa49" providerId="ADAL" clId="{96775DD7-A3F9-4393-9136-32E3908492E1}"/>
    <pc:docChg chg="modSld">
      <pc:chgData name="Wendy Padley" userId="9feb3fc8-400b-4479-bc95-c4d53a00fa49" providerId="ADAL" clId="{96775DD7-A3F9-4393-9136-32E3908492E1}" dt="2022-05-04T08:13:37.599" v="1" actId="1076"/>
      <pc:docMkLst>
        <pc:docMk/>
      </pc:docMkLst>
      <pc:sldChg chg="modSp">
        <pc:chgData name="Wendy Padley" userId="9feb3fc8-400b-4479-bc95-c4d53a00fa49" providerId="ADAL" clId="{96775DD7-A3F9-4393-9136-32E3908492E1}" dt="2022-05-04T08:13:37.599" v="1" actId="1076"/>
        <pc:sldMkLst>
          <pc:docMk/>
          <pc:sldMk cId="2648381254" sldId="257"/>
        </pc:sldMkLst>
        <pc:spChg chg="mod">
          <ac:chgData name="Wendy Padley" userId="9feb3fc8-400b-4479-bc95-c4d53a00fa49" providerId="ADAL" clId="{96775DD7-A3F9-4393-9136-32E3908492E1}" dt="2022-05-04T08:13:37.599" v="1" actId="1076"/>
          <ac:spMkLst>
            <pc:docMk/>
            <pc:sldMk cId="2648381254" sldId="257"/>
            <ac:spMk id="2" creationId="{C69CE80E-92E9-40B4-A618-D67E07B6A0D0}"/>
          </ac:spMkLst>
        </pc:spChg>
        <pc:spChg chg="mod">
          <ac:chgData name="Wendy Padley" userId="9feb3fc8-400b-4479-bc95-c4d53a00fa49" providerId="ADAL" clId="{96775DD7-A3F9-4393-9136-32E3908492E1}" dt="2022-05-04T08:13:32.686" v="0" actId="1076"/>
          <ac:spMkLst>
            <pc:docMk/>
            <pc:sldMk cId="2648381254" sldId="257"/>
            <ac:spMk id="11" creationId="{6AB98613-8D06-4CD5-9D25-F17FB9E70BA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C9CE5-DDCA-4FE7-8B15-568DDB53F0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9076C1E-3569-4765-94D5-45CBFDD4D4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1EBE44C-C52B-4C04-A0B3-7ADC2B722BB9}"/>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F3482DEB-81D6-4CA4-A57F-882671C969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E387B1-80A4-48CC-85B9-44C7B5D00E95}"/>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2365459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DC842-502A-4A51-8D61-C8ADE6D4043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039941-3C40-42EE-B52A-D25777E2596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F54179-86C6-4A88-A7B2-235AB8D6DF2C}"/>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681F24FE-3156-42A3-A6CB-88003F7533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DF273C-B85E-4CD3-A28F-CC4550E79FEB}"/>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32438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DAF739-7E9C-4F94-81C9-F4503F21B47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980B62-4E70-4270-A011-8F19912C35C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8C6766-B9C8-45B2-A23F-3BA8B4ED9016}"/>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9C6E864B-9A22-48DC-A3A4-2E49B6557C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10F072-35E5-47D8-8CB6-2EB96232E5C7}"/>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174058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7CD4-E8DD-44E0-8FE7-46F670F991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D8B219-377A-4F6A-8D7E-908906F0858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E89040-34F6-46BA-9E89-93591CF31EE8}"/>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2329E307-984D-47F2-8D5C-9258578A3E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5B5DAC-1382-491F-A294-D7D6A67C3E6E}"/>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61231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ACE0C-4F81-4C4A-9893-BCC028EF7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D0214C1-95A2-482F-8472-EE5706E6E7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C11E4B6-8F54-4B58-BDD2-7E94657A4881}"/>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60061834-F4C7-4287-A1C8-631C0E82CE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958220-FEEF-4239-A35A-4EFF1581C62F}"/>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03574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F6963-E8C9-418A-8F85-ACDB618D20A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3B580E-2EE2-422E-A7C0-A380C2A25CD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F4D7A21-DEF9-4775-B823-C2B1CD20B8C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C577AD7-E805-4782-86BA-AC371E1A2641}"/>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6" name="Footer Placeholder 5">
            <a:extLst>
              <a:ext uri="{FF2B5EF4-FFF2-40B4-BE49-F238E27FC236}">
                <a16:creationId xmlns:a16="http://schemas.microsoft.com/office/drawing/2014/main" id="{C0B10634-8317-43B8-87B9-C2A9B4CE94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F8739AD-398D-43DE-8208-BD40E070FCF5}"/>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1394856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14D6F-8081-4CF1-A349-8386F14F546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3B18F34-8F12-4500-B01B-62D9C4FED1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B70454F-0CB7-4A6E-B88E-C186FDF283C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D149D4F-8285-4FD7-B704-BA50127151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F10F4A6-2E95-47E5-BD82-A61458E92DA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926BF1B-CAE1-4843-81A5-2F1DB91EBC61}"/>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8" name="Footer Placeholder 7">
            <a:extLst>
              <a:ext uri="{FF2B5EF4-FFF2-40B4-BE49-F238E27FC236}">
                <a16:creationId xmlns:a16="http://schemas.microsoft.com/office/drawing/2014/main" id="{C7E935B8-51BD-4CC0-80A3-F2A87C1746C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EC27955-6FD4-45C4-AE5C-4999B6A4423E}"/>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44362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5A09B-BCBC-4C7B-AED7-A2655BC587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C047E9C-1A82-4BC3-9F12-ACFD94E16FFD}"/>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4" name="Footer Placeholder 3">
            <a:extLst>
              <a:ext uri="{FF2B5EF4-FFF2-40B4-BE49-F238E27FC236}">
                <a16:creationId xmlns:a16="http://schemas.microsoft.com/office/drawing/2014/main" id="{348E2D0A-174D-4ADA-B412-9D5D195AA5D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F98D7D3-8B41-4685-B299-1F5990DBD56B}"/>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150141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BE12E7-2E6A-4DB7-8A30-7B9C64D0EBCA}"/>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3" name="Footer Placeholder 2">
            <a:extLst>
              <a:ext uri="{FF2B5EF4-FFF2-40B4-BE49-F238E27FC236}">
                <a16:creationId xmlns:a16="http://schemas.microsoft.com/office/drawing/2014/main" id="{E2217542-BE48-4E24-BB0F-12EA3D76722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D827006-BFBD-4004-B3F1-867E1A9366CC}"/>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3082864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6A16F-A0A9-42A1-A44D-92A1CBD851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FBEE4F4-CCCB-4034-8895-6F00B9FD93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E9B330B-5A01-4F9B-9923-E115964DEB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815E03F-B1F1-4B6B-B14C-D27A7C2D0C75}"/>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6" name="Footer Placeholder 5">
            <a:extLst>
              <a:ext uri="{FF2B5EF4-FFF2-40B4-BE49-F238E27FC236}">
                <a16:creationId xmlns:a16="http://schemas.microsoft.com/office/drawing/2014/main" id="{1FCAD6E9-2ADD-4CD1-9A1C-007EC45641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D8D4AF-606F-498D-B31A-0BA67CAB1481}"/>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982038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444A8-D4EF-4F6A-A36B-8792AA77B6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9BA2CEE-5808-403F-9E2C-1789928A65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44B1CD5-C9F1-4484-B7C7-4EFBD276DE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AEEA95-F22C-43E1-9541-907346539FBC}"/>
              </a:ext>
            </a:extLst>
          </p:cNvPr>
          <p:cNvSpPr>
            <a:spLocks noGrp="1"/>
          </p:cNvSpPr>
          <p:nvPr>
            <p:ph type="dt" sz="half" idx="10"/>
          </p:nvPr>
        </p:nvSpPr>
        <p:spPr/>
        <p:txBody>
          <a:bodyPr/>
          <a:lstStyle/>
          <a:p>
            <a:fld id="{5D93B6B1-E430-4D76-99C3-40D6C3AD9973}" type="datetimeFigureOut">
              <a:rPr lang="en-GB" smtClean="0"/>
              <a:t>09/05/2022</a:t>
            </a:fld>
            <a:endParaRPr lang="en-GB"/>
          </a:p>
        </p:txBody>
      </p:sp>
      <p:sp>
        <p:nvSpPr>
          <p:cNvPr id="6" name="Footer Placeholder 5">
            <a:extLst>
              <a:ext uri="{FF2B5EF4-FFF2-40B4-BE49-F238E27FC236}">
                <a16:creationId xmlns:a16="http://schemas.microsoft.com/office/drawing/2014/main" id="{D566BEDE-9C0C-4520-9A19-5F4879893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20A12E-CB4A-41B3-9168-B9BCF48BD8C8}"/>
              </a:ext>
            </a:extLst>
          </p:cNvPr>
          <p:cNvSpPr>
            <a:spLocks noGrp="1"/>
          </p:cNvSpPr>
          <p:nvPr>
            <p:ph type="sldNum" sz="quarter" idx="12"/>
          </p:nvPr>
        </p:nvSpPr>
        <p:spPr/>
        <p:txBody>
          <a:bodyPr/>
          <a:lstStyle/>
          <a:p>
            <a:fld id="{24E91EA2-D354-4AB3-8CD7-EB38085EA629}" type="slidenum">
              <a:rPr lang="en-GB" smtClean="0"/>
              <a:t>‹#›</a:t>
            </a:fld>
            <a:endParaRPr lang="en-GB"/>
          </a:p>
        </p:txBody>
      </p:sp>
    </p:spTree>
    <p:extLst>
      <p:ext uri="{BB962C8B-B14F-4D97-AF65-F5344CB8AC3E}">
        <p14:creationId xmlns:p14="http://schemas.microsoft.com/office/powerpoint/2010/main" val="286580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7DD83-4BC0-449C-B2EF-46E0DEA56E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0D237C-F322-4799-B447-586E8DE699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D2DA56-B73C-46C0-91D1-57916931CC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3B6B1-E430-4D76-99C3-40D6C3AD9973}" type="datetimeFigureOut">
              <a:rPr lang="en-GB" smtClean="0"/>
              <a:t>09/05/2022</a:t>
            </a:fld>
            <a:endParaRPr lang="en-GB"/>
          </a:p>
        </p:txBody>
      </p:sp>
      <p:sp>
        <p:nvSpPr>
          <p:cNvPr id="5" name="Footer Placeholder 4">
            <a:extLst>
              <a:ext uri="{FF2B5EF4-FFF2-40B4-BE49-F238E27FC236}">
                <a16:creationId xmlns:a16="http://schemas.microsoft.com/office/drawing/2014/main" id="{7D399580-ED03-4946-8F09-AB083C4D61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40F0AC3-B0A5-4C5F-8D24-54514F4D06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E91EA2-D354-4AB3-8CD7-EB38085EA629}" type="slidenum">
              <a:rPr lang="en-GB" smtClean="0"/>
              <a:t>‹#›</a:t>
            </a:fld>
            <a:endParaRPr lang="en-GB"/>
          </a:p>
        </p:txBody>
      </p:sp>
    </p:spTree>
    <p:extLst>
      <p:ext uri="{BB962C8B-B14F-4D97-AF65-F5344CB8AC3E}">
        <p14:creationId xmlns:p14="http://schemas.microsoft.com/office/powerpoint/2010/main" val="1364981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dmu.ac.uk/research/centres-institutes/ihhpsc/index.aspx#:~:text=We%20work%20with%20the%20NHS,who%20work%20in%20the%20field." TargetMode="External"/><Relationship Id="rId3" Type="http://schemas.openxmlformats.org/officeDocument/2006/relationships/hyperlink" Target="http://www.dmu.ac.uk/about-dmu/academic-staff/health-and-life-sciences/zowie-davy/zowie-davy.aspx" TargetMode="External"/><Relationship Id="rId7" Type="http://schemas.openxmlformats.org/officeDocument/2006/relationships/hyperlink" Target="https://teams.microsoft.com/l/meetup-join/19%3ameeting_NjhjNGNkODUtOTE1OC00NWYzLTg3ZGUtNGNjYTQwOWNhZWIx%40thread.v2/0?context=%7b%22Tid%22%3a%224f78c0e3-d250-4ddf-bb1c-15d3145697cc%22%2c%22Oid%22%3a%2289edfae0-e04b-47af-9b40-b6b65a055e22%22%2c%22IsBroadcastMeeting%22%3atrue%7d&amp;btype=a&amp;role=a"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twitter.com/dmuleicester" TargetMode="External"/><Relationship Id="rId10" Type="http://schemas.openxmlformats.org/officeDocument/2006/relationships/hyperlink" Target="https://twitter.com/ihhpscr" TargetMode="External"/><Relationship Id="rId4" Type="http://schemas.openxmlformats.org/officeDocument/2006/relationships/hyperlink" Target="https://zowiedavy.wordpress.com/" TargetMode="External"/><Relationship Id="rId9" Type="http://schemas.openxmlformats.org/officeDocument/2006/relationships/hyperlink" Target="mailto:ihhpscr@dmu.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AF2E229-AC57-4DC7-9B7F-DCF8A730816E}"/>
              </a:ext>
            </a:extLst>
          </p:cNvPr>
          <p:cNvGrpSpPr/>
          <p:nvPr/>
        </p:nvGrpSpPr>
        <p:grpSpPr>
          <a:xfrm>
            <a:off x="-1" y="-6831"/>
            <a:ext cx="12192001" cy="6864831"/>
            <a:chOff x="-1" y="-6831"/>
            <a:chExt cx="12192001" cy="6864831"/>
          </a:xfrm>
        </p:grpSpPr>
        <p:pic>
          <p:nvPicPr>
            <p:cNvPr id="3" name="Picture 2">
              <a:extLst>
                <a:ext uri="{FF2B5EF4-FFF2-40B4-BE49-F238E27FC236}">
                  <a16:creationId xmlns:a16="http://schemas.microsoft.com/office/drawing/2014/main" id="{A775B4C1-BBC0-1B42-8913-2A2AA6080D6E}"/>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30480-E6BC-4960-9FEA-4B28BC5A9B08}"/>
                </a:ext>
              </a:extLst>
            </p:cNvPr>
            <p:cNvSpPr txBox="1"/>
            <p:nvPr/>
          </p:nvSpPr>
          <p:spPr>
            <a:xfrm>
              <a:off x="-1" y="-6831"/>
              <a:ext cx="10277475" cy="1077218"/>
            </a:xfrm>
            <a:prstGeom prst="rect">
              <a:avLst/>
            </a:prstGeom>
            <a:noFill/>
          </p:spPr>
          <p:txBody>
            <a:bodyPr wrap="square" rtlCol="0">
              <a:spAutoFit/>
            </a:bodyPr>
            <a:lstStyle/>
            <a:p>
              <a:pPr algn="r"/>
              <a:r>
                <a:rPr lang="en-GB" sz="2000" dirty="0">
                  <a:ln w="12700">
                    <a:solidFill>
                      <a:schemeClr val="tx1">
                        <a:lumMod val="50000"/>
                        <a:lumOff val="50000"/>
                      </a:schemeClr>
                    </a:solidFill>
                  </a:ln>
                  <a:latin typeface="Akzidenz-Grotesk Pro Bold" panose="02000503030000020003" pitchFamily="2" charset="77"/>
                </a:rPr>
                <a:t>The Institute of Health, Health Policy and Social Care Research are delighted to invite you to this forthcoming presentation in our 2021/2022 Seminar series on </a:t>
              </a:r>
            </a:p>
            <a:p>
              <a:pPr algn="r"/>
              <a:r>
                <a:rPr lang="en-GB" sz="2400" b="1" i="1" dirty="0">
                  <a:ln w="12700">
                    <a:solidFill>
                      <a:schemeClr val="tx1">
                        <a:lumMod val="50000"/>
                        <a:lumOff val="50000"/>
                      </a:schemeClr>
                    </a:solidFill>
                  </a:ln>
                  <a:solidFill>
                    <a:srgbClr val="FF0000"/>
                  </a:solidFill>
                  <a:latin typeface="Akzidenz-Grotesk Pro Bold" panose="02000503030000020003" pitchFamily="2" charset="77"/>
                </a:rPr>
                <a:t>18</a:t>
              </a:r>
              <a:r>
                <a:rPr lang="en-GB" sz="2400" b="1" i="1" baseline="30000" dirty="0">
                  <a:ln w="12700">
                    <a:solidFill>
                      <a:schemeClr val="tx1">
                        <a:lumMod val="50000"/>
                        <a:lumOff val="50000"/>
                      </a:schemeClr>
                    </a:solidFill>
                  </a:ln>
                  <a:solidFill>
                    <a:srgbClr val="FF0000"/>
                  </a:solidFill>
                  <a:latin typeface="Akzidenz-Grotesk Pro Bold" panose="02000503030000020003" pitchFamily="2" charset="77"/>
                </a:rPr>
                <a:t>th</a:t>
              </a:r>
              <a:r>
                <a:rPr lang="en-GB" sz="2400" b="1" i="1" dirty="0">
                  <a:ln w="12700">
                    <a:solidFill>
                      <a:schemeClr val="tx1">
                        <a:lumMod val="50000"/>
                        <a:lumOff val="50000"/>
                      </a:schemeClr>
                    </a:solidFill>
                  </a:ln>
                  <a:solidFill>
                    <a:srgbClr val="FF0000"/>
                  </a:solidFill>
                  <a:latin typeface="Akzidenz-Grotesk Pro Bold" panose="02000503030000020003" pitchFamily="2" charset="77"/>
                </a:rPr>
                <a:t> May, 2022: 12:00-13:30</a:t>
              </a:r>
            </a:p>
          </p:txBody>
        </p:sp>
        <p:sp>
          <p:nvSpPr>
            <p:cNvPr id="5" name="TextBox 4">
              <a:extLst>
                <a:ext uri="{FF2B5EF4-FFF2-40B4-BE49-F238E27FC236}">
                  <a16:creationId xmlns:a16="http://schemas.microsoft.com/office/drawing/2014/main" id="{447F709B-D43C-4A4C-AD8F-534C82B07E3F}"/>
                </a:ext>
              </a:extLst>
            </p:cNvPr>
            <p:cNvSpPr txBox="1"/>
            <p:nvPr/>
          </p:nvSpPr>
          <p:spPr>
            <a:xfrm>
              <a:off x="126407" y="1070387"/>
              <a:ext cx="10151068" cy="954107"/>
            </a:xfrm>
            <a:prstGeom prst="rect">
              <a:avLst/>
            </a:prstGeom>
            <a:noFill/>
          </p:spPr>
          <p:txBody>
            <a:bodyPr wrap="square" rtlCol="0">
              <a:spAutoFit/>
            </a:bodyPr>
            <a:lstStyle/>
            <a:p>
              <a:r>
                <a:rPr lang="en-US" sz="2800" b="1" dirty="0">
                  <a:ln>
                    <a:solidFill>
                      <a:schemeClr val="tx1">
                        <a:lumMod val="65000"/>
                        <a:lumOff val="35000"/>
                      </a:schemeClr>
                    </a:solidFill>
                  </a:ln>
                  <a:solidFill>
                    <a:srgbClr val="FF0000"/>
                  </a:solidFill>
                  <a:latin typeface="Akzidenz-Grotesk Pro Bold" panose="02000503030000020003" pitchFamily="2" charset="77"/>
                </a:rPr>
                <a:t>Shared care and (trans) gender identity support in Primary Care</a:t>
              </a:r>
            </a:p>
          </p:txBody>
        </p:sp>
        <p:sp>
          <p:nvSpPr>
            <p:cNvPr id="2" name="TextBox 1">
              <a:extLst>
                <a:ext uri="{FF2B5EF4-FFF2-40B4-BE49-F238E27FC236}">
                  <a16:creationId xmlns:a16="http://schemas.microsoft.com/office/drawing/2014/main" id="{C69CE80E-92E9-40B4-A618-D67E07B6A0D0}"/>
                </a:ext>
              </a:extLst>
            </p:cNvPr>
            <p:cNvSpPr txBox="1"/>
            <p:nvPr/>
          </p:nvSpPr>
          <p:spPr>
            <a:xfrm>
              <a:off x="126406" y="3000006"/>
              <a:ext cx="11720494" cy="1846659"/>
            </a:xfrm>
            <a:prstGeom prst="rect">
              <a:avLst/>
            </a:prstGeom>
            <a:noFill/>
            <a:ln>
              <a:solidFill>
                <a:srgbClr val="C00000"/>
              </a:solidFill>
            </a:ln>
          </p:spPr>
          <p:txBody>
            <a:bodyPr wrap="square" rtlCol="0">
              <a:spAutoFit/>
            </a:bodyPr>
            <a:lstStyle/>
            <a:p>
              <a:r>
                <a:rPr lang="en-US" dirty="0">
                  <a:ln w="3175">
                    <a:noFill/>
                  </a:ln>
                  <a:latin typeface="Akzidenz-Grotesk Pro Light" panose="02000506040000020003" pitchFamily="50" charset="0"/>
                </a:rPr>
                <a:t>Abstract: </a:t>
              </a:r>
              <a:r>
                <a:rPr lang="en-US" sz="1600" dirty="0">
                  <a:effectLst/>
                  <a:latin typeface="Calibri" panose="020F0502020204030204" pitchFamily="34" charset="0"/>
                  <a:ea typeface="Calibri" panose="020F0502020204030204" pitchFamily="34" charset="0"/>
                  <a:cs typeface="Arial" panose="020B0604020202020204" pitchFamily="34" charset="0"/>
                </a:rPr>
                <a:t>Primary care consultations are fraught with concerns from trans people and their parents/</a:t>
              </a:r>
              <a:r>
                <a:rPr lang="en-US" sz="1600" dirty="0" err="1">
                  <a:effectLst/>
                  <a:latin typeface="Calibri" panose="020F0502020204030204" pitchFamily="34" charset="0"/>
                  <a:ea typeface="Calibri" panose="020F0502020204030204" pitchFamily="34" charset="0"/>
                  <a:cs typeface="Arial" panose="020B0604020202020204" pitchFamily="34" charset="0"/>
                </a:rPr>
                <a:t>carers</a:t>
              </a:r>
              <a:r>
                <a:rPr lang="en-US" sz="1600" dirty="0">
                  <a:effectLst/>
                  <a:latin typeface="Calibri" panose="020F0502020204030204" pitchFamily="34" charset="0"/>
                  <a:ea typeface="Calibri" panose="020F0502020204030204" pitchFamily="34" charset="0"/>
                  <a:cs typeface="Arial" panose="020B0604020202020204" pitchFamily="34" charset="0"/>
                </a:rPr>
                <a:t> about discrimination, maltreatment and not being taken seriously alongside GPs having little experience, or none at all, about the processes of referrals, medical and treatment protocols, bridging medications, potential risk indicators or how shared care can be developed with a range of healthcare services. In this presentation, I will be sharing some data from a nationwide survey with 153 respondents who are supporting their children in primary care and their negotiations with GPs in relation to shared care. While research in this area tends to highlight less that satisfactory care, I will argue that quality shared care is being provided by some GPs and that this should provide others the confidence to enhance their practice through building quality, personalized shared care assemblages with their trans patients through an affirmation lens.</a:t>
              </a:r>
              <a:endParaRPr lang="en-GB" dirty="0">
                <a:latin typeface="Akzidenz-Grotesk Pro Light" panose="02000506040000020003" pitchFamily="50" charset="0"/>
              </a:endParaRPr>
            </a:p>
          </p:txBody>
        </p:sp>
        <p:sp>
          <p:nvSpPr>
            <p:cNvPr id="8" name="TextBox 7">
              <a:extLst>
                <a:ext uri="{FF2B5EF4-FFF2-40B4-BE49-F238E27FC236}">
                  <a16:creationId xmlns:a16="http://schemas.microsoft.com/office/drawing/2014/main" id="{C4A31309-4A02-44EE-AAAA-63D04A9A1358}"/>
                </a:ext>
              </a:extLst>
            </p:cNvPr>
            <p:cNvSpPr txBox="1"/>
            <p:nvPr/>
          </p:nvSpPr>
          <p:spPr>
            <a:xfrm>
              <a:off x="126406" y="1984751"/>
              <a:ext cx="11630526" cy="923330"/>
            </a:xfrm>
            <a:prstGeom prst="rect">
              <a:avLst/>
            </a:prstGeom>
            <a:noFill/>
            <a:ln>
              <a:solidFill>
                <a:srgbClr val="C00000"/>
              </a:solidFill>
            </a:ln>
          </p:spPr>
          <p:txBody>
            <a:bodyPr wrap="square" rtlCol="0">
              <a:spAutoFit/>
            </a:bodyPr>
            <a:lstStyle/>
            <a:p>
              <a:r>
                <a:rPr lang="en-US" dirty="0">
                  <a:ln w="3175">
                    <a:noFill/>
                  </a:ln>
                  <a:latin typeface="Akzidenz-Grotesk Pro Light" panose="02000506040000020003" pitchFamily="50" charset="0"/>
                </a:rPr>
                <a:t>Author Bio and Affiliation:</a:t>
              </a:r>
              <a:r>
                <a:rPr lang="en-US" sz="1200" dirty="0">
                  <a:ln w="3175">
                    <a:noFill/>
                  </a:ln>
                  <a:latin typeface="Akzidenz-Grotesk Pro Light" panose="02000506040000020003" pitchFamily="50" charset="0"/>
                </a:rPr>
                <a:t> </a:t>
              </a:r>
              <a:r>
                <a:rPr lang="en-GB" sz="1200" dirty="0">
                  <a:ln w="3175">
                    <a:noFill/>
                  </a:ln>
                  <a:latin typeface="Akzidenz-Grotesk Pro Light" panose="02000506040000020003" pitchFamily="50" charset="0"/>
                </a:rPr>
                <a:t>Zowie Davy is Associate Professor in LGBTQ Research, De Montfort University. Zowie has published numerous books and articles about transgender embodiment and her book Recognizing Transsexuals won the Philip Abrams Memorial Prize in 2012. </a:t>
              </a:r>
              <a:r>
                <a:rPr lang="en-GB" sz="1200" dirty="0" err="1">
                  <a:ln w="3175">
                    <a:noFill/>
                  </a:ln>
                  <a:latin typeface="Akzidenz-Grotesk Pro Light" panose="02000506040000020003" pitchFamily="50" charset="0"/>
                </a:rPr>
                <a:t>Zowie’s</a:t>
              </a:r>
              <a:r>
                <a:rPr lang="en-GB" sz="1200" dirty="0">
                  <a:ln w="3175">
                    <a:noFill/>
                  </a:ln>
                  <a:latin typeface="Akzidenz-Grotesk Pro Light" panose="02000506040000020003" pitchFamily="50" charset="0"/>
                </a:rPr>
                <a:t> recent book Sex/Gender and Self-Determination: Policy Developments in Law, Health and Pedagogical Contexts has recently been published by Policy Press. She is a scientific advisor for the European Professional Association for Transgender Health.  </a:t>
              </a:r>
              <a:r>
                <a:rPr lang="en-GB" sz="1200" dirty="0">
                  <a:ln w="3175">
                    <a:noFill/>
                  </a:ln>
                  <a:latin typeface="Akzidenz-Grotesk Pro Light" panose="02000506040000020003" pitchFamily="50" charset="0"/>
                  <a:hlinkClick r:id="rId3"/>
                </a:rPr>
                <a:t>http://www.dmu.ac.uk/about-dmu/academic-staff/health-and-life-sciences/zowie-davy/zowie-davy.aspx</a:t>
              </a:r>
              <a:r>
                <a:rPr lang="en-GB" sz="1200" dirty="0">
                  <a:ln w="3175">
                    <a:noFill/>
                  </a:ln>
                  <a:latin typeface="Akzidenz-Grotesk Pro Light" panose="02000506040000020003" pitchFamily="50" charset="0"/>
                </a:rPr>
                <a:t> </a:t>
              </a:r>
              <a:r>
                <a:rPr lang="en-GB" sz="1200" dirty="0">
                  <a:ln w="3175">
                    <a:noFill/>
                  </a:ln>
                  <a:latin typeface="Akzidenz-Grotesk Pro Light" panose="02000506040000020003" pitchFamily="50" charset="0"/>
                  <a:hlinkClick r:id="rId4"/>
                </a:rPr>
                <a:t>https://zowiedavy.wordpress.com/</a:t>
              </a:r>
              <a:r>
                <a:rPr lang="en-GB" sz="1200" dirty="0">
                  <a:ln w="3175">
                    <a:noFill/>
                  </a:ln>
                  <a:latin typeface="Akzidenz-Grotesk Pro Light" panose="02000506040000020003" pitchFamily="50" charset="0"/>
                </a:rPr>
                <a:t>  </a:t>
              </a:r>
              <a:endParaRPr lang="en-US" sz="1200" dirty="0">
                <a:ln w="3175">
                  <a:noFill/>
                </a:ln>
                <a:latin typeface="Akzidenz-Grotesk Pro Light" panose="02000506040000020003" pitchFamily="50" charset="0"/>
              </a:endParaRPr>
            </a:p>
          </p:txBody>
        </p:sp>
        <p:pic>
          <p:nvPicPr>
            <p:cNvPr id="13" name="Picture 12">
              <a:hlinkClick r:id="rId5"/>
              <a:extLst>
                <a:ext uri="{FF2B5EF4-FFF2-40B4-BE49-F238E27FC236}">
                  <a16:creationId xmlns:a16="http://schemas.microsoft.com/office/drawing/2014/main" id="{343F3261-D1F5-4007-B005-A9D9EF94CB99}"/>
                </a:ext>
              </a:extLst>
            </p:cNvPr>
            <p:cNvPicPr/>
            <p:nvPr/>
          </p:nvPicPr>
          <p:blipFill>
            <a:blip r:embed="rId6"/>
            <a:stretch>
              <a:fillRect/>
            </a:stretch>
          </p:blipFill>
          <p:spPr>
            <a:xfrm>
              <a:off x="11846900" y="5305678"/>
              <a:ext cx="272101" cy="162075"/>
            </a:xfrm>
            <a:prstGeom prst="rect">
              <a:avLst/>
            </a:prstGeom>
          </p:spPr>
        </p:pic>
      </p:grpSp>
      <p:sp>
        <p:nvSpPr>
          <p:cNvPr id="11" name="TextBox 10">
            <a:extLst>
              <a:ext uri="{FF2B5EF4-FFF2-40B4-BE49-F238E27FC236}">
                <a16:creationId xmlns:a16="http://schemas.microsoft.com/office/drawing/2014/main" id="{6AB98613-8D06-4CD5-9D25-F17FB9E70BA4}"/>
              </a:ext>
            </a:extLst>
          </p:cNvPr>
          <p:cNvSpPr txBox="1"/>
          <p:nvPr/>
        </p:nvSpPr>
        <p:spPr>
          <a:xfrm>
            <a:off x="72999" y="4982512"/>
            <a:ext cx="12065594" cy="646331"/>
          </a:xfrm>
          <a:prstGeom prst="rect">
            <a:avLst/>
          </a:prstGeom>
          <a:noFill/>
        </p:spPr>
        <p:txBody>
          <a:bodyPr wrap="square" rtlCol="0">
            <a:spAutoFit/>
          </a:bodyPr>
          <a:lstStyle/>
          <a:p>
            <a:r>
              <a:rPr lang="en-US" sz="1600" dirty="0">
                <a:ln w="3175">
                  <a:noFill/>
                </a:ln>
                <a:latin typeface="Akzidenz-Grotesk Pro Light" panose="02000506040000020003" pitchFamily="50" charset="0"/>
              </a:rPr>
              <a:t>Joining Instructions: This event will be held via a MS Team Live Event. Please ensure you have access to Microsoft Teams prior  to joining . </a:t>
            </a:r>
            <a:r>
              <a:rPr lang="en-US" sz="2000" u="sng" dirty="0">
                <a:ln w="3175">
                  <a:noFill/>
                </a:ln>
                <a:solidFill>
                  <a:srgbClr val="FF0000"/>
                </a:solidFill>
                <a:latin typeface="Akzidenz-Grotesk Pro Light" panose="02000506040000020003" pitchFamily="50" charset="0"/>
                <a:hlinkClick r:id="rId7">
                  <a:extLst>
                    <a:ext uri="{A12FA001-AC4F-418D-AE19-62706E023703}">
                      <ahyp:hlinkClr xmlns:ahyp="http://schemas.microsoft.com/office/drawing/2018/hyperlinkcolor" val="tx"/>
                    </a:ext>
                  </a:extLst>
                </a:hlinkClick>
              </a:rPr>
              <a:t>Click here to join the Seminar</a:t>
            </a:r>
            <a:r>
              <a:rPr lang="en-US" sz="2000" dirty="0">
                <a:ln w="3175">
                  <a:noFill/>
                </a:ln>
                <a:solidFill>
                  <a:srgbClr val="FF0000"/>
                </a:solidFill>
                <a:latin typeface="Akzidenz-Grotesk Pro Light" panose="02000506040000020003" pitchFamily="50" charset="0"/>
                <a:hlinkClick r:id="rId7">
                  <a:extLst>
                    <a:ext uri="{A12FA001-AC4F-418D-AE19-62706E023703}">
                      <ahyp:hlinkClr xmlns:ahyp="http://schemas.microsoft.com/office/drawing/2018/hyperlinkcolor" val="tx"/>
                    </a:ext>
                  </a:extLst>
                </a:hlinkClick>
              </a:rPr>
              <a:t> </a:t>
            </a:r>
            <a:r>
              <a:rPr lang="en-US" sz="2000" dirty="0">
                <a:ln w="3175">
                  <a:noFill/>
                </a:ln>
                <a:solidFill>
                  <a:srgbClr val="FF0000"/>
                </a:solidFill>
                <a:latin typeface="Akzidenz-Grotesk Pro Light" panose="02000506040000020003" pitchFamily="50" charset="0"/>
              </a:rPr>
              <a:t>	</a:t>
            </a:r>
            <a:r>
              <a:rPr lang="en-US" b="1" i="1" dirty="0">
                <a:ln w="3175">
                  <a:noFill/>
                </a:ln>
                <a:latin typeface="Akzidenz-Grotesk Pro Light" panose="02000506040000020003" pitchFamily="50" charset="0"/>
                <a:hlinkClick r:id="rId8">
                  <a:extLst>
                    <a:ext uri="{A12FA001-AC4F-418D-AE19-62706E023703}">
                      <ahyp:hlinkClr xmlns:ahyp="http://schemas.microsoft.com/office/drawing/2018/hyperlinkcolor" val="tx"/>
                    </a:ext>
                  </a:extLst>
                </a:hlinkClick>
              </a:rPr>
              <a:t>Institute Webpage</a:t>
            </a:r>
            <a:r>
              <a:rPr lang="en-US" b="1" i="1" dirty="0">
                <a:ln w="3175">
                  <a:noFill/>
                </a:ln>
                <a:latin typeface="Akzidenz-Grotesk Pro Light" panose="02000506040000020003" pitchFamily="50" charset="0"/>
              </a:rPr>
              <a:t>     Email: </a:t>
            </a:r>
            <a:r>
              <a:rPr lang="en-US" b="1" i="1" dirty="0">
                <a:ln w="3175">
                  <a:noFill/>
                </a:ln>
                <a:latin typeface="Akzidenz-Grotesk Pro Light" panose="02000506040000020003" pitchFamily="50" charset="0"/>
                <a:hlinkClick r:id="rId9">
                  <a:extLst>
                    <a:ext uri="{A12FA001-AC4F-418D-AE19-62706E023703}">
                      <ahyp:hlinkClr xmlns:ahyp="http://schemas.microsoft.com/office/drawing/2018/hyperlinkcolor" val="tx"/>
                    </a:ext>
                  </a:extLst>
                </a:hlinkClick>
              </a:rPr>
              <a:t>ihhpscr@dmu.ac.uk</a:t>
            </a:r>
            <a:r>
              <a:rPr lang="en-US" b="1" i="1" dirty="0">
                <a:ln w="3175">
                  <a:noFill/>
                </a:ln>
                <a:latin typeface="Akzidenz-Grotesk Pro Light" panose="02000506040000020003" pitchFamily="50" charset="0"/>
              </a:rPr>
              <a:t>         Socials: @</a:t>
            </a:r>
            <a:r>
              <a:rPr lang="en-GB" b="1" i="1" dirty="0">
                <a:ln w="3175">
                  <a:noFill/>
                </a:ln>
                <a:latin typeface="Akzidenz-Grotesk Pro Light" panose="02000506040000020003" pitchFamily="50" charset="0"/>
                <a:hlinkClick r:id="rId10">
                  <a:extLst>
                    <a:ext uri="{A12FA001-AC4F-418D-AE19-62706E023703}">
                      <ahyp:hlinkClr xmlns:ahyp="http://schemas.microsoft.com/office/drawing/2018/hyperlinkcolor" val="tx"/>
                    </a:ext>
                  </a:extLst>
                </a:hlinkClick>
              </a:rPr>
              <a:t>ihhpscr</a:t>
            </a:r>
            <a:r>
              <a:rPr lang="en-GB" i="1" dirty="0">
                <a:ln w="3175">
                  <a:noFill/>
                </a:ln>
                <a:latin typeface="Akzidenz-Grotesk Pro Light" panose="02000506040000020003" pitchFamily="50" charset="0"/>
              </a:rPr>
              <a:t> </a:t>
            </a:r>
            <a:r>
              <a:rPr lang="en-GB" i="1" dirty="0">
                <a:ln>
                  <a:solidFill>
                    <a:srgbClr val="4F555B"/>
                  </a:solidFill>
                </a:ln>
                <a:latin typeface="Akzidenz-Grotesk Pro Light" panose="02000506040000020003" pitchFamily="50" charset="0"/>
              </a:rPr>
              <a:t> </a:t>
            </a:r>
            <a:r>
              <a:rPr lang="en-GB" dirty="0">
                <a:ln>
                  <a:solidFill>
                    <a:srgbClr val="4F555B"/>
                  </a:solidFill>
                </a:ln>
                <a:latin typeface="Akzidenz-Grotesk Pro Light" panose="02000506040000020003" pitchFamily="50" charset="0"/>
              </a:rPr>
              <a:t> </a:t>
            </a:r>
          </a:p>
        </p:txBody>
      </p:sp>
    </p:spTree>
    <p:extLst>
      <p:ext uri="{BB962C8B-B14F-4D97-AF65-F5344CB8AC3E}">
        <p14:creationId xmlns:p14="http://schemas.microsoft.com/office/powerpoint/2010/main" val="2648381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C886AAA13810D4D9CEDD2BE0A620FCF" ma:contentTypeVersion="13" ma:contentTypeDescription="Create a new document." ma:contentTypeScope="" ma:versionID="9d3889459bac6b4901bbdf41452636dd">
  <xsd:schema xmlns:xsd="http://www.w3.org/2001/XMLSchema" xmlns:xs="http://www.w3.org/2001/XMLSchema" xmlns:p="http://schemas.microsoft.com/office/2006/metadata/properties" xmlns:ns3="3d14bf9c-4045-420f-b59a-5812596e96c6" xmlns:ns4="82895664-1d8b-459a-ac3b-a138797fc74b" targetNamespace="http://schemas.microsoft.com/office/2006/metadata/properties" ma:root="true" ma:fieldsID="fc5923c1f4839c0cd9b6a594e8b8fa31" ns3:_="" ns4:_="">
    <xsd:import namespace="3d14bf9c-4045-420f-b59a-5812596e96c6"/>
    <xsd:import namespace="82895664-1d8b-459a-ac3b-a138797fc74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14bf9c-4045-420f-b59a-5812596e96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895664-1d8b-459a-ac3b-a138797fc74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2AD33D-F5F2-42B5-B137-F667E7E0B950}">
  <ds:schemaRefs>
    <ds:schemaRef ds:uri="82895664-1d8b-459a-ac3b-a138797fc74b"/>
    <ds:schemaRef ds:uri="http://purl.org/dc/elements/1.1/"/>
    <ds:schemaRef ds:uri="3d14bf9c-4045-420f-b59a-5812596e96c6"/>
    <ds:schemaRef ds:uri="http://schemas.microsoft.com/office/2006/documentManagement/types"/>
    <ds:schemaRef ds:uri="http://purl.org/dc/terms/"/>
    <ds:schemaRef ds:uri="http://www.w3.org/XML/1998/namespace"/>
    <ds:schemaRef ds:uri="http://schemas.openxmlformats.org/package/2006/metadata/core-properties"/>
    <ds:schemaRef ds:uri="http://schemas.microsoft.com/office/infopath/2007/PartnerControl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C1FDB077-8EC1-4AAD-81F8-ABB072C55D8D}">
  <ds:schemaRefs>
    <ds:schemaRef ds:uri="http://schemas.microsoft.com/sharepoint/v3/contenttype/forms"/>
  </ds:schemaRefs>
</ds:datastoreItem>
</file>

<file path=customXml/itemProps3.xml><?xml version="1.0" encoding="utf-8"?>
<ds:datastoreItem xmlns:ds="http://schemas.openxmlformats.org/officeDocument/2006/customXml" ds:itemID="{5572BE98-3805-4D05-A382-234B000045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14bf9c-4045-420f-b59a-5812596e96c6"/>
    <ds:schemaRef ds:uri="82895664-1d8b-459a-ac3b-a138797fc7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TotalTime>
  <Words>367</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Akzidenz-Grotesk Pro Bold</vt:lpstr>
      <vt:lpstr>Akzidenz-Grotesk Pro Light</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Gina Hunt</dc:creator>
  <cp:lastModifiedBy>Gina Hunt</cp:lastModifiedBy>
  <cp:revision>7</cp:revision>
  <dcterms:created xsi:type="dcterms:W3CDTF">2022-01-14T09:35:13Z</dcterms:created>
  <dcterms:modified xsi:type="dcterms:W3CDTF">2022-05-09T11:12:54Z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0x010100AC886AAA13810D4D9CEDD2BE0A620FCF</vt:lpwstr>
  </property>
</Properties>
</file>