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a Hunt" userId="89edfae0-e04b-47af-9b40-b6b65a055e22" providerId="ADAL" clId="{FF0E6680-26BA-44C7-86F9-70EE6B474E3F}"/>
    <pc:docChg chg="undo modSld">
      <pc:chgData name="Gina Hunt" userId="89edfae0-e04b-47af-9b40-b6b65a055e22" providerId="ADAL" clId="{FF0E6680-26BA-44C7-86F9-70EE6B474E3F}" dt="2022-05-10T16:02:10.527" v="29" actId="6549"/>
      <pc:docMkLst>
        <pc:docMk/>
      </pc:docMkLst>
      <pc:sldChg chg="modSp">
        <pc:chgData name="Gina Hunt" userId="89edfae0-e04b-47af-9b40-b6b65a055e22" providerId="ADAL" clId="{FF0E6680-26BA-44C7-86F9-70EE6B474E3F}" dt="2022-05-10T16:02:10.527" v="29" actId="6549"/>
        <pc:sldMkLst>
          <pc:docMk/>
          <pc:sldMk cId="2648381254" sldId="257"/>
        </pc:sldMkLst>
        <pc:spChg chg="mod">
          <ac:chgData name="Gina Hunt" userId="89edfae0-e04b-47af-9b40-b6b65a055e22" providerId="ADAL" clId="{FF0E6680-26BA-44C7-86F9-70EE6B474E3F}" dt="2022-05-10T16:02:04.062" v="28" actId="20577"/>
          <ac:spMkLst>
            <pc:docMk/>
            <pc:sldMk cId="2648381254" sldId="257"/>
            <ac:spMk id="4" creationId="{23F30480-E6BC-4960-9FEA-4B28BC5A9B08}"/>
          </ac:spMkLst>
        </pc:spChg>
        <pc:spChg chg="mod">
          <ac:chgData name="Gina Hunt" userId="89edfae0-e04b-47af-9b40-b6b65a055e22" providerId="ADAL" clId="{FF0E6680-26BA-44C7-86F9-70EE6B474E3F}" dt="2022-05-10T16:02:10.527" v="29" actId="6549"/>
          <ac:spMkLst>
            <pc:docMk/>
            <pc:sldMk cId="2648381254" sldId="257"/>
            <ac:spMk id="5" creationId="{447F709B-D43C-4A4C-AD8F-534C82B07E3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9CE5-DDCA-4FE7-8B15-568DDB53F0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076C1E-3569-4765-94D5-45CBFDD4D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EBE44C-C52B-4C04-A0B3-7ADC2B722BB9}"/>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F3482DEB-81D6-4CA4-A57F-882671C969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E387B1-80A4-48CC-85B9-44C7B5D00E9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36545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DC842-502A-4A51-8D61-C8ADE6D404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039941-3C40-42EE-B52A-D25777E259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F54179-86C6-4A88-A7B2-235AB8D6DF2C}"/>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681F24FE-3156-42A3-A6CB-88003F7533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F273C-B85E-4CD3-A28F-CC4550E79FE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32438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DAF739-7E9C-4F94-81C9-F4503F21B4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0B62-4E70-4270-A011-8F19912C35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8C6766-B9C8-45B2-A23F-3BA8B4ED9016}"/>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9C6E864B-9A22-48DC-A3A4-2E49B6557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10F072-35E5-47D8-8CB6-2EB96232E5C7}"/>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174058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7CD4-E8DD-44E0-8FE7-46F670F991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D8B219-377A-4F6A-8D7E-908906F085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E89040-34F6-46BA-9E89-93591CF31EE8}"/>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2329E307-984D-47F2-8D5C-9258578A3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5B5DAC-1382-491F-A294-D7D6A67C3E6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61231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CE0C-4F81-4C4A-9893-BCC028EF7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0214C1-95A2-482F-8472-EE5706E6E7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11E4B6-8F54-4B58-BDD2-7E94657A4881}"/>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60061834-F4C7-4287-A1C8-631C0E82CE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958220-FEEF-4239-A35A-4EFF1581C62F}"/>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03574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6963-E8C9-418A-8F85-ACDB618D20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3B580E-2EE2-422E-A7C0-A380C2A25C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4D7A21-DEF9-4775-B823-C2B1CD20B8C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577AD7-E805-4782-86BA-AC371E1A2641}"/>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6" name="Footer Placeholder 5">
            <a:extLst>
              <a:ext uri="{FF2B5EF4-FFF2-40B4-BE49-F238E27FC236}">
                <a16:creationId xmlns:a16="http://schemas.microsoft.com/office/drawing/2014/main" id="{C0B10634-8317-43B8-87B9-C2A9B4CE9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8739AD-398D-43DE-8208-BD40E070FCF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39485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4D6F-8081-4CF1-A349-8386F14F5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B18F34-8F12-4500-B01B-62D9C4FED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B70454F-0CB7-4A6E-B88E-C186FDF283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D149D4F-8285-4FD7-B704-BA50127151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10F4A6-2E95-47E5-BD82-A61458E92D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26BF1B-CAE1-4843-81A5-2F1DB91EBC61}"/>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8" name="Footer Placeholder 7">
            <a:extLst>
              <a:ext uri="{FF2B5EF4-FFF2-40B4-BE49-F238E27FC236}">
                <a16:creationId xmlns:a16="http://schemas.microsoft.com/office/drawing/2014/main" id="{C7E935B8-51BD-4CC0-80A3-F2A87C1746C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EC27955-6FD4-45C4-AE5C-4999B6A4423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436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5A09B-BCBC-4C7B-AED7-A2655BC58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047E9C-1A82-4BC3-9F12-ACFD94E16FFD}"/>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4" name="Footer Placeholder 3">
            <a:extLst>
              <a:ext uri="{FF2B5EF4-FFF2-40B4-BE49-F238E27FC236}">
                <a16:creationId xmlns:a16="http://schemas.microsoft.com/office/drawing/2014/main" id="{348E2D0A-174D-4ADA-B412-9D5D195AA5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98D7D3-8B41-4685-B299-1F5990DBD56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50141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12E7-2E6A-4DB7-8A30-7B9C64D0EBCA}"/>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3" name="Footer Placeholder 2">
            <a:extLst>
              <a:ext uri="{FF2B5EF4-FFF2-40B4-BE49-F238E27FC236}">
                <a16:creationId xmlns:a16="http://schemas.microsoft.com/office/drawing/2014/main" id="{E2217542-BE48-4E24-BB0F-12EA3D7672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827006-BFBD-4004-B3F1-867E1A9366CC}"/>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08286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6A16F-A0A9-42A1-A44D-92A1CBD851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BEE4F4-CCCB-4034-8895-6F00B9FD93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9B330B-5A01-4F9B-9923-E115964DE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15E03F-B1F1-4B6B-B14C-D27A7C2D0C75}"/>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6" name="Footer Placeholder 5">
            <a:extLst>
              <a:ext uri="{FF2B5EF4-FFF2-40B4-BE49-F238E27FC236}">
                <a16:creationId xmlns:a16="http://schemas.microsoft.com/office/drawing/2014/main" id="{1FCAD6E9-2ADD-4CD1-9A1C-007EC45641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8D4AF-606F-498D-B31A-0BA67CAB1481}"/>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98203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44A8-D4EF-4F6A-A36B-8792AA77B6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A2CEE-5808-403F-9E2C-1789928A6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44B1CD5-C9F1-4484-B7C7-4EFBD276D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AEEA95-F22C-43E1-9541-907346539FBC}"/>
              </a:ext>
            </a:extLst>
          </p:cNvPr>
          <p:cNvSpPr>
            <a:spLocks noGrp="1"/>
          </p:cNvSpPr>
          <p:nvPr>
            <p:ph type="dt" sz="half" idx="10"/>
          </p:nvPr>
        </p:nvSpPr>
        <p:spPr/>
        <p:txBody>
          <a:bodyPr/>
          <a:lstStyle/>
          <a:p>
            <a:fld id="{5D93B6B1-E430-4D76-99C3-40D6C3AD9973}" type="datetimeFigureOut">
              <a:rPr lang="en-GB" smtClean="0"/>
              <a:t>10/05/2022</a:t>
            </a:fld>
            <a:endParaRPr lang="en-GB"/>
          </a:p>
        </p:txBody>
      </p:sp>
      <p:sp>
        <p:nvSpPr>
          <p:cNvPr id="6" name="Footer Placeholder 5">
            <a:extLst>
              <a:ext uri="{FF2B5EF4-FFF2-40B4-BE49-F238E27FC236}">
                <a16:creationId xmlns:a16="http://schemas.microsoft.com/office/drawing/2014/main" id="{D566BEDE-9C0C-4520-9A19-5F4879893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20A12E-CB4A-41B3-9168-B9BCF48BD8C8}"/>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8658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7DD83-4BC0-449C-B2EF-46E0DEA56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0D237C-F322-4799-B447-586E8DE69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D2DA56-B73C-46C0-91D1-57916931C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B6B1-E430-4D76-99C3-40D6C3AD9973}" type="datetimeFigureOut">
              <a:rPr lang="en-GB" smtClean="0"/>
              <a:t>10/05/2022</a:t>
            </a:fld>
            <a:endParaRPr lang="en-GB"/>
          </a:p>
        </p:txBody>
      </p:sp>
      <p:sp>
        <p:nvSpPr>
          <p:cNvPr id="5" name="Footer Placeholder 4">
            <a:extLst>
              <a:ext uri="{FF2B5EF4-FFF2-40B4-BE49-F238E27FC236}">
                <a16:creationId xmlns:a16="http://schemas.microsoft.com/office/drawing/2014/main" id="{7D399580-ED03-4946-8F09-AB083C4D61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F0AC3-B0A5-4C5F-8D24-54514F4D0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1EA2-D354-4AB3-8CD7-EB38085EA629}" type="slidenum">
              <a:rPr lang="en-GB" smtClean="0"/>
              <a:t>‹#›</a:t>
            </a:fld>
            <a:endParaRPr lang="en-GB"/>
          </a:p>
        </p:txBody>
      </p:sp>
    </p:spTree>
    <p:extLst>
      <p:ext uri="{BB962C8B-B14F-4D97-AF65-F5344CB8AC3E}">
        <p14:creationId xmlns:p14="http://schemas.microsoft.com/office/powerpoint/2010/main" val="136498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twitter.com/ihhpscr" TargetMode="External"/><Relationship Id="rId3" Type="http://schemas.openxmlformats.org/officeDocument/2006/relationships/hyperlink" Target="https://twitter.com/dmuleicester" TargetMode="External"/><Relationship Id="rId7" Type="http://schemas.openxmlformats.org/officeDocument/2006/relationships/hyperlink" Target="mailto:ihhpscr@dmu.ac.uk"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dmu.ac.uk/research/centres-institutes/ihhpsc/index.aspx#:~:text=We%20work%20with%20the%20NHS,who%20work%20in%20the%20field." TargetMode="External"/><Relationship Id="rId5" Type="http://schemas.openxmlformats.org/officeDocument/2006/relationships/hyperlink" Target="https://teams.microsoft.com/l/meetup-join/19%3ameeting_Y2Q1M2RhYmMtMGE1Yy00MTIyLWIxOWYtMmE2ODk3NGQ2NTU4%40thread.v2/0?context=%7b%22Tid%22%3a%224f78c0e3-d250-4ddf-bb1c-15d3145697cc%22%2c%22Oid%22%3a%2289edfae0-e04b-47af-9b40-b6b65a055e22%22%2c%22IsBroadcastMeeting%22%3atrue%7d&amp;btype=a&amp;role=a" TargetMode="External"/><Relationship Id="rId10" Type="http://schemas.openxmlformats.org/officeDocument/2006/relationships/image" Target="../media/image4.png"/><Relationship Id="rId4" Type="http://schemas.openxmlformats.org/officeDocument/2006/relationships/image" Target="../media/image2.png"/><Relationship Id="rId9"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AF2E229-AC57-4DC7-9B7F-DCF8A730816E}"/>
              </a:ext>
            </a:extLst>
          </p:cNvPr>
          <p:cNvGrpSpPr/>
          <p:nvPr/>
        </p:nvGrpSpPr>
        <p:grpSpPr>
          <a:xfrm>
            <a:off x="-1" y="-6831"/>
            <a:ext cx="12192001" cy="6864831"/>
            <a:chOff x="-1" y="-6831"/>
            <a:chExt cx="12192001" cy="6864831"/>
          </a:xfrm>
        </p:grpSpPr>
        <p:pic>
          <p:nvPicPr>
            <p:cNvPr id="3" name="Picture 2">
              <a:extLst>
                <a:ext uri="{FF2B5EF4-FFF2-40B4-BE49-F238E27FC236}">
                  <a16:creationId xmlns:a16="http://schemas.microsoft.com/office/drawing/2014/main" id="{A775B4C1-BBC0-1B42-8913-2A2AA6080D6E}"/>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30480-E6BC-4960-9FEA-4B28BC5A9B08}"/>
                </a:ext>
              </a:extLst>
            </p:cNvPr>
            <p:cNvSpPr txBox="1"/>
            <p:nvPr/>
          </p:nvSpPr>
          <p:spPr>
            <a:xfrm>
              <a:off x="-1" y="-6831"/>
              <a:ext cx="10277475" cy="1077218"/>
            </a:xfrm>
            <a:prstGeom prst="rect">
              <a:avLst/>
            </a:prstGeom>
            <a:noFill/>
          </p:spPr>
          <p:txBody>
            <a:bodyPr wrap="square" rtlCol="0">
              <a:spAutoFit/>
            </a:bodyPr>
            <a:lstStyle/>
            <a:p>
              <a:pPr algn="r"/>
              <a:r>
                <a:rPr lang="en-GB" sz="2000" dirty="0">
                  <a:ln w="12700">
                    <a:solidFill>
                      <a:schemeClr val="tx1">
                        <a:lumMod val="50000"/>
                        <a:lumOff val="50000"/>
                      </a:schemeClr>
                    </a:solidFill>
                  </a:ln>
                  <a:latin typeface="Akzidenz-Grotesk Pro Bold" panose="02000503030000020003" pitchFamily="2" charset="77"/>
                </a:rPr>
                <a:t>The Institute of Health, Health Policy and Social Care Research are delighted to invite you to this forthcoming presentation in our 2021/2022 Seminar series on </a:t>
              </a:r>
            </a:p>
            <a:p>
              <a:pPr algn="r"/>
              <a:r>
                <a:rPr lang="en-GB" sz="2400" b="1" i="1" dirty="0">
                  <a:ln w="12700">
                    <a:solidFill>
                      <a:schemeClr val="tx1">
                        <a:lumMod val="50000"/>
                        <a:lumOff val="50000"/>
                      </a:schemeClr>
                    </a:solidFill>
                  </a:ln>
                  <a:solidFill>
                    <a:srgbClr val="FF0000"/>
                  </a:solidFill>
                  <a:latin typeface="Akzidenz-Grotesk Pro Bold" panose="02000503030000020003" pitchFamily="2" charset="77"/>
                </a:rPr>
                <a:t>16</a:t>
              </a:r>
              <a:r>
                <a:rPr lang="en-GB" sz="2400" b="1" i="1" baseline="30000" dirty="0">
                  <a:ln w="12700">
                    <a:solidFill>
                      <a:schemeClr val="tx1">
                        <a:lumMod val="50000"/>
                        <a:lumOff val="50000"/>
                      </a:schemeClr>
                    </a:solidFill>
                  </a:ln>
                  <a:solidFill>
                    <a:srgbClr val="FF0000"/>
                  </a:solidFill>
                  <a:latin typeface="Akzidenz-Grotesk Pro Bold" panose="02000503030000020003" pitchFamily="2" charset="77"/>
                </a:rPr>
                <a:t>th</a:t>
              </a:r>
              <a:r>
                <a:rPr lang="en-GB" sz="2400" b="1" i="1" dirty="0">
                  <a:ln w="12700">
                    <a:solidFill>
                      <a:schemeClr val="tx1">
                        <a:lumMod val="50000"/>
                        <a:lumOff val="50000"/>
                      </a:schemeClr>
                    </a:solidFill>
                  </a:ln>
                  <a:solidFill>
                    <a:srgbClr val="FF0000"/>
                  </a:solidFill>
                  <a:latin typeface="Akzidenz-Grotesk Pro Bold" panose="02000503030000020003" pitchFamily="2" charset="77"/>
                </a:rPr>
                <a:t> May 2022, 1-2pm </a:t>
              </a:r>
            </a:p>
          </p:txBody>
        </p:sp>
        <p:sp>
          <p:nvSpPr>
            <p:cNvPr id="5" name="TextBox 4">
              <a:extLst>
                <a:ext uri="{FF2B5EF4-FFF2-40B4-BE49-F238E27FC236}">
                  <a16:creationId xmlns:a16="http://schemas.microsoft.com/office/drawing/2014/main" id="{447F709B-D43C-4A4C-AD8F-534C82B07E3F}"/>
                </a:ext>
              </a:extLst>
            </p:cNvPr>
            <p:cNvSpPr txBox="1"/>
            <p:nvPr/>
          </p:nvSpPr>
          <p:spPr>
            <a:xfrm>
              <a:off x="126407" y="1070387"/>
              <a:ext cx="10151068" cy="523220"/>
            </a:xfrm>
            <a:prstGeom prst="rect">
              <a:avLst/>
            </a:prstGeom>
            <a:noFill/>
          </p:spPr>
          <p:txBody>
            <a:bodyPr wrap="square" rtlCol="0">
              <a:spAutoFit/>
            </a:bodyPr>
            <a:lstStyle/>
            <a:p>
              <a:r>
                <a:rPr lang="en-GB" sz="2800" b="1" dirty="0">
                  <a:ln>
                    <a:solidFill>
                      <a:schemeClr val="tx1">
                        <a:lumMod val="65000"/>
                        <a:lumOff val="35000"/>
                      </a:schemeClr>
                    </a:solidFill>
                  </a:ln>
                  <a:solidFill>
                    <a:srgbClr val="FF0000"/>
                  </a:solidFill>
                  <a:latin typeface="Akzidenz-Grotesk Pro Bold" panose="02000503030000020003" pitchFamily="2" charset="77"/>
                </a:rPr>
                <a:t>Brazilian Research in Long-Term Care</a:t>
              </a:r>
              <a:endParaRPr lang="en-US" sz="2800" b="1" dirty="0">
                <a:ln>
                  <a:solidFill>
                    <a:schemeClr val="tx1">
                      <a:lumMod val="65000"/>
                      <a:lumOff val="35000"/>
                    </a:schemeClr>
                  </a:solidFill>
                </a:ln>
                <a:solidFill>
                  <a:srgbClr val="FF0000"/>
                </a:solidFill>
                <a:latin typeface="Akzidenz-Grotesk Pro Bold" panose="02000503030000020003" pitchFamily="2" charset="77"/>
              </a:endParaRPr>
            </a:p>
          </p:txBody>
        </p:sp>
        <p:sp>
          <p:nvSpPr>
            <p:cNvPr id="2" name="TextBox 1">
              <a:extLst>
                <a:ext uri="{FF2B5EF4-FFF2-40B4-BE49-F238E27FC236}">
                  <a16:creationId xmlns:a16="http://schemas.microsoft.com/office/drawing/2014/main" id="{C69CE80E-92E9-40B4-A618-D67E07B6A0D0}"/>
                </a:ext>
              </a:extLst>
            </p:cNvPr>
            <p:cNvSpPr txBox="1"/>
            <p:nvPr/>
          </p:nvSpPr>
          <p:spPr>
            <a:xfrm>
              <a:off x="126406" y="3192799"/>
              <a:ext cx="11630526" cy="1446550"/>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Abstract: (Max 150 Words): </a:t>
              </a:r>
              <a:r>
                <a:rPr lang="en-US" sz="1400" dirty="0">
                  <a:ln w="3175">
                    <a:noFill/>
                  </a:ln>
                  <a:latin typeface="Akzidenz-Grotesk Pro Light" panose="02000506040000020003" pitchFamily="50" charset="0"/>
                </a:rPr>
                <a:t>As in most low- and middle-income countries, the Brazilian long-term care sector is underfunded, underdeveloped, mostly invisible to public and health care policies, and lacks research priorities.  We sought to present a historical background on how the sector was organized in the country, what is known about the research conducted in Brazilian care homes, and how national and international collaborations shape innovation for developing the sector, including building and sharing better data systems. Finally, we will briefly describe the next steps of a research project to develop and validate a tool for data collection for the sector in the country, in addition to its application in a census survey and to build the bases for the creation of a national directory of LTCF data.</a:t>
              </a:r>
              <a:endParaRPr lang="en-GB" dirty="0">
                <a:latin typeface="Akzidenz-Grotesk Pro Light" panose="02000506040000020003" pitchFamily="50" charset="0"/>
              </a:endParaRPr>
            </a:p>
          </p:txBody>
        </p:sp>
        <p:sp>
          <p:nvSpPr>
            <p:cNvPr id="8" name="TextBox 7">
              <a:extLst>
                <a:ext uri="{FF2B5EF4-FFF2-40B4-BE49-F238E27FC236}">
                  <a16:creationId xmlns:a16="http://schemas.microsoft.com/office/drawing/2014/main" id="{C4A31309-4A02-44EE-AAAA-63D04A9A1358}"/>
                </a:ext>
              </a:extLst>
            </p:cNvPr>
            <p:cNvSpPr txBox="1"/>
            <p:nvPr/>
          </p:nvSpPr>
          <p:spPr>
            <a:xfrm>
              <a:off x="126406" y="1633052"/>
              <a:ext cx="11630526" cy="1569660"/>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Author Bio and Affiliation: Patrick Alexander Wachholz, </a:t>
              </a:r>
              <a:r>
                <a:rPr lang="en-US" sz="1400" dirty="0">
                  <a:ln w="3175">
                    <a:noFill/>
                  </a:ln>
                  <a:latin typeface="Akzidenz-Grotesk Pro Light" panose="02000506040000020003" pitchFamily="50" charset="0"/>
                </a:rPr>
                <a:t>Geriatrician, Ph.D. in Public Health</a:t>
              </a:r>
            </a:p>
            <a:p>
              <a:r>
                <a:rPr lang="en-US" sz="1400" dirty="0">
                  <a:ln w="3175">
                    <a:noFill/>
                  </a:ln>
                  <a:latin typeface="Akzidenz-Grotesk Pro Light" panose="02000506040000020003" pitchFamily="50" charset="0"/>
                </a:rPr>
                <a:t>Collaborating professor at </a:t>
              </a:r>
              <a:r>
                <a:rPr lang="en-US" sz="1400" dirty="0" err="1">
                  <a:ln w="3175">
                    <a:noFill/>
                  </a:ln>
                  <a:latin typeface="Akzidenz-Grotesk Pro Light" panose="02000506040000020003" pitchFamily="50" charset="0"/>
                </a:rPr>
                <a:t>Botucatu</a:t>
              </a:r>
              <a:r>
                <a:rPr lang="en-US" sz="1400" dirty="0">
                  <a:ln w="3175">
                    <a:noFill/>
                  </a:ln>
                  <a:latin typeface="Akzidenz-Grotesk Pro Light" panose="02000506040000020003" pitchFamily="50" charset="0"/>
                </a:rPr>
                <a:t> Medical School, São Paulo State University, Brazil. Collaborating researcher at </a:t>
              </a:r>
              <a:r>
                <a:rPr lang="en-US" sz="1400" dirty="0" err="1">
                  <a:ln w="3175">
                    <a:noFill/>
                  </a:ln>
                  <a:latin typeface="Akzidenz-Grotesk Pro Light" panose="02000506040000020003" pitchFamily="50" charset="0"/>
                </a:rPr>
                <a:t>Frente</a:t>
              </a:r>
              <a:r>
                <a:rPr lang="en-US" sz="1400" dirty="0">
                  <a:ln w="3175">
                    <a:noFill/>
                  </a:ln>
                  <a:latin typeface="Akzidenz-Grotesk Pro Light" panose="02000506040000020003" pitchFamily="50" charset="0"/>
                </a:rPr>
                <a:t> Nacional de </a:t>
              </a:r>
              <a:r>
                <a:rPr lang="en-US" sz="1400" dirty="0" err="1">
                  <a:ln w="3175">
                    <a:noFill/>
                  </a:ln>
                  <a:latin typeface="Akzidenz-Grotesk Pro Light" panose="02000506040000020003" pitchFamily="50" charset="0"/>
                </a:rPr>
                <a:t>Fortalecimento</a:t>
              </a:r>
              <a:r>
                <a:rPr lang="en-US" sz="1400" dirty="0">
                  <a:ln w="3175">
                    <a:noFill/>
                  </a:ln>
                  <a:latin typeface="Akzidenz-Grotesk Pro Light" panose="02000506040000020003" pitchFamily="50" charset="0"/>
                </a:rPr>
                <a:t> à ILPI (Brazilian National Front for Strengthening Long-Term Care Facilities) and at The LOTUS Initiative (Improving care in </a:t>
              </a:r>
              <a:r>
                <a:rPr lang="en-US" sz="1400" dirty="0" err="1">
                  <a:ln w="3175">
                    <a:noFill/>
                  </a:ln>
                  <a:solidFill>
                    <a:srgbClr val="FF0000"/>
                  </a:solidFill>
                  <a:latin typeface="Akzidenz-Grotesk Pro Light" panose="02000506040000020003" pitchFamily="50" charset="0"/>
                </a:rPr>
                <a:t>LO</a:t>
              </a:r>
              <a:r>
                <a:rPr lang="en-US" sz="1400" dirty="0" err="1">
                  <a:ln w="3175">
                    <a:noFill/>
                  </a:ln>
                  <a:latin typeface="Akzidenz-Grotesk Pro Light" panose="02000506040000020003" pitchFamily="50" charset="0"/>
                </a:rPr>
                <a:t>ng-</a:t>
              </a:r>
              <a:r>
                <a:rPr lang="en-US" sz="1400" dirty="0" err="1">
                  <a:ln w="3175">
                    <a:noFill/>
                  </a:ln>
                  <a:solidFill>
                    <a:srgbClr val="FF0000"/>
                  </a:solidFill>
                  <a:latin typeface="Akzidenz-Grotesk Pro Light" panose="02000506040000020003" pitchFamily="50" charset="0"/>
                </a:rPr>
                <a:t>T</a:t>
              </a:r>
              <a:r>
                <a:rPr lang="en-US" sz="1400" dirty="0" err="1">
                  <a:ln w="3175">
                    <a:noFill/>
                  </a:ln>
                  <a:latin typeface="Akzidenz-Grotesk Pro Light" panose="02000506040000020003" pitchFamily="50" charset="0"/>
                </a:rPr>
                <a:t>erm</a:t>
              </a:r>
              <a:r>
                <a:rPr lang="en-US" sz="1400" dirty="0">
                  <a:ln w="3175">
                    <a:noFill/>
                  </a:ln>
                  <a:latin typeface="Akzidenz-Grotesk Pro Light" panose="02000506040000020003" pitchFamily="50" charset="0"/>
                </a:rPr>
                <a:t> care </a:t>
              </a:r>
              <a:r>
                <a:rPr lang="en-US" sz="1400" dirty="0" err="1">
                  <a:ln w="3175">
                    <a:noFill/>
                  </a:ln>
                  <a:latin typeface="Akzidenz-Grotesk Pro Light" panose="02000506040000020003" pitchFamily="50" charset="0"/>
                </a:rPr>
                <a:t>instit</a:t>
              </a:r>
              <a:r>
                <a:rPr lang="en-US" sz="1400" dirty="0" err="1">
                  <a:ln w="3175">
                    <a:noFill/>
                  </a:ln>
                  <a:solidFill>
                    <a:srgbClr val="FF0000"/>
                  </a:solidFill>
                  <a:latin typeface="Akzidenz-Grotesk Pro Light" panose="02000506040000020003" pitchFamily="50" charset="0"/>
                </a:rPr>
                <a:t>U</a:t>
              </a:r>
              <a:r>
                <a:rPr lang="en-US" sz="1400" dirty="0" err="1">
                  <a:ln w="3175">
                    <a:noFill/>
                  </a:ln>
                  <a:latin typeface="Akzidenz-Grotesk Pro Light" panose="02000506040000020003" pitchFamily="50" charset="0"/>
                </a:rPr>
                <a:t>tion</a:t>
              </a:r>
              <a:r>
                <a:rPr lang="en-US" sz="1400" dirty="0" err="1">
                  <a:ln w="3175">
                    <a:noFill/>
                  </a:ln>
                  <a:solidFill>
                    <a:srgbClr val="FF0000"/>
                  </a:solidFill>
                  <a:latin typeface="Akzidenz-Grotesk Pro Light" panose="02000506040000020003" pitchFamily="50" charset="0"/>
                </a:rPr>
                <a:t>S</a:t>
              </a:r>
              <a:r>
                <a:rPr lang="en-US" sz="1400" dirty="0">
                  <a:ln w="3175">
                    <a:noFill/>
                  </a:ln>
                  <a:latin typeface="Akzidenz-Grotesk Pro Light" panose="02000506040000020003" pitchFamily="50" charset="0"/>
                </a:rPr>
                <a:t> in Brazil</a:t>
              </a:r>
            </a:p>
            <a:p>
              <a:r>
                <a:rPr lang="en-US" sz="1400" dirty="0">
                  <a:ln w="3175">
                    <a:noFill/>
                  </a:ln>
                  <a:latin typeface="Akzidenz-Grotesk Pro Light" panose="02000506040000020003" pitchFamily="50" charset="0"/>
                </a:rPr>
                <a:t>and Europe through Collaboration and Research) . Twitter handle: @DrPatrickLTC </a:t>
              </a:r>
            </a:p>
            <a:p>
              <a:endParaRPr lang="en-GB" dirty="0"/>
            </a:p>
            <a:p>
              <a:endParaRPr lang="en-GB" dirty="0"/>
            </a:p>
          </p:txBody>
        </p:sp>
        <p:pic>
          <p:nvPicPr>
            <p:cNvPr id="13" name="Picture 12">
              <a:hlinkClick r:id="rId3"/>
              <a:extLst>
                <a:ext uri="{FF2B5EF4-FFF2-40B4-BE49-F238E27FC236}">
                  <a16:creationId xmlns:a16="http://schemas.microsoft.com/office/drawing/2014/main" id="{343F3261-D1F5-4007-B005-A9D9EF94CB99}"/>
                </a:ext>
              </a:extLst>
            </p:cNvPr>
            <p:cNvPicPr/>
            <p:nvPr/>
          </p:nvPicPr>
          <p:blipFill>
            <a:blip r:embed="rId4"/>
            <a:stretch>
              <a:fillRect/>
            </a:stretch>
          </p:blipFill>
          <p:spPr>
            <a:xfrm>
              <a:off x="11846900" y="5305678"/>
              <a:ext cx="272101" cy="162075"/>
            </a:xfrm>
            <a:prstGeom prst="rect">
              <a:avLst/>
            </a:prstGeom>
          </p:spPr>
        </p:pic>
      </p:grpSp>
      <p:sp>
        <p:nvSpPr>
          <p:cNvPr id="11" name="TextBox 10">
            <a:extLst>
              <a:ext uri="{FF2B5EF4-FFF2-40B4-BE49-F238E27FC236}">
                <a16:creationId xmlns:a16="http://schemas.microsoft.com/office/drawing/2014/main" id="{6AB98613-8D06-4CD5-9D25-F17FB9E70BA4}"/>
              </a:ext>
            </a:extLst>
          </p:cNvPr>
          <p:cNvSpPr txBox="1"/>
          <p:nvPr/>
        </p:nvSpPr>
        <p:spPr>
          <a:xfrm>
            <a:off x="72999" y="4899797"/>
            <a:ext cx="12065594" cy="646331"/>
          </a:xfrm>
          <a:prstGeom prst="rect">
            <a:avLst/>
          </a:prstGeom>
          <a:noFill/>
        </p:spPr>
        <p:txBody>
          <a:bodyPr wrap="square" rtlCol="0">
            <a:spAutoFit/>
          </a:bodyPr>
          <a:lstStyle/>
          <a:p>
            <a:r>
              <a:rPr lang="en-US" sz="1600" dirty="0">
                <a:ln w="3175">
                  <a:noFill/>
                </a:ln>
                <a:latin typeface="Akzidenz-Grotesk Pro Light" panose="02000506040000020003" pitchFamily="50" charset="0"/>
              </a:rPr>
              <a:t>Joining Instructions: This event will be held via a MS Team Live Event. Please ensure you have access to Microsoft Teams prior  to joining . </a:t>
            </a:r>
          </a:p>
          <a:p>
            <a:r>
              <a:rPr lang="en-US" sz="2000" u="sng" dirty="0">
                <a:ln w="3175">
                  <a:noFill/>
                </a:ln>
                <a:solidFill>
                  <a:srgbClr val="FF0000"/>
                </a:solidFill>
                <a:latin typeface="Akzidenz-Grotesk Pro Light" panose="02000506040000020003" pitchFamily="50" charset="0"/>
                <a:hlinkClick r:id="rId5">
                  <a:extLst>
                    <a:ext uri="{A12FA001-AC4F-418D-AE19-62706E023703}">
                      <ahyp:hlinkClr xmlns:ahyp="http://schemas.microsoft.com/office/drawing/2018/hyperlinkcolor" val="tx"/>
                    </a:ext>
                  </a:extLst>
                </a:hlinkClick>
              </a:rPr>
              <a:t>Click here to join the Seminar</a:t>
            </a:r>
            <a:r>
              <a:rPr lang="en-US" sz="2000" dirty="0">
                <a:ln w="3175">
                  <a:noFill/>
                </a:ln>
                <a:solidFill>
                  <a:srgbClr val="FF0000"/>
                </a:solidFill>
                <a:latin typeface="Akzidenz-Grotesk Pro Light" panose="02000506040000020003" pitchFamily="50" charset="0"/>
                <a:hlinkClick r:id="rId5">
                  <a:extLst>
                    <a:ext uri="{A12FA001-AC4F-418D-AE19-62706E023703}">
                      <ahyp:hlinkClr xmlns:ahyp="http://schemas.microsoft.com/office/drawing/2018/hyperlinkcolor" val="tx"/>
                    </a:ext>
                  </a:extLst>
                </a:hlinkClick>
              </a:rPr>
              <a:t> </a:t>
            </a:r>
            <a:r>
              <a:rPr lang="en-US" sz="2000" dirty="0">
                <a:ln w="3175">
                  <a:noFill/>
                </a:ln>
                <a:solidFill>
                  <a:srgbClr val="FF0000"/>
                </a:solidFill>
                <a:latin typeface="Akzidenz-Grotesk Pro Light" panose="02000506040000020003" pitchFamily="50" charset="0"/>
              </a:rPr>
              <a:t>		</a:t>
            </a:r>
            <a:r>
              <a:rPr lang="en-US" b="1" i="1" dirty="0">
                <a:ln w="3175">
                  <a:noFill/>
                </a:ln>
                <a:latin typeface="Akzidenz-Grotesk Pro Light" panose="02000506040000020003" pitchFamily="50" charset="0"/>
                <a:hlinkClick r:id="rId6">
                  <a:extLst>
                    <a:ext uri="{A12FA001-AC4F-418D-AE19-62706E023703}">
                      <ahyp:hlinkClr xmlns:ahyp="http://schemas.microsoft.com/office/drawing/2018/hyperlinkcolor" val="tx"/>
                    </a:ext>
                  </a:extLst>
                </a:hlinkClick>
              </a:rPr>
              <a:t>Institute Webpage</a:t>
            </a:r>
            <a:r>
              <a:rPr lang="en-US" b="1" i="1" dirty="0">
                <a:ln w="3175">
                  <a:noFill/>
                </a:ln>
                <a:latin typeface="Akzidenz-Grotesk Pro Light" panose="02000506040000020003" pitchFamily="50" charset="0"/>
              </a:rPr>
              <a:t>     Email: </a:t>
            </a:r>
            <a:r>
              <a:rPr lang="en-US" b="1" i="1" dirty="0">
                <a:ln w="3175">
                  <a:noFill/>
                </a:ln>
                <a:latin typeface="Akzidenz-Grotesk Pro Light" panose="02000506040000020003" pitchFamily="50" charset="0"/>
                <a:hlinkClick r:id="rId7">
                  <a:extLst>
                    <a:ext uri="{A12FA001-AC4F-418D-AE19-62706E023703}">
                      <ahyp:hlinkClr xmlns:ahyp="http://schemas.microsoft.com/office/drawing/2018/hyperlinkcolor" val="tx"/>
                    </a:ext>
                  </a:extLst>
                </a:hlinkClick>
              </a:rPr>
              <a:t>ihhpscr@dmu.ac.uk</a:t>
            </a:r>
            <a:r>
              <a:rPr lang="en-US" b="1" i="1" dirty="0">
                <a:ln w="3175">
                  <a:noFill/>
                </a:ln>
                <a:latin typeface="Akzidenz-Grotesk Pro Light" panose="02000506040000020003" pitchFamily="50" charset="0"/>
              </a:rPr>
              <a:t>         Socials: @</a:t>
            </a:r>
            <a:r>
              <a:rPr lang="en-GB" b="1" i="1" dirty="0">
                <a:ln w="3175">
                  <a:noFill/>
                </a:ln>
                <a:latin typeface="Akzidenz-Grotesk Pro Light" panose="02000506040000020003" pitchFamily="50" charset="0"/>
                <a:hlinkClick r:id="rId8">
                  <a:extLst>
                    <a:ext uri="{A12FA001-AC4F-418D-AE19-62706E023703}">
                      <ahyp:hlinkClr xmlns:ahyp="http://schemas.microsoft.com/office/drawing/2018/hyperlinkcolor" val="tx"/>
                    </a:ext>
                  </a:extLst>
                </a:hlinkClick>
              </a:rPr>
              <a:t>ihhpscr</a:t>
            </a:r>
            <a:r>
              <a:rPr lang="en-GB" i="1" dirty="0">
                <a:ln w="3175">
                  <a:noFill/>
                </a:ln>
                <a:latin typeface="Akzidenz-Grotesk Pro Light" panose="02000506040000020003" pitchFamily="50" charset="0"/>
              </a:rPr>
              <a:t> </a:t>
            </a:r>
            <a:r>
              <a:rPr lang="en-GB" i="1" dirty="0">
                <a:ln>
                  <a:solidFill>
                    <a:srgbClr val="4F555B"/>
                  </a:solidFill>
                </a:ln>
                <a:latin typeface="Akzidenz-Grotesk Pro Light" panose="02000506040000020003" pitchFamily="50" charset="0"/>
              </a:rPr>
              <a:t> </a:t>
            </a:r>
            <a:r>
              <a:rPr lang="en-GB" dirty="0">
                <a:ln>
                  <a:solidFill>
                    <a:srgbClr val="4F555B"/>
                  </a:solidFill>
                </a:ln>
                <a:latin typeface="Akzidenz-Grotesk Pro Light" panose="02000506040000020003" pitchFamily="50" charset="0"/>
              </a:rPr>
              <a:t> </a:t>
            </a:r>
          </a:p>
        </p:txBody>
      </p:sp>
      <p:pic>
        <p:nvPicPr>
          <p:cNvPr id="9" name="Imagem 8" descr="Flor cor de rosa&#10;&#10;Descrição gerada automaticamente">
            <a:extLst>
              <a:ext uri="{FF2B5EF4-FFF2-40B4-BE49-F238E27FC236}">
                <a16:creationId xmlns:a16="http://schemas.microsoft.com/office/drawing/2014/main" id="{CE1F41CF-43FD-4265-BDB5-AB768E0ACA1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91835" y="2464049"/>
            <a:ext cx="930016" cy="709879"/>
          </a:xfrm>
          <a:prstGeom prst="rect">
            <a:avLst/>
          </a:prstGeom>
        </p:spPr>
      </p:pic>
      <p:pic>
        <p:nvPicPr>
          <p:cNvPr id="12" name="Imagem 11" descr="Código QR&#10;&#10;Descrição gerada automaticamente">
            <a:extLst>
              <a:ext uri="{FF2B5EF4-FFF2-40B4-BE49-F238E27FC236}">
                <a16:creationId xmlns:a16="http://schemas.microsoft.com/office/drawing/2014/main" id="{7343CE8B-DD21-4B25-B5D0-5EDC02A12BB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487691" y="2416297"/>
            <a:ext cx="776502" cy="776502"/>
          </a:xfrm>
          <a:prstGeom prst="rect">
            <a:avLst/>
          </a:prstGeom>
        </p:spPr>
      </p:pic>
    </p:spTree>
    <p:extLst>
      <p:ext uri="{BB962C8B-B14F-4D97-AF65-F5344CB8AC3E}">
        <p14:creationId xmlns:p14="http://schemas.microsoft.com/office/powerpoint/2010/main" val="2648381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310</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Akzidenz-Grotesk Pro Bold</vt:lpstr>
      <vt:lpstr>Akzidenz-Grotesk Pro 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Hunt</dc:creator>
  <cp:lastModifiedBy>Gina Hunt</cp:lastModifiedBy>
  <cp:revision>5</cp:revision>
  <dcterms:created xsi:type="dcterms:W3CDTF">2022-01-14T09:35:13Z</dcterms:created>
  <dcterms:modified xsi:type="dcterms:W3CDTF">2022-05-10T16:02:19Z</dcterms:modified>
</cp:coreProperties>
</file>