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ina Hunt" userId="89edfae0-e04b-47af-9b40-b6b65a055e22" providerId="ADAL" clId="{028603F7-18C0-4639-B271-A1AE01B758EF}"/>
    <pc:docChg chg="modSld">
      <pc:chgData name="Gina Hunt" userId="89edfae0-e04b-47af-9b40-b6b65a055e22" providerId="ADAL" clId="{028603F7-18C0-4639-B271-A1AE01B758EF}" dt="2022-05-09T11:09:17.778" v="57" actId="20577"/>
      <pc:docMkLst>
        <pc:docMk/>
      </pc:docMkLst>
      <pc:sldChg chg="modSp">
        <pc:chgData name="Gina Hunt" userId="89edfae0-e04b-47af-9b40-b6b65a055e22" providerId="ADAL" clId="{028603F7-18C0-4639-B271-A1AE01B758EF}" dt="2022-05-09T11:09:17.778" v="57" actId="20577"/>
        <pc:sldMkLst>
          <pc:docMk/>
          <pc:sldMk cId="2648381254" sldId="257"/>
        </pc:sldMkLst>
        <pc:spChg chg="mod">
          <ac:chgData name="Gina Hunt" userId="89edfae0-e04b-47af-9b40-b6b65a055e22" providerId="ADAL" clId="{028603F7-18C0-4639-B271-A1AE01B758EF}" dt="2022-05-09T11:09:17.778" v="57" actId="20577"/>
          <ac:spMkLst>
            <pc:docMk/>
            <pc:sldMk cId="2648381254" sldId="257"/>
            <ac:spMk id="4" creationId="{23F30480-E6BC-4960-9FEA-4B28BC5A9B0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C9CE5-DDCA-4FE7-8B15-568DDB53F0A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9076C1E-3569-4765-94D5-45CBFDD4D4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1EBE44C-C52B-4C04-A0B3-7ADC2B722BB9}"/>
              </a:ext>
            </a:extLst>
          </p:cNvPr>
          <p:cNvSpPr>
            <a:spLocks noGrp="1"/>
          </p:cNvSpPr>
          <p:nvPr>
            <p:ph type="dt" sz="half" idx="10"/>
          </p:nvPr>
        </p:nvSpPr>
        <p:spPr/>
        <p:txBody>
          <a:bodyPr/>
          <a:lstStyle/>
          <a:p>
            <a:fld id="{5D93B6B1-E430-4D76-99C3-40D6C3AD9973}" type="datetimeFigureOut">
              <a:rPr lang="en-GB" smtClean="0"/>
              <a:t>09/05/2022</a:t>
            </a:fld>
            <a:endParaRPr lang="en-GB"/>
          </a:p>
        </p:txBody>
      </p:sp>
      <p:sp>
        <p:nvSpPr>
          <p:cNvPr id="5" name="Footer Placeholder 4">
            <a:extLst>
              <a:ext uri="{FF2B5EF4-FFF2-40B4-BE49-F238E27FC236}">
                <a16:creationId xmlns:a16="http://schemas.microsoft.com/office/drawing/2014/main" id="{F3482DEB-81D6-4CA4-A57F-882671C969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7E387B1-80A4-48CC-85B9-44C7B5D00E95}"/>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2365459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DC842-502A-4A51-8D61-C8ADE6D4043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0039941-3C40-42EE-B52A-D25777E2596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F54179-86C6-4A88-A7B2-235AB8D6DF2C}"/>
              </a:ext>
            </a:extLst>
          </p:cNvPr>
          <p:cNvSpPr>
            <a:spLocks noGrp="1"/>
          </p:cNvSpPr>
          <p:nvPr>
            <p:ph type="dt" sz="half" idx="10"/>
          </p:nvPr>
        </p:nvSpPr>
        <p:spPr/>
        <p:txBody>
          <a:bodyPr/>
          <a:lstStyle/>
          <a:p>
            <a:fld id="{5D93B6B1-E430-4D76-99C3-40D6C3AD9973}" type="datetimeFigureOut">
              <a:rPr lang="en-GB" smtClean="0"/>
              <a:t>09/05/2022</a:t>
            </a:fld>
            <a:endParaRPr lang="en-GB"/>
          </a:p>
        </p:txBody>
      </p:sp>
      <p:sp>
        <p:nvSpPr>
          <p:cNvPr id="5" name="Footer Placeholder 4">
            <a:extLst>
              <a:ext uri="{FF2B5EF4-FFF2-40B4-BE49-F238E27FC236}">
                <a16:creationId xmlns:a16="http://schemas.microsoft.com/office/drawing/2014/main" id="{681F24FE-3156-42A3-A6CB-88003F75334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DF273C-B85E-4CD3-A28F-CC4550E79FEB}"/>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332438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0DAF739-7E9C-4F94-81C9-F4503F21B47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8980B62-4E70-4270-A011-8F19912C35C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98C6766-B9C8-45B2-A23F-3BA8B4ED9016}"/>
              </a:ext>
            </a:extLst>
          </p:cNvPr>
          <p:cNvSpPr>
            <a:spLocks noGrp="1"/>
          </p:cNvSpPr>
          <p:nvPr>
            <p:ph type="dt" sz="half" idx="10"/>
          </p:nvPr>
        </p:nvSpPr>
        <p:spPr/>
        <p:txBody>
          <a:bodyPr/>
          <a:lstStyle/>
          <a:p>
            <a:fld id="{5D93B6B1-E430-4D76-99C3-40D6C3AD9973}" type="datetimeFigureOut">
              <a:rPr lang="en-GB" smtClean="0"/>
              <a:t>09/05/2022</a:t>
            </a:fld>
            <a:endParaRPr lang="en-GB"/>
          </a:p>
        </p:txBody>
      </p:sp>
      <p:sp>
        <p:nvSpPr>
          <p:cNvPr id="5" name="Footer Placeholder 4">
            <a:extLst>
              <a:ext uri="{FF2B5EF4-FFF2-40B4-BE49-F238E27FC236}">
                <a16:creationId xmlns:a16="http://schemas.microsoft.com/office/drawing/2014/main" id="{9C6E864B-9A22-48DC-A3A4-2E49B6557C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110F072-35E5-47D8-8CB6-2EB96232E5C7}"/>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4174058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07CD4-E8DD-44E0-8FE7-46F670F9918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9D8B219-377A-4F6A-8D7E-908906F0858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BE89040-34F6-46BA-9E89-93591CF31EE8}"/>
              </a:ext>
            </a:extLst>
          </p:cNvPr>
          <p:cNvSpPr>
            <a:spLocks noGrp="1"/>
          </p:cNvSpPr>
          <p:nvPr>
            <p:ph type="dt" sz="half" idx="10"/>
          </p:nvPr>
        </p:nvSpPr>
        <p:spPr/>
        <p:txBody>
          <a:bodyPr/>
          <a:lstStyle/>
          <a:p>
            <a:fld id="{5D93B6B1-E430-4D76-99C3-40D6C3AD9973}" type="datetimeFigureOut">
              <a:rPr lang="en-GB" smtClean="0"/>
              <a:t>09/05/2022</a:t>
            </a:fld>
            <a:endParaRPr lang="en-GB"/>
          </a:p>
        </p:txBody>
      </p:sp>
      <p:sp>
        <p:nvSpPr>
          <p:cNvPr id="5" name="Footer Placeholder 4">
            <a:extLst>
              <a:ext uri="{FF2B5EF4-FFF2-40B4-BE49-F238E27FC236}">
                <a16:creationId xmlns:a16="http://schemas.microsoft.com/office/drawing/2014/main" id="{2329E307-984D-47F2-8D5C-9258578A3E6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E5B5DAC-1382-491F-A294-D7D6A67C3E6E}"/>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3612318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ACE0C-4F81-4C4A-9893-BCC028EF7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D0214C1-95A2-482F-8472-EE5706E6E74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C11E4B6-8F54-4B58-BDD2-7E94657A4881}"/>
              </a:ext>
            </a:extLst>
          </p:cNvPr>
          <p:cNvSpPr>
            <a:spLocks noGrp="1"/>
          </p:cNvSpPr>
          <p:nvPr>
            <p:ph type="dt" sz="half" idx="10"/>
          </p:nvPr>
        </p:nvSpPr>
        <p:spPr/>
        <p:txBody>
          <a:bodyPr/>
          <a:lstStyle/>
          <a:p>
            <a:fld id="{5D93B6B1-E430-4D76-99C3-40D6C3AD9973}" type="datetimeFigureOut">
              <a:rPr lang="en-GB" smtClean="0"/>
              <a:t>09/05/2022</a:t>
            </a:fld>
            <a:endParaRPr lang="en-GB"/>
          </a:p>
        </p:txBody>
      </p:sp>
      <p:sp>
        <p:nvSpPr>
          <p:cNvPr id="5" name="Footer Placeholder 4">
            <a:extLst>
              <a:ext uri="{FF2B5EF4-FFF2-40B4-BE49-F238E27FC236}">
                <a16:creationId xmlns:a16="http://schemas.microsoft.com/office/drawing/2014/main" id="{60061834-F4C7-4287-A1C8-631C0E82CE8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F958220-FEEF-4239-A35A-4EFF1581C62F}"/>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403574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F6963-E8C9-418A-8F85-ACDB618D20A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63B580E-2EE2-422E-A7C0-A380C2A25CD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F4D7A21-DEF9-4775-B823-C2B1CD20B8C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C577AD7-E805-4782-86BA-AC371E1A2641}"/>
              </a:ext>
            </a:extLst>
          </p:cNvPr>
          <p:cNvSpPr>
            <a:spLocks noGrp="1"/>
          </p:cNvSpPr>
          <p:nvPr>
            <p:ph type="dt" sz="half" idx="10"/>
          </p:nvPr>
        </p:nvSpPr>
        <p:spPr/>
        <p:txBody>
          <a:bodyPr/>
          <a:lstStyle/>
          <a:p>
            <a:fld id="{5D93B6B1-E430-4D76-99C3-40D6C3AD9973}" type="datetimeFigureOut">
              <a:rPr lang="en-GB" smtClean="0"/>
              <a:t>09/05/2022</a:t>
            </a:fld>
            <a:endParaRPr lang="en-GB"/>
          </a:p>
        </p:txBody>
      </p:sp>
      <p:sp>
        <p:nvSpPr>
          <p:cNvPr id="6" name="Footer Placeholder 5">
            <a:extLst>
              <a:ext uri="{FF2B5EF4-FFF2-40B4-BE49-F238E27FC236}">
                <a16:creationId xmlns:a16="http://schemas.microsoft.com/office/drawing/2014/main" id="{C0B10634-8317-43B8-87B9-C2A9B4CE94E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F8739AD-398D-43DE-8208-BD40E070FCF5}"/>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1394856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C14D6F-8081-4CF1-A349-8386F14F546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3B18F34-8F12-4500-B01B-62D9C4FED1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B70454F-0CB7-4A6E-B88E-C186FDF283C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D149D4F-8285-4FD7-B704-BA501271514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F10F4A6-2E95-47E5-BD82-A61458E92DA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926BF1B-CAE1-4843-81A5-2F1DB91EBC61}"/>
              </a:ext>
            </a:extLst>
          </p:cNvPr>
          <p:cNvSpPr>
            <a:spLocks noGrp="1"/>
          </p:cNvSpPr>
          <p:nvPr>
            <p:ph type="dt" sz="half" idx="10"/>
          </p:nvPr>
        </p:nvSpPr>
        <p:spPr/>
        <p:txBody>
          <a:bodyPr/>
          <a:lstStyle/>
          <a:p>
            <a:fld id="{5D93B6B1-E430-4D76-99C3-40D6C3AD9973}" type="datetimeFigureOut">
              <a:rPr lang="en-GB" smtClean="0"/>
              <a:t>09/05/2022</a:t>
            </a:fld>
            <a:endParaRPr lang="en-GB"/>
          </a:p>
        </p:txBody>
      </p:sp>
      <p:sp>
        <p:nvSpPr>
          <p:cNvPr id="8" name="Footer Placeholder 7">
            <a:extLst>
              <a:ext uri="{FF2B5EF4-FFF2-40B4-BE49-F238E27FC236}">
                <a16:creationId xmlns:a16="http://schemas.microsoft.com/office/drawing/2014/main" id="{C7E935B8-51BD-4CC0-80A3-F2A87C1746C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EC27955-6FD4-45C4-AE5C-4999B6A4423E}"/>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44362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5A09B-BCBC-4C7B-AED7-A2655BC587B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C047E9C-1A82-4BC3-9F12-ACFD94E16FFD}"/>
              </a:ext>
            </a:extLst>
          </p:cNvPr>
          <p:cNvSpPr>
            <a:spLocks noGrp="1"/>
          </p:cNvSpPr>
          <p:nvPr>
            <p:ph type="dt" sz="half" idx="10"/>
          </p:nvPr>
        </p:nvSpPr>
        <p:spPr/>
        <p:txBody>
          <a:bodyPr/>
          <a:lstStyle/>
          <a:p>
            <a:fld id="{5D93B6B1-E430-4D76-99C3-40D6C3AD9973}" type="datetimeFigureOut">
              <a:rPr lang="en-GB" smtClean="0"/>
              <a:t>09/05/2022</a:t>
            </a:fld>
            <a:endParaRPr lang="en-GB"/>
          </a:p>
        </p:txBody>
      </p:sp>
      <p:sp>
        <p:nvSpPr>
          <p:cNvPr id="4" name="Footer Placeholder 3">
            <a:extLst>
              <a:ext uri="{FF2B5EF4-FFF2-40B4-BE49-F238E27FC236}">
                <a16:creationId xmlns:a16="http://schemas.microsoft.com/office/drawing/2014/main" id="{348E2D0A-174D-4ADA-B412-9D5D195AA5D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F98D7D3-8B41-4685-B299-1F5990DBD56B}"/>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150141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ABE12E7-2E6A-4DB7-8A30-7B9C64D0EBCA}"/>
              </a:ext>
            </a:extLst>
          </p:cNvPr>
          <p:cNvSpPr>
            <a:spLocks noGrp="1"/>
          </p:cNvSpPr>
          <p:nvPr>
            <p:ph type="dt" sz="half" idx="10"/>
          </p:nvPr>
        </p:nvSpPr>
        <p:spPr/>
        <p:txBody>
          <a:bodyPr/>
          <a:lstStyle/>
          <a:p>
            <a:fld id="{5D93B6B1-E430-4D76-99C3-40D6C3AD9973}" type="datetimeFigureOut">
              <a:rPr lang="en-GB" smtClean="0"/>
              <a:t>09/05/2022</a:t>
            </a:fld>
            <a:endParaRPr lang="en-GB"/>
          </a:p>
        </p:txBody>
      </p:sp>
      <p:sp>
        <p:nvSpPr>
          <p:cNvPr id="3" name="Footer Placeholder 2">
            <a:extLst>
              <a:ext uri="{FF2B5EF4-FFF2-40B4-BE49-F238E27FC236}">
                <a16:creationId xmlns:a16="http://schemas.microsoft.com/office/drawing/2014/main" id="{E2217542-BE48-4E24-BB0F-12EA3D76722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D827006-BFBD-4004-B3F1-867E1A9366CC}"/>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3082864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6A16F-A0A9-42A1-A44D-92A1CBD851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FBEE4F4-CCCB-4034-8895-6F00B9FD933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E9B330B-5A01-4F9B-9923-E115964DEB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815E03F-B1F1-4B6B-B14C-D27A7C2D0C75}"/>
              </a:ext>
            </a:extLst>
          </p:cNvPr>
          <p:cNvSpPr>
            <a:spLocks noGrp="1"/>
          </p:cNvSpPr>
          <p:nvPr>
            <p:ph type="dt" sz="half" idx="10"/>
          </p:nvPr>
        </p:nvSpPr>
        <p:spPr/>
        <p:txBody>
          <a:bodyPr/>
          <a:lstStyle/>
          <a:p>
            <a:fld id="{5D93B6B1-E430-4D76-99C3-40D6C3AD9973}" type="datetimeFigureOut">
              <a:rPr lang="en-GB" smtClean="0"/>
              <a:t>09/05/2022</a:t>
            </a:fld>
            <a:endParaRPr lang="en-GB"/>
          </a:p>
        </p:txBody>
      </p:sp>
      <p:sp>
        <p:nvSpPr>
          <p:cNvPr id="6" name="Footer Placeholder 5">
            <a:extLst>
              <a:ext uri="{FF2B5EF4-FFF2-40B4-BE49-F238E27FC236}">
                <a16:creationId xmlns:a16="http://schemas.microsoft.com/office/drawing/2014/main" id="{1FCAD6E9-2ADD-4CD1-9A1C-007EC45641C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1D8D4AF-606F-498D-B31A-0BA67CAB1481}"/>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982038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444A8-D4EF-4F6A-A36B-8792AA77B6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9BA2CEE-5808-403F-9E2C-1789928A65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44B1CD5-C9F1-4484-B7C7-4EFBD276DE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FAEEA95-F22C-43E1-9541-907346539FBC}"/>
              </a:ext>
            </a:extLst>
          </p:cNvPr>
          <p:cNvSpPr>
            <a:spLocks noGrp="1"/>
          </p:cNvSpPr>
          <p:nvPr>
            <p:ph type="dt" sz="half" idx="10"/>
          </p:nvPr>
        </p:nvSpPr>
        <p:spPr/>
        <p:txBody>
          <a:bodyPr/>
          <a:lstStyle/>
          <a:p>
            <a:fld id="{5D93B6B1-E430-4D76-99C3-40D6C3AD9973}" type="datetimeFigureOut">
              <a:rPr lang="en-GB" smtClean="0"/>
              <a:t>09/05/2022</a:t>
            </a:fld>
            <a:endParaRPr lang="en-GB"/>
          </a:p>
        </p:txBody>
      </p:sp>
      <p:sp>
        <p:nvSpPr>
          <p:cNvPr id="6" name="Footer Placeholder 5">
            <a:extLst>
              <a:ext uri="{FF2B5EF4-FFF2-40B4-BE49-F238E27FC236}">
                <a16:creationId xmlns:a16="http://schemas.microsoft.com/office/drawing/2014/main" id="{D566BEDE-9C0C-4520-9A19-5F4879893F4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C20A12E-CB4A-41B3-9168-B9BCF48BD8C8}"/>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286580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07DD83-4BC0-449C-B2EF-46E0DEA56E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50D237C-F322-4799-B447-586E8DE699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3D2DA56-B73C-46C0-91D1-57916931CC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93B6B1-E430-4D76-99C3-40D6C3AD9973}" type="datetimeFigureOut">
              <a:rPr lang="en-GB" smtClean="0"/>
              <a:t>09/05/2022</a:t>
            </a:fld>
            <a:endParaRPr lang="en-GB"/>
          </a:p>
        </p:txBody>
      </p:sp>
      <p:sp>
        <p:nvSpPr>
          <p:cNvPr id="5" name="Footer Placeholder 4">
            <a:extLst>
              <a:ext uri="{FF2B5EF4-FFF2-40B4-BE49-F238E27FC236}">
                <a16:creationId xmlns:a16="http://schemas.microsoft.com/office/drawing/2014/main" id="{7D399580-ED03-4946-8F09-AB083C4D61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40F0AC3-B0A5-4C5F-8D24-54514F4D06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E91EA2-D354-4AB3-8CD7-EB38085EA629}" type="slidenum">
              <a:rPr lang="en-GB" smtClean="0"/>
              <a:t>‹#›</a:t>
            </a:fld>
            <a:endParaRPr lang="en-GB"/>
          </a:p>
        </p:txBody>
      </p:sp>
    </p:spTree>
    <p:extLst>
      <p:ext uri="{BB962C8B-B14F-4D97-AF65-F5344CB8AC3E}">
        <p14:creationId xmlns:p14="http://schemas.microsoft.com/office/powerpoint/2010/main" val="13649814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twitter.com/ihhpscr" TargetMode="External"/><Relationship Id="rId3" Type="http://schemas.openxmlformats.org/officeDocument/2006/relationships/hyperlink" Target="https://twitter.com/dmuleicester" TargetMode="External"/><Relationship Id="rId7" Type="http://schemas.openxmlformats.org/officeDocument/2006/relationships/hyperlink" Target="mailto:ihhpscr@dmu.ac.uk"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dmu.ac.uk/research/centres-institutes/ihhpsc/index.aspx#:~:text=We%20work%20with%20the%20NHS,who%20work%20in%20the%20field." TargetMode="External"/><Relationship Id="rId5" Type="http://schemas.openxmlformats.org/officeDocument/2006/relationships/hyperlink" Target="https://teams.microsoft.com/l/meetup-join/19%3ameeting_NjhjNGNkODUtOTE1OC00NWYzLTg3ZGUtNGNjYTQwOWNhZWIx%40thread.v2/0?context=%7b%22Tid%22%3a%224f78c0e3-d250-4ddf-bb1c-15d3145697cc%22%2c%22Oid%22%3a%2289edfae0-e04b-47af-9b40-b6b65a055e22%22%2c%22IsBroadcastMeeting%22%3atrue%7d&amp;btype=a&amp;role=a" TargetMode="Externa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9AF2E229-AC57-4DC7-9B7F-DCF8A730816E}"/>
              </a:ext>
            </a:extLst>
          </p:cNvPr>
          <p:cNvGrpSpPr/>
          <p:nvPr/>
        </p:nvGrpSpPr>
        <p:grpSpPr>
          <a:xfrm>
            <a:off x="-1" y="-13496"/>
            <a:ext cx="12192001" cy="6884709"/>
            <a:chOff x="-1" y="-6831"/>
            <a:chExt cx="12192001" cy="6884709"/>
          </a:xfrm>
        </p:grpSpPr>
        <p:pic>
          <p:nvPicPr>
            <p:cNvPr id="3" name="Picture 2">
              <a:extLst>
                <a:ext uri="{FF2B5EF4-FFF2-40B4-BE49-F238E27FC236}">
                  <a16:creationId xmlns:a16="http://schemas.microsoft.com/office/drawing/2014/main" id="{A775B4C1-BBC0-1B42-8913-2A2AA6080D6E}"/>
                </a:ext>
              </a:extLst>
            </p:cNvPr>
            <p:cNvPicPr>
              <a:picLocks noChangeAspect="1"/>
            </p:cNvPicPr>
            <p:nvPr/>
          </p:nvPicPr>
          <p:blipFill>
            <a:blip r:embed="rId2"/>
            <a:stretch>
              <a:fillRect/>
            </a:stretch>
          </p:blipFill>
          <p:spPr>
            <a:xfrm>
              <a:off x="0" y="19878"/>
              <a:ext cx="12192000" cy="6858000"/>
            </a:xfrm>
            <a:prstGeom prst="rect">
              <a:avLst/>
            </a:prstGeom>
          </p:spPr>
        </p:pic>
        <p:sp>
          <p:nvSpPr>
            <p:cNvPr id="4" name="TextBox 3">
              <a:extLst>
                <a:ext uri="{FF2B5EF4-FFF2-40B4-BE49-F238E27FC236}">
                  <a16:creationId xmlns:a16="http://schemas.microsoft.com/office/drawing/2014/main" id="{23F30480-E6BC-4960-9FEA-4B28BC5A9B08}"/>
                </a:ext>
              </a:extLst>
            </p:cNvPr>
            <p:cNvSpPr txBox="1"/>
            <p:nvPr/>
          </p:nvSpPr>
          <p:spPr>
            <a:xfrm>
              <a:off x="-1" y="-6831"/>
              <a:ext cx="10277475" cy="1077218"/>
            </a:xfrm>
            <a:prstGeom prst="rect">
              <a:avLst/>
            </a:prstGeom>
            <a:noFill/>
          </p:spPr>
          <p:txBody>
            <a:bodyPr wrap="square" rtlCol="0">
              <a:spAutoFit/>
            </a:bodyPr>
            <a:lstStyle/>
            <a:p>
              <a:pPr algn="r"/>
              <a:r>
                <a:rPr lang="en-GB" sz="2000" dirty="0">
                  <a:ln w="12700">
                    <a:solidFill>
                      <a:schemeClr val="tx1">
                        <a:lumMod val="50000"/>
                        <a:lumOff val="50000"/>
                      </a:schemeClr>
                    </a:solidFill>
                  </a:ln>
                  <a:latin typeface="Akzidenz-Grotesk Pro Bold" panose="02000503030000020003" pitchFamily="2" charset="77"/>
                </a:rPr>
                <a:t>The Institute of Health, Health Policy and Social Care Research are delighted to invite you to this forthcoming presentation in our 2021/2022 Seminar series on </a:t>
              </a:r>
            </a:p>
            <a:p>
              <a:pPr algn="r"/>
              <a:r>
                <a:rPr lang="en-GB" sz="2300" b="1" i="1" dirty="0">
                  <a:ln w="12700">
                    <a:solidFill>
                      <a:schemeClr val="tx1">
                        <a:lumMod val="50000"/>
                        <a:lumOff val="50000"/>
                      </a:schemeClr>
                    </a:solidFill>
                  </a:ln>
                  <a:solidFill>
                    <a:srgbClr val="FF0000"/>
                  </a:solidFill>
                  <a:latin typeface="Akzidenz-Grotesk Pro Bold" panose="02000503030000020003" pitchFamily="2" charset="77"/>
                </a:rPr>
                <a:t>18th May 2022: 12:00-13:30</a:t>
              </a:r>
            </a:p>
          </p:txBody>
        </p:sp>
        <p:sp>
          <p:nvSpPr>
            <p:cNvPr id="5" name="TextBox 4">
              <a:extLst>
                <a:ext uri="{FF2B5EF4-FFF2-40B4-BE49-F238E27FC236}">
                  <a16:creationId xmlns:a16="http://schemas.microsoft.com/office/drawing/2014/main" id="{447F709B-D43C-4A4C-AD8F-534C82B07E3F}"/>
                </a:ext>
              </a:extLst>
            </p:cNvPr>
            <p:cNvSpPr txBox="1"/>
            <p:nvPr/>
          </p:nvSpPr>
          <p:spPr>
            <a:xfrm>
              <a:off x="126407" y="933763"/>
              <a:ext cx="10151067" cy="954107"/>
            </a:xfrm>
            <a:prstGeom prst="rect">
              <a:avLst/>
            </a:prstGeom>
            <a:noFill/>
          </p:spPr>
          <p:txBody>
            <a:bodyPr wrap="square" rtlCol="0">
              <a:spAutoFit/>
            </a:bodyPr>
            <a:lstStyle/>
            <a:p>
              <a:r>
                <a:rPr lang="en-US" sz="2700" b="1" dirty="0">
                  <a:ln>
                    <a:solidFill>
                      <a:schemeClr val="tx1">
                        <a:lumMod val="65000"/>
                        <a:lumOff val="35000"/>
                      </a:schemeClr>
                    </a:solidFill>
                  </a:ln>
                  <a:solidFill>
                    <a:srgbClr val="FF0000"/>
                  </a:solidFill>
                  <a:latin typeface="Akzidenz-Grotesk Pro Bold" panose="02000503030000020003" pitchFamily="2" charset="77"/>
                </a:rPr>
                <a:t>Health and socio-economic inequalities by sexual orientation among older women in the UK</a:t>
              </a:r>
            </a:p>
          </p:txBody>
        </p:sp>
        <p:sp>
          <p:nvSpPr>
            <p:cNvPr id="2" name="TextBox 1">
              <a:extLst>
                <a:ext uri="{FF2B5EF4-FFF2-40B4-BE49-F238E27FC236}">
                  <a16:creationId xmlns:a16="http://schemas.microsoft.com/office/drawing/2014/main" id="{C69CE80E-92E9-40B4-A618-D67E07B6A0D0}"/>
                </a:ext>
              </a:extLst>
            </p:cNvPr>
            <p:cNvSpPr txBox="1"/>
            <p:nvPr/>
          </p:nvSpPr>
          <p:spPr>
            <a:xfrm>
              <a:off x="126406" y="2785676"/>
              <a:ext cx="11840307" cy="2319546"/>
            </a:xfrm>
            <a:prstGeom prst="rect">
              <a:avLst/>
            </a:prstGeom>
            <a:noFill/>
            <a:ln>
              <a:solidFill>
                <a:srgbClr val="C00000"/>
              </a:solidFill>
            </a:ln>
          </p:spPr>
          <p:txBody>
            <a:bodyPr wrap="square" rtlCol="0">
              <a:spAutoFit/>
            </a:bodyPr>
            <a:lstStyle/>
            <a:p>
              <a:pPr>
                <a:lnSpc>
                  <a:spcPct val="107000"/>
                </a:lnSpc>
                <a:spcAft>
                  <a:spcPts val="800"/>
                </a:spcAft>
              </a:pPr>
              <a:r>
                <a:rPr lang="en-GB" sz="1700" dirty="0">
                  <a:ln w="3175">
                    <a:noFill/>
                  </a:ln>
                  <a:latin typeface="Akzidenz-Grotesk Pro Light" panose="02000506040000020003" pitchFamily="50" charset="0"/>
                </a:rPr>
                <a:t>Lesbian, gay, bisexual, and queer (LGBQ) women experience worse health than their heterosexual peers throughout their lives, but less is known about health inequalities in older age. This study uses population-level data to examine inequalities among LGBQ older women and women who prefer not to disclose their sexuality, compared to heterosexual women. Analyses of data from women aged 50 and older who were active in Waves 3 and 7 of the UK Household Longitudinal Study (N = 8,209) show that LGBQ older women are almost twice as likely as heterosexual older women to engage in harmful alcohol consumption. Older women who prefer not to disclose their sexuality have worse physical and mental health than heterosexual older women. The health of sexual minority older women is one of the most neglected research areas in UK gerontology. Findings of this study contribute to our understanding of their social and health circumstances, and illuminate methodological limitations in existing data.</a:t>
              </a:r>
              <a:endParaRPr lang="en-GB" sz="1700" dirty="0">
                <a:latin typeface="Akzidenz-Grotesk Pro Light" panose="02000506040000020003" pitchFamily="50" charset="0"/>
              </a:endParaRPr>
            </a:p>
          </p:txBody>
        </p:sp>
        <p:sp>
          <p:nvSpPr>
            <p:cNvPr id="8" name="TextBox 7">
              <a:extLst>
                <a:ext uri="{FF2B5EF4-FFF2-40B4-BE49-F238E27FC236}">
                  <a16:creationId xmlns:a16="http://schemas.microsoft.com/office/drawing/2014/main" id="{C4A31309-4A02-44EE-AAAA-63D04A9A1358}"/>
                </a:ext>
              </a:extLst>
            </p:cNvPr>
            <p:cNvSpPr txBox="1"/>
            <p:nvPr/>
          </p:nvSpPr>
          <p:spPr>
            <a:xfrm>
              <a:off x="136345" y="1876259"/>
              <a:ext cx="11830368" cy="877163"/>
            </a:xfrm>
            <a:prstGeom prst="rect">
              <a:avLst/>
            </a:prstGeom>
            <a:noFill/>
            <a:ln>
              <a:solidFill>
                <a:srgbClr val="C00000"/>
              </a:solidFill>
            </a:ln>
          </p:spPr>
          <p:txBody>
            <a:bodyPr wrap="square" rtlCol="0">
              <a:spAutoFit/>
            </a:bodyPr>
            <a:lstStyle/>
            <a:p>
              <a:r>
                <a:rPr lang="en-US" sz="1700" dirty="0">
                  <a:ln w="3175">
                    <a:noFill/>
                  </a:ln>
                  <a:latin typeface="Akzidenz-Grotesk Pro Light" panose="02000506040000020003" pitchFamily="50" charset="0"/>
                </a:rPr>
                <a:t>Author Bio and Affiliation: (Inc Social Media link)</a:t>
              </a:r>
            </a:p>
            <a:p>
              <a:r>
                <a:rPr lang="en-GB" sz="1700" dirty="0"/>
                <a:t>Laia Bécares is Senior Lecturer in Applied Social Sciences at the University of Sussex. Her research interests are around understanding how the marginalisation and oppression of </a:t>
              </a:r>
              <a:r>
                <a:rPr lang="en-GB" sz="1700" dirty="0" err="1"/>
                <a:t>minoritised</a:t>
              </a:r>
              <a:r>
                <a:rPr lang="en-GB" sz="1700" dirty="0"/>
                <a:t> sexual and ethnic groups lead to health inequities.</a:t>
              </a:r>
            </a:p>
          </p:txBody>
        </p:sp>
        <p:pic>
          <p:nvPicPr>
            <p:cNvPr id="13" name="Picture 12">
              <a:hlinkClick r:id="rId3"/>
              <a:extLst>
                <a:ext uri="{FF2B5EF4-FFF2-40B4-BE49-F238E27FC236}">
                  <a16:creationId xmlns:a16="http://schemas.microsoft.com/office/drawing/2014/main" id="{343F3261-D1F5-4007-B005-A9D9EF94CB99}"/>
                </a:ext>
              </a:extLst>
            </p:cNvPr>
            <p:cNvPicPr/>
            <p:nvPr/>
          </p:nvPicPr>
          <p:blipFill>
            <a:blip r:embed="rId4"/>
            <a:stretch>
              <a:fillRect/>
            </a:stretch>
          </p:blipFill>
          <p:spPr>
            <a:xfrm>
              <a:off x="11846900" y="5305678"/>
              <a:ext cx="272101" cy="162075"/>
            </a:xfrm>
            <a:prstGeom prst="rect">
              <a:avLst/>
            </a:prstGeom>
          </p:spPr>
        </p:pic>
      </p:grpSp>
      <p:sp>
        <p:nvSpPr>
          <p:cNvPr id="11" name="TextBox 10">
            <a:extLst>
              <a:ext uri="{FF2B5EF4-FFF2-40B4-BE49-F238E27FC236}">
                <a16:creationId xmlns:a16="http://schemas.microsoft.com/office/drawing/2014/main" id="{6AB98613-8D06-4CD5-9D25-F17FB9E70BA4}"/>
              </a:ext>
            </a:extLst>
          </p:cNvPr>
          <p:cNvSpPr txBox="1"/>
          <p:nvPr/>
        </p:nvSpPr>
        <p:spPr>
          <a:xfrm>
            <a:off x="72999" y="5048862"/>
            <a:ext cx="12065594" cy="584775"/>
          </a:xfrm>
          <a:prstGeom prst="rect">
            <a:avLst/>
          </a:prstGeom>
          <a:noFill/>
        </p:spPr>
        <p:txBody>
          <a:bodyPr wrap="square" rtlCol="0">
            <a:spAutoFit/>
          </a:bodyPr>
          <a:lstStyle/>
          <a:p>
            <a:r>
              <a:rPr lang="en-US" sz="1600" dirty="0">
                <a:ln w="3175">
                  <a:noFill/>
                </a:ln>
                <a:latin typeface="Akzidenz-Grotesk Pro Light" panose="02000506040000020003" pitchFamily="50" charset="0"/>
              </a:rPr>
              <a:t>Joining Instructions: This event will be held via a MS Team Live Event. Please ensure you have access to Microsoft Teams prior  to joining . </a:t>
            </a:r>
          </a:p>
          <a:p>
            <a:r>
              <a:rPr lang="en-US" sz="1600" u="sng" dirty="0">
                <a:ln w="3175">
                  <a:noFill/>
                </a:ln>
                <a:solidFill>
                  <a:srgbClr val="FF0000"/>
                </a:solidFill>
                <a:latin typeface="Akzidenz-Grotesk Pro Light" panose="02000506040000020003" pitchFamily="50" charset="0"/>
                <a:hlinkClick r:id="rId5">
                  <a:extLst>
                    <a:ext uri="{A12FA001-AC4F-418D-AE19-62706E023703}">
                      <ahyp:hlinkClr xmlns:ahyp="http://schemas.microsoft.com/office/drawing/2018/hyperlinkcolor" val="tx"/>
                    </a:ext>
                  </a:extLst>
                </a:hlinkClick>
              </a:rPr>
              <a:t>Click here to join the Seminar</a:t>
            </a:r>
            <a:r>
              <a:rPr lang="en-US" sz="1600" dirty="0">
                <a:ln w="3175">
                  <a:noFill/>
                </a:ln>
                <a:solidFill>
                  <a:srgbClr val="FF0000"/>
                </a:solidFill>
                <a:latin typeface="Akzidenz-Grotesk Pro Light" panose="02000506040000020003" pitchFamily="50" charset="0"/>
                <a:hlinkClick r:id="rId5">
                  <a:extLst>
                    <a:ext uri="{A12FA001-AC4F-418D-AE19-62706E023703}">
                      <ahyp:hlinkClr xmlns:ahyp="http://schemas.microsoft.com/office/drawing/2018/hyperlinkcolor" val="tx"/>
                    </a:ext>
                  </a:extLst>
                </a:hlinkClick>
              </a:rPr>
              <a:t> </a:t>
            </a:r>
            <a:r>
              <a:rPr lang="en-US" sz="1600" dirty="0">
                <a:ln w="3175">
                  <a:noFill/>
                </a:ln>
                <a:solidFill>
                  <a:srgbClr val="FF0000"/>
                </a:solidFill>
                <a:latin typeface="Akzidenz-Grotesk Pro Light" panose="02000506040000020003" pitchFamily="50" charset="0"/>
              </a:rPr>
              <a:t>		</a:t>
            </a:r>
            <a:r>
              <a:rPr lang="en-US" sz="1600" b="1" i="1" dirty="0">
                <a:ln w="3175">
                  <a:noFill/>
                </a:ln>
                <a:latin typeface="Akzidenz-Grotesk Pro Light" panose="02000506040000020003" pitchFamily="50" charset="0"/>
                <a:hlinkClick r:id="rId6">
                  <a:extLst>
                    <a:ext uri="{A12FA001-AC4F-418D-AE19-62706E023703}">
                      <ahyp:hlinkClr xmlns:ahyp="http://schemas.microsoft.com/office/drawing/2018/hyperlinkcolor" val="tx"/>
                    </a:ext>
                  </a:extLst>
                </a:hlinkClick>
              </a:rPr>
              <a:t>Institute Webpage</a:t>
            </a:r>
            <a:r>
              <a:rPr lang="en-US" sz="1600" b="1" i="1" dirty="0">
                <a:ln w="3175">
                  <a:noFill/>
                </a:ln>
                <a:latin typeface="Akzidenz-Grotesk Pro Light" panose="02000506040000020003" pitchFamily="50" charset="0"/>
              </a:rPr>
              <a:t>     Email: </a:t>
            </a:r>
            <a:r>
              <a:rPr lang="en-US" sz="1600" b="1" i="1" dirty="0">
                <a:ln w="3175">
                  <a:noFill/>
                </a:ln>
                <a:latin typeface="Akzidenz-Grotesk Pro Light" panose="02000506040000020003" pitchFamily="50" charset="0"/>
                <a:hlinkClick r:id="rId7">
                  <a:extLst>
                    <a:ext uri="{A12FA001-AC4F-418D-AE19-62706E023703}">
                      <ahyp:hlinkClr xmlns:ahyp="http://schemas.microsoft.com/office/drawing/2018/hyperlinkcolor" val="tx"/>
                    </a:ext>
                  </a:extLst>
                </a:hlinkClick>
              </a:rPr>
              <a:t>ihhpscr@dmu.ac.uk</a:t>
            </a:r>
            <a:r>
              <a:rPr lang="en-US" sz="1600" b="1" i="1" dirty="0">
                <a:ln w="3175">
                  <a:noFill/>
                </a:ln>
                <a:latin typeface="Akzidenz-Grotesk Pro Light" panose="02000506040000020003" pitchFamily="50" charset="0"/>
              </a:rPr>
              <a:t>         Socials: @</a:t>
            </a:r>
            <a:r>
              <a:rPr lang="en-GB" sz="1600" b="1" i="1" dirty="0">
                <a:ln w="3175">
                  <a:noFill/>
                </a:ln>
                <a:latin typeface="Akzidenz-Grotesk Pro Light" panose="02000506040000020003" pitchFamily="50" charset="0"/>
                <a:hlinkClick r:id="rId8">
                  <a:extLst>
                    <a:ext uri="{A12FA001-AC4F-418D-AE19-62706E023703}">
                      <ahyp:hlinkClr xmlns:ahyp="http://schemas.microsoft.com/office/drawing/2018/hyperlinkcolor" val="tx"/>
                    </a:ext>
                  </a:extLst>
                </a:hlinkClick>
              </a:rPr>
              <a:t>ihhpscr</a:t>
            </a:r>
            <a:r>
              <a:rPr lang="en-GB" sz="1600" i="1" dirty="0">
                <a:ln w="3175">
                  <a:noFill/>
                </a:ln>
                <a:latin typeface="Akzidenz-Grotesk Pro Light" panose="02000506040000020003" pitchFamily="50" charset="0"/>
              </a:rPr>
              <a:t> </a:t>
            </a:r>
            <a:r>
              <a:rPr lang="en-GB" sz="1600" i="1" dirty="0">
                <a:ln>
                  <a:solidFill>
                    <a:srgbClr val="4F555B"/>
                  </a:solidFill>
                </a:ln>
                <a:latin typeface="Akzidenz-Grotesk Pro Light" panose="02000506040000020003" pitchFamily="50" charset="0"/>
              </a:rPr>
              <a:t> </a:t>
            </a:r>
            <a:r>
              <a:rPr lang="en-GB" sz="1600" dirty="0">
                <a:ln>
                  <a:solidFill>
                    <a:srgbClr val="4F555B"/>
                  </a:solidFill>
                </a:ln>
                <a:latin typeface="Akzidenz-Grotesk Pro Light" panose="02000506040000020003" pitchFamily="50" charset="0"/>
              </a:rPr>
              <a:t> </a:t>
            </a:r>
          </a:p>
        </p:txBody>
      </p:sp>
    </p:spTree>
    <p:extLst>
      <p:ext uri="{BB962C8B-B14F-4D97-AF65-F5344CB8AC3E}">
        <p14:creationId xmlns:p14="http://schemas.microsoft.com/office/powerpoint/2010/main" val="26483812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317</Words>
  <Application>Microsoft Office PowerPoint</Application>
  <PresentationFormat>Widescreen</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Akzidenz-Grotesk Pro Bold</vt:lpstr>
      <vt:lpstr>Akzidenz-Grotesk Pro Light</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Gina Hunt</dc:creator>
  <cp:lastModifiedBy>Gina Hunt</cp:lastModifiedBy>
  <cp:revision>5</cp:revision>
  <dcterms:created xsi:type="dcterms:W3CDTF">2022-01-14T09:35:13Z</dcterms:created>
  <dcterms:modified xsi:type="dcterms:W3CDTF">2022-05-09T11:12:49Z</dcterms:modified>
</cp:coreProperties>
</file>