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C9CE5-DDCA-4FE7-8B15-568DDB53F0A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9076C1E-3569-4765-94D5-45CBFDD4D4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1EBE44C-C52B-4C04-A0B3-7ADC2B722BB9}"/>
              </a:ext>
            </a:extLst>
          </p:cNvPr>
          <p:cNvSpPr>
            <a:spLocks noGrp="1"/>
          </p:cNvSpPr>
          <p:nvPr>
            <p:ph type="dt" sz="half" idx="10"/>
          </p:nvPr>
        </p:nvSpPr>
        <p:spPr/>
        <p:txBody>
          <a:bodyPr/>
          <a:lstStyle/>
          <a:p>
            <a:fld id="{5D93B6B1-E430-4D76-99C3-40D6C3AD9973}" type="datetimeFigureOut">
              <a:rPr lang="en-GB" smtClean="0"/>
              <a:t>20/01/2022</a:t>
            </a:fld>
            <a:endParaRPr lang="en-GB"/>
          </a:p>
        </p:txBody>
      </p:sp>
      <p:sp>
        <p:nvSpPr>
          <p:cNvPr id="5" name="Footer Placeholder 4">
            <a:extLst>
              <a:ext uri="{FF2B5EF4-FFF2-40B4-BE49-F238E27FC236}">
                <a16:creationId xmlns:a16="http://schemas.microsoft.com/office/drawing/2014/main" id="{F3482DEB-81D6-4CA4-A57F-882671C969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E387B1-80A4-48CC-85B9-44C7B5D00E95}"/>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2365459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DC842-502A-4A51-8D61-C8ADE6D4043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0039941-3C40-42EE-B52A-D25777E2596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F54179-86C6-4A88-A7B2-235AB8D6DF2C}"/>
              </a:ext>
            </a:extLst>
          </p:cNvPr>
          <p:cNvSpPr>
            <a:spLocks noGrp="1"/>
          </p:cNvSpPr>
          <p:nvPr>
            <p:ph type="dt" sz="half" idx="10"/>
          </p:nvPr>
        </p:nvSpPr>
        <p:spPr/>
        <p:txBody>
          <a:bodyPr/>
          <a:lstStyle/>
          <a:p>
            <a:fld id="{5D93B6B1-E430-4D76-99C3-40D6C3AD9973}" type="datetimeFigureOut">
              <a:rPr lang="en-GB" smtClean="0"/>
              <a:t>20/01/2022</a:t>
            </a:fld>
            <a:endParaRPr lang="en-GB"/>
          </a:p>
        </p:txBody>
      </p:sp>
      <p:sp>
        <p:nvSpPr>
          <p:cNvPr id="5" name="Footer Placeholder 4">
            <a:extLst>
              <a:ext uri="{FF2B5EF4-FFF2-40B4-BE49-F238E27FC236}">
                <a16:creationId xmlns:a16="http://schemas.microsoft.com/office/drawing/2014/main" id="{681F24FE-3156-42A3-A6CB-88003F75334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DF273C-B85E-4CD3-A28F-CC4550E79FEB}"/>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332438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0DAF739-7E9C-4F94-81C9-F4503F21B47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8980B62-4E70-4270-A011-8F19912C35C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98C6766-B9C8-45B2-A23F-3BA8B4ED9016}"/>
              </a:ext>
            </a:extLst>
          </p:cNvPr>
          <p:cNvSpPr>
            <a:spLocks noGrp="1"/>
          </p:cNvSpPr>
          <p:nvPr>
            <p:ph type="dt" sz="half" idx="10"/>
          </p:nvPr>
        </p:nvSpPr>
        <p:spPr/>
        <p:txBody>
          <a:bodyPr/>
          <a:lstStyle/>
          <a:p>
            <a:fld id="{5D93B6B1-E430-4D76-99C3-40D6C3AD9973}" type="datetimeFigureOut">
              <a:rPr lang="en-GB" smtClean="0"/>
              <a:t>20/01/2022</a:t>
            </a:fld>
            <a:endParaRPr lang="en-GB"/>
          </a:p>
        </p:txBody>
      </p:sp>
      <p:sp>
        <p:nvSpPr>
          <p:cNvPr id="5" name="Footer Placeholder 4">
            <a:extLst>
              <a:ext uri="{FF2B5EF4-FFF2-40B4-BE49-F238E27FC236}">
                <a16:creationId xmlns:a16="http://schemas.microsoft.com/office/drawing/2014/main" id="{9C6E864B-9A22-48DC-A3A4-2E49B6557C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10F072-35E5-47D8-8CB6-2EB96232E5C7}"/>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4174058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07CD4-E8DD-44E0-8FE7-46F670F9918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9D8B219-377A-4F6A-8D7E-908906F0858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E89040-34F6-46BA-9E89-93591CF31EE8}"/>
              </a:ext>
            </a:extLst>
          </p:cNvPr>
          <p:cNvSpPr>
            <a:spLocks noGrp="1"/>
          </p:cNvSpPr>
          <p:nvPr>
            <p:ph type="dt" sz="half" idx="10"/>
          </p:nvPr>
        </p:nvSpPr>
        <p:spPr/>
        <p:txBody>
          <a:bodyPr/>
          <a:lstStyle/>
          <a:p>
            <a:fld id="{5D93B6B1-E430-4D76-99C3-40D6C3AD9973}" type="datetimeFigureOut">
              <a:rPr lang="en-GB" smtClean="0"/>
              <a:t>20/01/2022</a:t>
            </a:fld>
            <a:endParaRPr lang="en-GB"/>
          </a:p>
        </p:txBody>
      </p:sp>
      <p:sp>
        <p:nvSpPr>
          <p:cNvPr id="5" name="Footer Placeholder 4">
            <a:extLst>
              <a:ext uri="{FF2B5EF4-FFF2-40B4-BE49-F238E27FC236}">
                <a16:creationId xmlns:a16="http://schemas.microsoft.com/office/drawing/2014/main" id="{2329E307-984D-47F2-8D5C-9258578A3E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5B5DAC-1382-491F-A294-D7D6A67C3E6E}"/>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3612318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ACE0C-4F81-4C4A-9893-BCC028EF7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D0214C1-95A2-482F-8472-EE5706E6E7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C11E4B6-8F54-4B58-BDD2-7E94657A4881}"/>
              </a:ext>
            </a:extLst>
          </p:cNvPr>
          <p:cNvSpPr>
            <a:spLocks noGrp="1"/>
          </p:cNvSpPr>
          <p:nvPr>
            <p:ph type="dt" sz="half" idx="10"/>
          </p:nvPr>
        </p:nvSpPr>
        <p:spPr/>
        <p:txBody>
          <a:bodyPr/>
          <a:lstStyle/>
          <a:p>
            <a:fld id="{5D93B6B1-E430-4D76-99C3-40D6C3AD9973}" type="datetimeFigureOut">
              <a:rPr lang="en-GB" smtClean="0"/>
              <a:t>20/01/2022</a:t>
            </a:fld>
            <a:endParaRPr lang="en-GB"/>
          </a:p>
        </p:txBody>
      </p:sp>
      <p:sp>
        <p:nvSpPr>
          <p:cNvPr id="5" name="Footer Placeholder 4">
            <a:extLst>
              <a:ext uri="{FF2B5EF4-FFF2-40B4-BE49-F238E27FC236}">
                <a16:creationId xmlns:a16="http://schemas.microsoft.com/office/drawing/2014/main" id="{60061834-F4C7-4287-A1C8-631C0E82CE8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958220-FEEF-4239-A35A-4EFF1581C62F}"/>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403574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F6963-E8C9-418A-8F85-ACDB618D20A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63B580E-2EE2-422E-A7C0-A380C2A25CD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F4D7A21-DEF9-4775-B823-C2B1CD20B8C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C577AD7-E805-4782-86BA-AC371E1A2641}"/>
              </a:ext>
            </a:extLst>
          </p:cNvPr>
          <p:cNvSpPr>
            <a:spLocks noGrp="1"/>
          </p:cNvSpPr>
          <p:nvPr>
            <p:ph type="dt" sz="half" idx="10"/>
          </p:nvPr>
        </p:nvSpPr>
        <p:spPr/>
        <p:txBody>
          <a:bodyPr/>
          <a:lstStyle/>
          <a:p>
            <a:fld id="{5D93B6B1-E430-4D76-99C3-40D6C3AD9973}" type="datetimeFigureOut">
              <a:rPr lang="en-GB" smtClean="0"/>
              <a:t>20/01/2022</a:t>
            </a:fld>
            <a:endParaRPr lang="en-GB"/>
          </a:p>
        </p:txBody>
      </p:sp>
      <p:sp>
        <p:nvSpPr>
          <p:cNvPr id="6" name="Footer Placeholder 5">
            <a:extLst>
              <a:ext uri="{FF2B5EF4-FFF2-40B4-BE49-F238E27FC236}">
                <a16:creationId xmlns:a16="http://schemas.microsoft.com/office/drawing/2014/main" id="{C0B10634-8317-43B8-87B9-C2A9B4CE94E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F8739AD-398D-43DE-8208-BD40E070FCF5}"/>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1394856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14D6F-8081-4CF1-A349-8386F14F546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3B18F34-8F12-4500-B01B-62D9C4FED1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B70454F-0CB7-4A6E-B88E-C186FDF283C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D149D4F-8285-4FD7-B704-BA50127151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F10F4A6-2E95-47E5-BD82-A61458E92DA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926BF1B-CAE1-4843-81A5-2F1DB91EBC61}"/>
              </a:ext>
            </a:extLst>
          </p:cNvPr>
          <p:cNvSpPr>
            <a:spLocks noGrp="1"/>
          </p:cNvSpPr>
          <p:nvPr>
            <p:ph type="dt" sz="half" idx="10"/>
          </p:nvPr>
        </p:nvSpPr>
        <p:spPr/>
        <p:txBody>
          <a:bodyPr/>
          <a:lstStyle/>
          <a:p>
            <a:fld id="{5D93B6B1-E430-4D76-99C3-40D6C3AD9973}" type="datetimeFigureOut">
              <a:rPr lang="en-GB" smtClean="0"/>
              <a:t>20/01/2022</a:t>
            </a:fld>
            <a:endParaRPr lang="en-GB"/>
          </a:p>
        </p:txBody>
      </p:sp>
      <p:sp>
        <p:nvSpPr>
          <p:cNvPr id="8" name="Footer Placeholder 7">
            <a:extLst>
              <a:ext uri="{FF2B5EF4-FFF2-40B4-BE49-F238E27FC236}">
                <a16:creationId xmlns:a16="http://schemas.microsoft.com/office/drawing/2014/main" id="{C7E935B8-51BD-4CC0-80A3-F2A87C1746C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EC27955-6FD4-45C4-AE5C-4999B6A4423E}"/>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44362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5A09B-BCBC-4C7B-AED7-A2655BC587B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C047E9C-1A82-4BC3-9F12-ACFD94E16FFD}"/>
              </a:ext>
            </a:extLst>
          </p:cNvPr>
          <p:cNvSpPr>
            <a:spLocks noGrp="1"/>
          </p:cNvSpPr>
          <p:nvPr>
            <p:ph type="dt" sz="half" idx="10"/>
          </p:nvPr>
        </p:nvSpPr>
        <p:spPr/>
        <p:txBody>
          <a:bodyPr/>
          <a:lstStyle/>
          <a:p>
            <a:fld id="{5D93B6B1-E430-4D76-99C3-40D6C3AD9973}" type="datetimeFigureOut">
              <a:rPr lang="en-GB" smtClean="0"/>
              <a:t>20/01/2022</a:t>
            </a:fld>
            <a:endParaRPr lang="en-GB"/>
          </a:p>
        </p:txBody>
      </p:sp>
      <p:sp>
        <p:nvSpPr>
          <p:cNvPr id="4" name="Footer Placeholder 3">
            <a:extLst>
              <a:ext uri="{FF2B5EF4-FFF2-40B4-BE49-F238E27FC236}">
                <a16:creationId xmlns:a16="http://schemas.microsoft.com/office/drawing/2014/main" id="{348E2D0A-174D-4ADA-B412-9D5D195AA5D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F98D7D3-8B41-4685-B299-1F5990DBD56B}"/>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150141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ABE12E7-2E6A-4DB7-8A30-7B9C64D0EBCA}"/>
              </a:ext>
            </a:extLst>
          </p:cNvPr>
          <p:cNvSpPr>
            <a:spLocks noGrp="1"/>
          </p:cNvSpPr>
          <p:nvPr>
            <p:ph type="dt" sz="half" idx="10"/>
          </p:nvPr>
        </p:nvSpPr>
        <p:spPr/>
        <p:txBody>
          <a:bodyPr/>
          <a:lstStyle/>
          <a:p>
            <a:fld id="{5D93B6B1-E430-4D76-99C3-40D6C3AD9973}" type="datetimeFigureOut">
              <a:rPr lang="en-GB" smtClean="0"/>
              <a:t>20/01/2022</a:t>
            </a:fld>
            <a:endParaRPr lang="en-GB"/>
          </a:p>
        </p:txBody>
      </p:sp>
      <p:sp>
        <p:nvSpPr>
          <p:cNvPr id="3" name="Footer Placeholder 2">
            <a:extLst>
              <a:ext uri="{FF2B5EF4-FFF2-40B4-BE49-F238E27FC236}">
                <a16:creationId xmlns:a16="http://schemas.microsoft.com/office/drawing/2014/main" id="{E2217542-BE48-4E24-BB0F-12EA3D76722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D827006-BFBD-4004-B3F1-867E1A9366CC}"/>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3082864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6A16F-A0A9-42A1-A44D-92A1CBD851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FBEE4F4-CCCB-4034-8895-6F00B9FD93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E9B330B-5A01-4F9B-9923-E115964DEB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815E03F-B1F1-4B6B-B14C-D27A7C2D0C75}"/>
              </a:ext>
            </a:extLst>
          </p:cNvPr>
          <p:cNvSpPr>
            <a:spLocks noGrp="1"/>
          </p:cNvSpPr>
          <p:nvPr>
            <p:ph type="dt" sz="half" idx="10"/>
          </p:nvPr>
        </p:nvSpPr>
        <p:spPr/>
        <p:txBody>
          <a:bodyPr/>
          <a:lstStyle/>
          <a:p>
            <a:fld id="{5D93B6B1-E430-4D76-99C3-40D6C3AD9973}" type="datetimeFigureOut">
              <a:rPr lang="en-GB" smtClean="0"/>
              <a:t>20/01/2022</a:t>
            </a:fld>
            <a:endParaRPr lang="en-GB"/>
          </a:p>
        </p:txBody>
      </p:sp>
      <p:sp>
        <p:nvSpPr>
          <p:cNvPr id="6" name="Footer Placeholder 5">
            <a:extLst>
              <a:ext uri="{FF2B5EF4-FFF2-40B4-BE49-F238E27FC236}">
                <a16:creationId xmlns:a16="http://schemas.microsoft.com/office/drawing/2014/main" id="{1FCAD6E9-2ADD-4CD1-9A1C-007EC45641C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1D8D4AF-606F-498D-B31A-0BA67CAB1481}"/>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982038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444A8-D4EF-4F6A-A36B-8792AA77B6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9BA2CEE-5808-403F-9E2C-1789928A65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44B1CD5-C9F1-4484-B7C7-4EFBD276DE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FAEEA95-F22C-43E1-9541-907346539FBC}"/>
              </a:ext>
            </a:extLst>
          </p:cNvPr>
          <p:cNvSpPr>
            <a:spLocks noGrp="1"/>
          </p:cNvSpPr>
          <p:nvPr>
            <p:ph type="dt" sz="half" idx="10"/>
          </p:nvPr>
        </p:nvSpPr>
        <p:spPr/>
        <p:txBody>
          <a:bodyPr/>
          <a:lstStyle/>
          <a:p>
            <a:fld id="{5D93B6B1-E430-4D76-99C3-40D6C3AD9973}" type="datetimeFigureOut">
              <a:rPr lang="en-GB" smtClean="0"/>
              <a:t>20/01/2022</a:t>
            </a:fld>
            <a:endParaRPr lang="en-GB"/>
          </a:p>
        </p:txBody>
      </p:sp>
      <p:sp>
        <p:nvSpPr>
          <p:cNvPr id="6" name="Footer Placeholder 5">
            <a:extLst>
              <a:ext uri="{FF2B5EF4-FFF2-40B4-BE49-F238E27FC236}">
                <a16:creationId xmlns:a16="http://schemas.microsoft.com/office/drawing/2014/main" id="{D566BEDE-9C0C-4520-9A19-5F4879893F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20A12E-CB4A-41B3-9168-B9BCF48BD8C8}"/>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286580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07DD83-4BC0-449C-B2EF-46E0DEA56E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50D237C-F322-4799-B447-586E8DE699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3D2DA56-B73C-46C0-91D1-57916931CC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93B6B1-E430-4D76-99C3-40D6C3AD9973}" type="datetimeFigureOut">
              <a:rPr lang="en-GB" smtClean="0"/>
              <a:t>20/01/2022</a:t>
            </a:fld>
            <a:endParaRPr lang="en-GB"/>
          </a:p>
        </p:txBody>
      </p:sp>
      <p:sp>
        <p:nvSpPr>
          <p:cNvPr id="5" name="Footer Placeholder 4">
            <a:extLst>
              <a:ext uri="{FF2B5EF4-FFF2-40B4-BE49-F238E27FC236}">
                <a16:creationId xmlns:a16="http://schemas.microsoft.com/office/drawing/2014/main" id="{7D399580-ED03-4946-8F09-AB083C4D61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40F0AC3-B0A5-4C5F-8D24-54514F4D06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E91EA2-D354-4AB3-8CD7-EB38085EA629}" type="slidenum">
              <a:rPr lang="en-GB" smtClean="0"/>
              <a:t>‹#›</a:t>
            </a:fld>
            <a:endParaRPr lang="en-GB"/>
          </a:p>
        </p:txBody>
      </p:sp>
    </p:spTree>
    <p:extLst>
      <p:ext uri="{BB962C8B-B14F-4D97-AF65-F5344CB8AC3E}">
        <p14:creationId xmlns:p14="http://schemas.microsoft.com/office/powerpoint/2010/main" val="13649814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ihhpscr@dmu.ac.uk" TargetMode="External"/><Relationship Id="rId3" Type="http://schemas.openxmlformats.org/officeDocument/2006/relationships/hyperlink" Target="https://twitter.com/josharpedmu" TargetMode="External"/><Relationship Id="rId7" Type="http://schemas.openxmlformats.org/officeDocument/2006/relationships/hyperlink" Target="https://www.dmu.ac.uk/research/centres-institutes/ihhpsc/index.aspx#:~:text=We%20work%20with%20the%20NHS,who%20work%20in%20the%20field."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teams.microsoft.com/l/meetup-join/19%3ameeting_MjQ0MTRkY2QtNGY0MC00ZTUwLWE0YzgtYTNiYzg2ZWQxMmVi%40thread.v2/0?context=%7b%22Tid%22%3a%224f78c0e3-d250-4ddf-bb1c-15d3145697cc%22%2c%22Oid%22%3a%2289edfae0-e04b-47af-9b40-b6b65a055e22%22%2c%22IsBroadcastMeeting%22%3atrue%7d&amp;btype=a&amp;role=a" TargetMode="External"/><Relationship Id="rId5" Type="http://schemas.openxmlformats.org/officeDocument/2006/relationships/image" Target="../media/image2.png"/><Relationship Id="rId4" Type="http://schemas.openxmlformats.org/officeDocument/2006/relationships/hyperlink" Target="https://twitter.com/dmuleicester" TargetMode="External"/><Relationship Id="rId9" Type="http://schemas.openxmlformats.org/officeDocument/2006/relationships/hyperlink" Target="https://twitter.com/ihhpsc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AF2E229-AC57-4DC7-9B7F-DCF8A730816E}"/>
              </a:ext>
            </a:extLst>
          </p:cNvPr>
          <p:cNvGrpSpPr/>
          <p:nvPr/>
        </p:nvGrpSpPr>
        <p:grpSpPr>
          <a:xfrm>
            <a:off x="-1" y="-6831"/>
            <a:ext cx="12192001" cy="6864831"/>
            <a:chOff x="-1" y="-6831"/>
            <a:chExt cx="12192001" cy="6864831"/>
          </a:xfrm>
        </p:grpSpPr>
        <p:pic>
          <p:nvPicPr>
            <p:cNvPr id="3" name="Picture 2">
              <a:extLst>
                <a:ext uri="{FF2B5EF4-FFF2-40B4-BE49-F238E27FC236}">
                  <a16:creationId xmlns:a16="http://schemas.microsoft.com/office/drawing/2014/main" id="{A775B4C1-BBC0-1B42-8913-2A2AA6080D6E}"/>
                </a:ext>
              </a:extLst>
            </p:cNvPr>
            <p:cNvPicPr>
              <a:picLocks noChangeAspect="1"/>
            </p:cNvPicPr>
            <p:nvPr/>
          </p:nvPicPr>
          <p:blipFill>
            <a:blip r:embed="rId2"/>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3F30480-E6BC-4960-9FEA-4B28BC5A9B08}"/>
                </a:ext>
              </a:extLst>
            </p:cNvPr>
            <p:cNvSpPr txBox="1"/>
            <p:nvPr/>
          </p:nvSpPr>
          <p:spPr>
            <a:xfrm>
              <a:off x="-1" y="-6831"/>
              <a:ext cx="10277475" cy="1077218"/>
            </a:xfrm>
            <a:prstGeom prst="rect">
              <a:avLst/>
            </a:prstGeom>
            <a:noFill/>
          </p:spPr>
          <p:txBody>
            <a:bodyPr wrap="square" rtlCol="0">
              <a:spAutoFit/>
            </a:bodyPr>
            <a:lstStyle/>
            <a:p>
              <a:pPr algn="r"/>
              <a:r>
                <a:rPr lang="en-GB" sz="2000" dirty="0">
                  <a:ln w="12700">
                    <a:solidFill>
                      <a:schemeClr val="tx1">
                        <a:lumMod val="50000"/>
                        <a:lumOff val="50000"/>
                      </a:schemeClr>
                    </a:solidFill>
                  </a:ln>
                  <a:latin typeface="Akzidenz-Grotesk Pro Bold" panose="02000503030000020003" pitchFamily="2" charset="77"/>
                </a:rPr>
                <a:t>The Institute of Health, Health Policy and Social Care Research are delighted to invite you to this forthcoming presentation in our 2021/2022 Seminar series on </a:t>
              </a:r>
            </a:p>
            <a:p>
              <a:pPr algn="r"/>
              <a:r>
                <a:rPr lang="en-GB" sz="2400" b="1" i="1" dirty="0">
                  <a:ln w="12700">
                    <a:solidFill>
                      <a:schemeClr val="tx1">
                        <a:lumMod val="50000"/>
                        <a:lumOff val="50000"/>
                      </a:schemeClr>
                    </a:solidFill>
                  </a:ln>
                  <a:solidFill>
                    <a:srgbClr val="FF0000"/>
                  </a:solidFill>
                  <a:latin typeface="Akzidenz-Grotesk Pro Bold" panose="02000503030000020003" pitchFamily="2" charset="77"/>
                </a:rPr>
                <a:t>2</a:t>
              </a:r>
              <a:r>
                <a:rPr lang="en-GB" sz="2400" b="1" i="1" baseline="30000" dirty="0">
                  <a:ln w="12700">
                    <a:solidFill>
                      <a:schemeClr val="tx1">
                        <a:lumMod val="50000"/>
                        <a:lumOff val="50000"/>
                      </a:schemeClr>
                    </a:solidFill>
                  </a:ln>
                  <a:solidFill>
                    <a:srgbClr val="FF0000"/>
                  </a:solidFill>
                  <a:latin typeface="Akzidenz-Grotesk Pro Bold" panose="02000503030000020003" pitchFamily="2" charset="77"/>
                </a:rPr>
                <a:t>nd</a:t>
              </a:r>
              <a:r>
                <a:rPr lang="en-GB" sz="2400" b="1" i="1" dirty="0">
                  <a:ln w="12700">
                    <a:solidFill>
                      <a:schemeClr val="tx1">
                        <a:lumMod val="50000"/>
                        <a:lumOff val="50000"/>
                      </a:schemeClr>
                    </a:solidFill>
                  </a:ln>
                  <a:solidFill>
                    <a:srgbClr val="FF0000"/>
                  </a:solidFill>
                  <a:latin typeface="Akzidenz-Grotesk Pro Bold" panose="02000503030000020003" pitchFamily="2" charset="77"/>
                </a:rPr>
                <a:t> February 2022 12:00-1:30pm</a:t>
              </a:r>
            </a:p>
          </p:txBody>
        </p:sp>
        <p:sp>
          <p:nvSpPr>
            <p:cNvPr id="5" name="TextBox 4">
              <a:extLst>
                <a:ext uri="{FF2B5EF4-FFF2-40B4-BE49-F238E27FC236}">
                  <a16:creationId xmlns:a16="http://schemas.microsoft.com/office/drawing/2014/main" id="{447F709B-D43C-4A4C-AD8F-534C82B07E3F}"/>
                </a:ext>
              </a:extLst>
            </p:cNvPr>
            <p:cNvSpPr txBox="1"/>
            <p:nvPr/>
          </p:nvSpPr>
          <p:spPr>
            <a:xfrm>
              <a:off x="126407" y="1070387"/>
              <a:ext cx="10151068" cy="707886"/>
            </a:xfrm>
            <a:prstGeom prst="rect">
              <a:avLst/>
            </a:prstGeom>
            <a:noFill/>
          </p:spPr>
          <p:txBody>
            <a:bodyPr wrap="square" rtlCol="0">
              <a:spAutoFit/>
            </a:bodyPr>
            <a:lstStyle/>
            <a:p>
              <a:r>
                <a:rPr lang="en-US" sz="2000" b="1" dirty="0">
                  <a:ln>
                    <a:solidFill>
                      <a:schemeClr val="tx1">
                        <a:lumMod val="65000"/>
                        <a:lumOff val="35000"/>
                      </a:schemeClr>
                    </a:solidFill>
                  </a:ln>
                  <a:solidFill>
                    <a:srgbClr val="FF0000"/>
                  </a:solidFill>
                  <a:latin typeface="Akzidenz-Grotesk Pro Bold" panose="02000503030000020003" pitchFamily="2" charset="77"/>
                </a:rPr>
                <a:t>An exploration of the </a:t>
              </a:r>
              <a:r>
                <a:rPr lang="en-US" sz="2000" b="1" dirty="0" err="1">
                  <a:ln>
                    <a:solidFill>
                      <a:schemeClr val="tx1">
                        <a:lumMod val="65000"/>
                        <a:lumOff val="35000"/>
                      </a:schemeClr>
                    </a:solidFill>
                  </a:ln>
                  <a:solidFill>
                    <a:srgbClr val="FF0000"/>
                  </a:solidFill>
                  <a:latin typeface="Akzidenz-Grotesk Pro Bold" panose="02000503030000020003" pitchFamily="2" charset="77"/>
                </a:rPr>
                <a:t>socialisation</a:t>
              </a:r>
              <a:r>
                <a:rPr lang="en-US" sz="2000" b="1" dirty="0">
                  <a:ln>
                    <a:solidFill>
                      <a:schemeClr val="tx1">
                        <a:lumMod val="65000"/>
                        <a:lumOff val="35000"/>
                      </a:schemeClr>
                    </a:solidFill>
                  </a:ln>
                  <a:solidFill>
                    <a:srgbClr val="FF0000"/>
                  </a:solidFill>
                  <a:latin typeface="Akzidenz-Grotesk Pro Bold" panose="02000503030000020003" pitchFamily="2" charset="77"/>
                </a:rPr>
                <a:t> of student mental health nurses in compassionate mental health nursing practice: A constructivist enquiry.”</a:t>
              </a:r>
            </a:p>
          </p:txBody>
        </p:sp>
        <p:sp>
          <p:nvSpPr>
            <p:cNvPr id="2" name="TextBox 1">
              <a:extLst>
                <a:ext uri="{FF2B5EF4-FFF2-40B4-BE49-F238E27FC236}">
                  <a16:creationId xmlns:a16="http://schemas.microsoft.com/office/drawing/2014/main" id="{C69CE80E-92E9-40B4-A618-D67E07B6A0D0}"/>
                </a:ext>
              </a:extLst>
            </p:cNvPr>
            <p:cNvSpPr txBox="1"/>
            <p:nvPr/>
          </p:nvSpPr>
          <p:spPr>
            <a:xfrm>
              <a:off x="126406" y="3026714"/>
              <a:ext cx="11630526" cy="1446550"/>
            </a:xfrm>
            <a:prstGeom prst="rect">
              <a:avLst/>
            </a:prstGeom>
            <a:noFill/>
            <a:ln>
              <a:solidFill>
                <a:srgbClr val="C00000"/>
              </a:solidFill>
            </a:ln>
          </p:spPr>
          <p:txBody>
            <a:bodyPr wrap="square" rtlCol="0">
              <a:spAutoFit/>
            </a:bodyPr>
            <a:lstStyle/>
            <a:p>
              <a:r>
                <a:rPr lang="en-US" dirty="0">
                  <a:ln w="3175">
                    <a:noFill/>
                  </a:ln>
                  <a:latin typeface="Akzidenz-Grotesk Pro Light" panose="02000506040000020003" pitchFamily="50" charset="0"/>
                </a:rPr>
                <a:t>Abstract: </a:t>
              </a:r>
              <a:r>
                <a:rPr lang="en-US" sz="1400" dirty="0">
                  <a:ln w="3175">
                    <a:noFill/>
                  </a:ln>
                  <a:latin typeface="Akzidenz-Grotesk Pro Light" panose="02000506040000020003" pitchFamily="50" charset="0"/>
                </a:rPr>
                <a:t>This seminar explores findings from the PhD study: “An exploration of the </a:t>
              </a:r>
              <a:r>
                <a:rPr lang="en-US" sz="1400" dirty="0" err="1">
                  <a:ln w="3175">
                    <a:noFill/>
                  </a:ln>
                  <a:latin typeface="Akzidenz-Grotesk Pro Light" panose="02000506040000020003" pitchFamily="50" charset="0"/>
                </a:rPr>
                <a:t>socialisation</a:t>
              </a:r>
              <a:r>
                <a:rPr lang="en-US" sz="1400" dirty="0">
                  <a:ln w="3175">
                    <a:noFill/>
                  </a:ln>
                  <a:latin typeface="Akzidenz-Grotesk Pro Light" panose="02000506040000020003" pitchFamily="50" charset="0"/>
                </a:rPr>
                <a:t> of student mental health nurses in compassionate mental health nursing practice: A constructivist enquiry.”</a:t>
              </a:r>
            </a:p>
            <a:p>
              <a:endParaRPr lang="en-US" sz="1400" dirty="0">
                <a:ln w="3175">
                  <a:noFill/>
                </a:ln>
                <a:latin typeface="Akzidenz-Grotesk Pro Light" panose="02000506040000020003" pitchFamily="50" charset="0"/>
              </a:endParaRPr>
            </a:p>
            <a:p>
              <a:r>
                <a:rPr lang="en-US" sz="1400" dirty="0">
                  <a:ln w="3175">
                    <a:noFill/>
                  </a:ln>
                  <a:latin typeface="Akzidenz-Grotesk Pro Light" panose="02000506040000020003" pitchFamily="50" charset="0"/>
                </a:rPr>
                <a:t>Jo presents key findings from student mental health nurse focus groups under the headings of “All in it together”, “Everyone for themselves” and “The many shades of grey”. Case study findings of a clinical placement area was nominated by student mental health nurses as supporting positive </a:t>
              </a:r>
              <a:r>
                <a:rPr lang="en-US" sz="1400" dirty="0" err="1">
                  <a:ln w="3175">
                    <a:noFill/>
                  </a:ln>
                  <a:latin typeface="Akzidenz-Grotesk Pro Light" panose="02000506040000020003" pitchFamily="50" charset="0"/>
                </a:rPr>
                <a:t>socialisation</a:t>
              </a:r>
              <a:r>
                <a:rPr lang="en-US" sz="1400" dirty="0">
                  <a:ln w="3175">
                    <a:noFill/>
                  </a:ln>
                  <a:latin typeface="Akzidenz-Grotesk Pro Light" panose="02000506040000020003" pitchFamily="50" charset="0"/>
                </a:rPr>
                <a:t> in compassionate practice is explored. Finally, the factors underpinning compassion enriched placement environments are also presented. </a:t>
              </a:r>
              <a:endParaRPr lang="en-GB" dirty="0">
                <a:latin typeface="Akzidenz-Grotesk Pro Light" panose="02000506040000020003" pitchFamily="50" charset="0"/>
              </a:endParaRPr>
            </a:p>
          </p:txBody>
        </p:sp>
        <p:sp>
          <p:nvSpPr>
            <p:cNvPr id="8" name="TextBox 7">
              <a:extLst>
                <a:ext uri="{FF2B5EF4-FFF2-40B4-BE49-F238E27FC236}">
                  <a16:creationId xmlns:a16="http://schemas.microsoft.com/office/drawing/2014/main" id="{C4A31309-4A02-44EE-AAAA-63D04A9A1358}"/>
                </a:ext>
              </a:extLst>
            </p:cNvPr>
            <p:cNvSpPr txBox="1"/>
            <p:nvPr/>
          </p:nvSpPr>
          <p:spPr>
            <a:xfrm>
              <a:off x="126406" y="2015405"/>
              <a:ext cx="11630526" cy="646331"/>
            </a:xfrm>
            <a:prstGeom prst="rect">
              <a:avLst/>
            </a:prstGeom>
            <a:noFill/>
            <a:ln>
              <a:solidFill>
                <a:srgbClr val="C00000"/>
              </a:solidFill>
            </a:ln>
          </p:spPr>
          <p:txBody>
            <a:bodyPr wrap="square" rtlCol="0">
              <a:spAutoFit/>
            </a:bodyPr>
            <a:lstStyle/>
            <a:p>
              <a:r>
                <a:rPr lang="en-US" dirty="0">
                  <a:ln w="3175">
                    <a:noFill/>
                  </a:ln>
                  <a:latin typeface="Akzidenz-Grotesk Pro Light" panose="02000506040000020003" pitchFamily="50" charset="0"/>
                </a:rPr>
                <a:t>Author Bio and Affiliation: </a:t>
              </a:r>
              <a:r>
                <a:rPr lang="en-GB" dirty="0" err="1"/>
                <a:t>Dr.</a:t>
              </a:r>
              <a:r>
                <a:rPr lang="en-GB" dirty="0"/>
                <a:t> Jo Sharpe – Senior Lecturer in Mental Health Nursing at De Montfort University.</a:t>
              </a:r>
            </a:p>
            <a:p>
              <a:r>
                <a:rPr lang="en-GB" dirty="0">
                  <a:hlinkClick r:id="rId3"/>
                </a:rPr>
                <a:t>https://twitter.com/josharpedmu</a:t>
              </a:r>
              <a:r>
                <a:rPr lang="en-GB" dirty="0"/>
                <a:t> </a:t>
              </a:r>
            </a:p>
          </p:txBody>
        </p:sp>
        <p:pic>
          <p:nvPicPr>
            <p:cNvPr id="13" name="Picture 12">
              <a:hlinkClick r:id="rId4"/>
              <a:extLst>
                <a:ext uri="{FF2B5EF4-FFF2-40B4-BE49-F238E27FC236}">
                  <a16:creationId xmlns:a16="http://schemas.microsoft.com/office/drawing/2014/main" id="{343F3261-D1F5-4007-B005-A9D9EF94CB99}"/>
                </a:ext>
              </a:extLst>
            </p:cNvPr>
            <p:cNvPicPr/>
            <p:nvPr/>
          </p:nvPicPr>
          <p:blipFill>
            <a:blip r:embed="rId5"/>
            <a:stretch>
              <a:fillRect/>
            </a:stretch>
          </p:blipFill>
          <p:spPr>
            <a:xfrm>
              <a:off x="11846900" y="5305678"/>
              <a:ext cx="272101" cy="162075"/>
            </a:xfrm>
            <a:prstGeom prst="rect">
              <a:avLst/>
            </a:prstGeom>
          </p:spPr>
        </p:pic>
      </p:grpSp>
      <p:sp>
        <p:nvSpPr>
          <p:cNvPr id="11" name="TextBox 10">
            <a:extLst>
              <a:ext uri="{FF2B5EF4-FFF2-40B4-BE49-F238E27FC236}">
                <a16:creationId xmlns:a16="http://schemas.microsoft.com/office/drawing/2014/main" id="{6AB98613-8D06-4CD5-9D25-F17FB9E70BA4}"/>
              </a:ext>
            </a:extLst>
          </p:cNvPr>
          <p:cNvSpPr txBox="1"/>
          <p:nvPr/>
        </p:nvSpPr>
        <p:spPr>
          <a:xfrm>
            <a:off x="72999" y="4899797"/>
            <a:ext cx="12065594" cy="646331"/>
          </a:xfrm>
          <a:prstGeom prst="rect">
            <a:avLst/>
          </a:prstGeom>
          <a:noFill/>
        </p:spPr>
        <p:txBody>
          <a:bodyPr wrap="square" rtlCol="0">
            <a:spAutoFit/>
          </a:bodyPr>
          <a:lstStyle/>
          <a:p>
            <a:r>
              <a:rPr lang="en-US" sz="1600" dirty="0">
                <a:ln w="3175">
                  <a:noFill/>
                </a:ln>
                <a:latin typeface="Akzidenz-Grotesk Pro Light" panose="02000506040000020003" pitchFamily="50" charset="0"/>
              </a:rPr>
              <a:t>Joining Instructions: This event will be held via a MS Team Live Event. Please ensure you have access to Microsoft Teams prior  to joining . </a:t>
            </a:r>
            <a:r>
              <a:rPr lang="en-US" sz="2000" u="sng" dirty="0">
                <a:ln w="3175">
                  <a:noFill/>
                </a:ln>
                <a:solidFill>
                  <a:srgbClr val="FF0000"/>
                </a:solidFill>
                <a:latin typeface="Akzidenz-Grotesk Pro Light" panose="02000506040000020003" pitchFamily="50" charset="0"/>
                <a:hlinkClick r:id="rId6">
                  <a:extLst>
                    <a:ext uri="{A12FA001-AC4F-418D-AE19-62706E023703}">
                      <ahyp:hlinkClr xmlns:ahyp="http://schemas.microsoft.com/office/drawing/2018/hyperlinkcolor" val="tx"/>
                    </a:ext>
                  </a:extLst>
                </a:hlinkClick>
              </a:rPr>
              <a:t>Click here to join the Seminar</a:t>
            </a:r>
            <a:r>
              <a:rPr lang="en-US" sz="2000" dirty="0">
                <a:ln w="3175">
                  <a:noFill/>
                </a:ln>
                <a:solidFill>
                  <a:srgbClr val="FF0000"/>
                </a:solidFill>
                <a:latin typeface="Akzidenz-Grotesk Pro Light" panose="02000506040000020003" pitchFamily="50" charset="0"/>
                <a:hlinkClick r:id="rId6">
                  <a:extLst>
                    <a:ext uri="{A12FA001-AC4F-418D-AE19-62706E023703}">
                      <ahyp:hlinkClr xmlns:ahyp="http://schemas.microsoft.com/office/drawing/2018/hyperlinkcolor" val="tx"/>
                    </a:ext>
                  </a:extLst>
                </a:hlinkClick>
              </a:rPr>
              <a:t> </a:t>
            </a:r>
            <a:r>
              <a:rPr lang="en-US" sz="2000" dirty="0">
                <a:ln w="3175">
                  <a:noFill/>
                </a:ln>
                <a:solidFill>
                  <a:srgbClr val="FF0000"/>
                </a:solidFill>
                <a:latin typeface="Akzidenz-Grotesk Pro Light" panose="02000506040000020003" pitchFamily="50" charset="0"/>
              </a:rPr>
              <a:t>		</a:t>
            </a:r>
            <a:r>
              <a:rPr lang="en-US" b="1" i="1" dirty="0">
                <a:ln w="3175">
                  <a:noFill/>
                </a:ln>
                <a:latin typeface="Akzidenz-Grotesk Pro Light" panose="02000506040000020003" pitchFamily="50" charset="0"/>
                <a:hlinkClick r:id="rId7">
                  <a:extLst>
                    <a:ext uri="{A12FA001-AC4F-418D-AE19-62706E023703}">
                      <ahyp:hlinkClr xmlns:ahyp="http://schemas.microsoft.com/office/drawing/2018/hyperlinkcolor" val="tx"/>
                    </a:ext>
                  </a:extLst>
                </a:hlinkClick>
              </a:rPr>
              <a:t>Institute Webpage</a:t>
            </a:r>
            <a:r>
              <a:rPr lang="en-US" b="1" i="1" dirty="0">
                <a:ln w="3175">
                  <a:noFill/>
                </a:ln>
                <a:latin typeface="Akzidenz-Grotesk Pro Light" panose="02000506040000020003" pitchFamily="50" charset="0"/>
              </a:rPr>
              <a:t>     Email: </a:t>
            </a:r>
            <a:r>
              <a:rPr lang="en-US" b="1" i="1" dirty="0">
                <a:ln w="3175">
                  <a:noFill/>
                </a:ln>
                <a:latin typeface="Akzidenz-Grotesk Pro Light" panose="02000506040000020003" pitchFamily="50" charset="0"/>
                <a:hlinkClick r:id="rId8">
                  <a:extLst>
                    <a:ext uri="{A12FA001-AC4F-418D-AE19-62706E023703}">
                      <ahyp:hlinkClr xmlns:ahyp="http://schemas.microsoft.com/office/drawing/2018/hyperlinkcolor" val="tx"/>
                    </a:ext>
                  </a:extLst>
                </a:hlinkClick>
              </a:rPr>
              <a:t>ihhpscr@dmu.ac.uk</a:t>
            </a:r>
            <a:r>
              <a:rPr lang="en-US" b="1" i="1" dirty="0">
                <a:ln w="3175">
                  <a:noFill/>
                </a:ln>
                <a:latin typeface="Akzidenz-Grotesk Pro Light" panose="02000506040000020003" pitchFamily="50" charset="0"/>
              </a:rPr>
              <a:t>         Socials: @</a:t>
            </a:r>
            <a:r>
              <a:rPr lang="en-GB" b="1" i="1" dirty="0">
                <a:ln w="3175">
                  <a:noFill/>
                </a:ln>
                <a:latin typeface="Akzidenz-Grotesk Pro Light" panose="02000506040000020003" pitchFamily="50" charset="0"/>
                <a:hlinkClick r:id="rId9">
                  <a:extLst>
                    <a:ext uri="{A12FA001-AC4F-418D-AE19-62706E023703}">
                      <ahyp:hlinkClr xmlns:ahyp="http://schemas.microsoft.com/office/drawing/2018/hyperlinkcolor" val="tx"/>
                    </a:ext>
                  </a:extLst>
                </a:hlinkClick>
              </a:rPr>
              <a:t>ihhpscr</a:t>
            </a:r>
            <a:r>
              <a:rPr lang="en-GB" i="1" dirty="0">
                <a:ln w="3175">
                  <a:noFill/>
                </a:ln>
                <a:latin typeface="Akzidenz-Grotesk Pro Light" panose="02000506040000020003" pitchFamily="50" charset="0"/>
              </a:rPr>
              <a:t> </a:t>
            </a:r>
            <a:r>
              <a:rPr lang="en-GB" i="1" dirty="0">
                <a:ln>
                  <a:solidFill>
                    <a:srgbClr val="4F555B"/>
                  </a:solidFill>
                </a:ln>
                <a:latin typeface="Akzidenz-Grotesk Pro Light" panose="02000506040000020003" pitchFamily="50" charset="0"/>
              </a:rPr>
              <a:t> </a:t>
            </a:r>
            <a:r>
              <a:rPr lang="en-GB" dirty="0">
                <a:ln>
                  <a:solidFill>
                    <a:srgbClr val="4F555B"/>
                  </a:solidFill>
                </a:ln>
                <a:latin typeface="Akzidenz-Grotesk Pro Light" panose="02000506040000020003" pitchFamily="50" charset="0"/>
              </a:rPr>
              <a:t> </a:t>
            </a:r>
          </a:p>
        </p:txBody>
      </p:sp>
    </p:spTree>
    <p:extLst>
      <p:ext uri="{BB962C8B-B14F-4D97-AF65-F5344CB8AC3E}">
        <p14:creationId xmlns:p14="http://schemas.microsoft.com/office/powerpoint/2010/main" val="26483812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237</Words>
  <Application>Microsoft Office PowerPoint</Application>
  <PresentationFormat>Widescreen</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Akzidenz-Grotesk Pro Bold</vt:lpstr>
      <vt:lpstr>Akzidenz-Grotesk Pro Light</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Gina Hunt</dc:creator>
  <cp:lastModifiedBy>Gina Hunt</cp:lastModifiedBy>
  <cp:revision>8</cp:revision>
  <dcterms:created xsi:type="dcterms:W3CDTF">2022-01-14T09:35:13Z</dcterms:created>
  <dcterms:modified xsi:type="dcterms:W3CDTF">2022-01-20T08:56:35Z</dcterms:modified>
</cp:coreProperties>
</file>