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15"/>
  </p:notesMasterIdLst>
  <p:handoutMasterIdLst>
    <p:handoutMasterId r:id="rId16"/>
  </p:handoutMasterIdLst>
  <p:sldIdLst>
    <p:sldId id="391" r:id="rId2"/>
    <p:sldId id="393" r:id="rId3"/>
    <p:sldId id="394" r:id="rId4"/>
    <p:sldId id="379" r:id="rId5"/>
    <p:sldId id="380" r:id="rId6"/>
    <p:sldId id="385" r:id="rId7"/>
    <p:sldId id="383" r:id="rId8"/>
    <p:sldId id="384" r:id="rId9"/>
    <p:sldId id="381" r:id="rId10"/>
    <p:sldId id="387" r:id="rId11"/>
    <p:sldId id="389" r:id="rId12"/>
    <p:sldId id="390" r:id="rId13"/>
    <p:sldId id="392" r:id="rId14"/>
  </p:sldIdLst>
  <p:sldSz cx="9144000" cy="6858000" type="screen4x3"/>
  <p:notesSz cx="6662738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5C"/>
    <a:srgbClr val="33CCCC"/>
    <a:srgbClr val="AFECEB"/>
    <a:srgbClr val="000099"/>
    <a:srgbClr val="0099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>
        <p:scale>
          <a:sx n="90" d="100"/>
          <a:sy n="90" d="100"/>
        </p:scale>
        <p:origin x="-201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0" d="100"/>
          <a:sy n="100" d="100"/>
        </p:scale>
        <p:origin x="-629" y="398"/>
      </p:cViewPr>
      <p:guideLst>
        <p:guide orient="horz" pos="3120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2745" y="1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427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2745" y="9409427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2AFD8616-9952-4755-B572-C7E9367B52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49014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2745" y="1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742950"/>
            <a:ext cx="495141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522" y="4704713"/>
            <a:ext cx="5327695" cy="4458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427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2745" y="9409427"/>
            <a:ext cx="2888434" cy="49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59099029-6179-4D8B-8E62-CE9A1FFFBF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04029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333F4-47B9-420E-9BB0-5053BAB4B49D}" type="slidenum">
              <a:rPr lang="en-GB"/>
              <a:pPr/>
              <a:t>4</a:t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Doulia conceptual framework for/part of ‘support for carers’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99029-6179-4D8B-8E62-CE9A1FFFBF6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PRU_logo_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2844" y="72000"/>
            <a:ext cx="2521156" cy="700848"/>
          </a:xfrm>
          <a:prstGeom prst="rect">
            <a:avLst/>
          </a:prstGeom>
        </p:spPr>
      </p:pic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14282" y="1714488"/>
            <a:ext cx="8715436" cy="1500198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4000" b="1" baseline="0">
                <a:solidFill>
                  <a:srgbClr val="002B5C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214282" y="3643314"/>
            <a:ext cx="8715436" cy="2214578"/>
          </a:xfrm>
        </p:spPr>
        <p:txBody>
          <a:bodyPr lIns="45720" rIns="45720">
            <a:normAutofit/>
          </a:bodyPr>
          <a:lstStyle>
            <a:lvl1pPr marL="0" marR="64008" indent="0" algn="ctr">
              <a:lnSpc>
                <a:spcPct val="120000"/>
              </a:lnSpc>
              <a:spcBef>
                <a:spcPts val="0"/>
              </a:spcBef>
              <a:buNone/>
              <a:defRPr sz="2800" b="1" baseline="0">
                <a:solidFill>
                  <a:srgbClr val="002B5C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19"/>
          <p:cNvGrpSpPr/>
          <p:nvPr/>
        </p:nvGrpSpPr>
        <p:grpSpPr>
          <a:xfrm>
            <a:off x="0" y="5786454"/>
            <a:ext cx="9144001" cy="1080529"/>
            <a:chOff x="0" y="5724000"/>
            <a:chExt cx="9144001" cy="1142983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43043" y="5724000"/>
              <a:ext cx="7500958" cy="5715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33CCCC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6087681"/>
              <a:ext cx="9144000" cy="3657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A49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6082527"/>
              <a:ext cx="9144000" cy="78445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B5C"/>
            </a:solid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</p:grpSp>
      <p:pic>
        <p:nvPicPr>
          <p:cNvPr id="14" name="Picture 13" descr="UofY281blue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8000" y="72000"/>
            <a:ext cx="2551496" cy="405881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214282" y="3357562"/>
            <a:ext cx="8715436" cy="0"/>
          </a:xfrm>
          <a:prstGeom prst="line">
            <a:avLst/>
          </a:prstGeom>
          <a:ln w="38100" cap="rnd">
            <a:solidFill>
              <a:srgbClr val="00A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72000"/>
            <a:ext cx="863847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Group 12"/>
          <p:cNvGrpSpPr/>
          <p:nvPr userDrawn="1"/>
        </p:nvGrpSpPr>
        <p:grpSpPr>
          <a:xfrm>
            <a:off x="6588000" y="108000"/>
            <a:ext cx="2433380" cy="1036446"/>
            <a:chOff x="6715140" y="1"/>
            <a:chExt cx="2433380" cy="1036446"/>
          </a:xfrm>
        </p:grpSpPr>
        <p:pic>
          <p:nvPicPr>
            <p:cNvPr id="15" name="Picture 14" descr="SPRU_logo_larg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15140" y="360000"/>
              <a:ext cx="2433380" cy="676447"/>
            </a:xfrm>
            <a:prstGeom prst="rect">
              <a:avLst/>
            </a:prstGeom>
          </p:spPr>
        </p:pic>
        <p:pic>
          <p:nvPicPr>
            <p:cNvPr id="16" name="Picture 15" descr="UofY281blue.t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86578" y="1"/>
              <a:ext cx="2357422" cy="375009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6FBE71-3151-4D17-B493-59A0A77B423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708082-32DA-40B5-9E4D-310B71409AD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28736"/>
            <a:ext cx="8229600" cy="4525963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defRPr sz="2800">
                <a:effectLst/>
              </a:defRPr>
            </a:lvl1pPr>
            <a:lvl2pPr>
              <a:spcBef>
                <a:spcPts val="300"/>
              </a:spcBef>
              <a:spcAft>
                <a:spcPts val="300"/>
              </a:spcAft>
              <a:defRPr sz="2400">
                <a:effectLst/>
              </a:defRPr>
            </a:lvl2pPr>
            <a:lvl3pPr>
              <a:spcBef>
                <a:spcPts val="300"/>
              </a:spcBef>
              <a:spcAft>
                <a:spcPts val="300"/>
              </a:spcAft>
              <a:defRPr sz="2000">
                <a:effectLst/>
              </a:defRPr>
            </a:lvl3pPr>
            <a:lvl4pPr marL="1881188" indent="-357188">
              <a:spcBef>
                <a:spcPts val="300"/>
              </a:spcBef>
              <a:spcAft>
                <a:spcPts val="300"/>
              </a:spcAft>
              <a:defRPr sz="1800">
                <a:effectLst/>
              </a:defRPr>
            </a:lvl4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5720" y="1142984"/>
            <a:ext cx="87154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8E4BC4-3B4C-4479-BA1B-D94AFFAD5B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143932" cy="5643578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Clr>
                <a:srgbClr val="002B5C"/>
              </a:buClr>
              <a:buSzPct val="80000"/>
              <a:defRPr sz="2800">
                <a:effectLst/>
              </a:defRPr>
            </a:lvl1pPr>
            <a:lvl2pPr>
              <a:spcBef>
                <a:spcPts val="300"/>
              </a:spcBef>
              <a:spcAft>
                <a:spcPts val="300"/>
              </a:spcAft>
              <a:buClr>
                <a:srgbClr val="00A49C"/>
              </a:buClr>
              <a:buSzPct val="80000"/>
              <a:defRPr sz="2400">
                <a:effectLst/>
              </a:defRPr>
            </a:lvl2pPr>
            <a:lvl3pPr>
              <a:spcBef>
                <a:spcPts val="300"/>
              </a:spcBef>
              <a:spcAft>
                <a:spcPts val="300"/>
              </a:spcAft>
              <a:buSzPct val="80000"/>
              <a:defRPr sz="2000">
                <a:effectLst/>
              </a:defRPr>
            </a:lvl3pPr>
            <a:lvl4pPr marL="1881188" indent="-357188">
              <a:spcBef>
                <a:spcPts val="300"/>
              </a:spcBef>
              <a:spcAft>
                <a:spcPts val="300"/>
              </a:spcAft>
              <a:buSzPct val="80000"/>
              <a:defRPr sz="1800">
                <a:effectLst/>
              </a:defRPr>
            </a:lvl4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28596" y="0"/>
            <a:ext cx="8572560" cy="1000108"/>
          </a:xfrm>
        </p:spPr>
        <p:txBody>
          <a:bodyPr rtlCol="0">
            <a:normAutofit/>
          </a:bodyPr>
          <a:lstStyle>
            <a:lvl1pPr>
              <a:lnSpc>
                <a:spcPct val="97000"/>
              </a:lnSpc>
              <a:defRPr sz="3600" baseline="0">
                <a:solidFill>
                  <a:srgbClr val="002B5C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28596" y="1000108"/>
            <a:ext cx="8572560" cy="0"/>
          </a:xfrm>
          <a:prstGeom prst="line">
            <a:avLst/>
          </a:prstGeom>
          <a:ln w="38100" cap="rnd">
            <a:solidFill>
              <a:srgbClr val="00A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01090" y="6407944"/>
            <a:ext cx="428596" cy="450056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628E4BC4-3B4C-4479-BA1B-D94AFFAD5B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28D50E4-448C-48FD-9DA3-21535812521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707D2B-9572-4DE6-B824-EC53C30940D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28596" y="1000108"/>
            <a:ext cx="8286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9F7D45-387E-4836-9DDB-D78E0C8F956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2EE00A-C36A-45EF-9457-723B1E9CA9A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29A284-4107-467E-BA57-686DCF273F0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5BCEFD-AF88-4A7B-9138-D903C3BECC8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7C1E74-0D43-418B-8BE1-BAD292FAC11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8558059" y="3419771"/>
            <a:ext cx="585940" cy="3438229"/>
            <a:chOff x="8558059" y="3419771"/>
            <a:chExt cx="585940" cy="3438229"/>
          </a:xfrm>
        </p:grpSpPr>
        <p:sp>
          <p:nvSpPr>
            <p:cNvPr id="13" name="Freeform 12"/>
            <p:cNvSpPr>
              <a:spLocks/>
            </p:cNvSpPr>
            <p:nvPr/>
          </p:nvSpPr>
          <p:spPr bwMode="auto">
            <a:xfrm rot="16200000">
              <a:off x="7333057" y="4729687"/>
              <a:ext cx="3117375" cy="49754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7485" h="337">
                  <a:moveTo>
                    <a:pt x="0" y="2"/>
                  </a:moveTo>
                  <a:lnTo>
                    <a:pt x="7485" y="337"/>
                  </a:lnTo>
                  <a:lnTo>
                    <a:pt x="5558" y="337"/>
                  </a:lnTo>
                  <a:lnTo>
                    <a:pt x="1" y="0"/>
                  </a:lnTo>
                </a:path>
              </a:pathLst>
            </a:custGeom>
            <a:solidFill>
              <a:srgbClr val="33CCCC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 rot="16200000">
              <a:off x="7727608" y="5129308"/>
              <a:ext cx="2328556" cy="504227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591" h="588">
                  <a:moveTo>
                    <a:pt x="0" y="0"/>
                  </a:moveTo>
                  <a:lnTo>
                    <a:pt x="5591" y="585"/>
                  </a:lnTo>
                  <a:lnTo>
                    <a:pt x="4415" y="588"/>
                  </a:lnTo>
                  <a:lnTo>
                    <a:pt x="12" y="4"/>
                  </a:lnTo>
                </a:path>
              </a:pathLst>
            </a:custGeom>
            <a:solidFill>
              <a:srgbClr val="0099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4" name="Right Triangle 13"/>
            <p:cNvSpPr>
              <a:spLocks/>
            </p:cNvSpPr>
            <p:nvPr/>
          </p:nvSpPr>
          <p:spPr bwMode="auto">
            <a:xfrm rot="16200000">
              <a:off x="7778511" y="5490679"/>
              <a:ext cx="2146751" cy="583859"/>
            </a:xfrm>
            <a:prstGeom prst="rtTriangle">
              <a:avLst/>
            </a:prstGeom>
            <a:solidFill>
              <a:srgbClr val="002B5C"/>
            </a:solidFill>
            <a:ln w="12700" cap="rnd" cmpd="thickThin" algn="ctr">
              <a:solidFill>
                <a:srgbClr val="000099"/>
              </a:solidFill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6200000">
              <a:off x="7776554" y="5490738"/>
              <a:ext cx="2148767" cy="585757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72528" y="6492875"/>
            <a:ext cx="428596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28E4BC4-3B4C-4479-BA1B-D94AFFAD5BD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695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 baseline="0">
          <a:solidFill>
            <a:srgbClr val="000099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542925" indent="-542925" algn="l" rtl="0" eaLnBrk="1" latinLnBrk="0" hangingPunct="1">
        <a:spcBef>
          <a:spcPts val="400"/>
        </a:spcBef>
        <a:spcAft>
          <a:spcPts val="0"/>
        </a:spcAft>
        <a:buClr>
          <a:srgbClr val="000099"/>
        </a:buClr>
        <a:buSzPct val="90000"/>
        <a:buFont typeface="Wingdings" pitchFamily="2" charset="2"/>
        <a:buChar char="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1073150" indent="-530225" algn="l" rtl="0" eaLnBrk="1" latinLnBrk="0" hangingPunct="1">
        <a:spcBef>
          <a:spcPts val="324"/>
        </a:spcBef>
        <a:buClr>
          <a:srgbClr val="009999"/>
        </a:buClr>
        <a:buSzPct val="90000"/>
        <a:buFont typeface="Wingdings" pitchFamily="2" charset="2"/>
        <a:buChar char="u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450850" algn="l" rtl="0" eaLnBrk="1" latinLnBrk="0" hangingPunct="1">
        <a:spcBef>
          <a:spcPts val="350"/>
        </a:spcBef>
        <a:buClr>
          <a:srgbClr val="33CCCC"/>
        </a:buClr>
        <a:buSzPct val="90000"/>
        <a:buFont typeface="Wingdings" pitchFamily="2" charset="2"/>
        <a:buChar char="u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974850" indent="-450850" algn="l" rtl="0" eaLnBrk="1" latinLnBrk="0" hangingPunct="1">
        <a:spcBef>
          <a:spcPts val="350"/>
        </a:spcBef>
        <a:buClr>
          <a:srgbClr val="000099"/>
        </a:buClr>
        <a:buSzPct val="90000"/>
        <a:buFont typeface="Wingdings 2" pitchFamily="18" charset="2"/>
        <a:buChar char="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gillian.parker@york.ac.uk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8643998" cy="1728787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</a:pPr>
            <a:r>
              <a:rPr lang="en-GB" sz="4000" dirty="0" smtClean="0"/>
              <a:t>International evidence on effective interventions to support carers: Are we lookin</a:t>
            </a:r>
            <a:r>
              <a:rPr lang="en-GB" dirty="0" smtClean="0"/>
              <a:t>g for the right outcomes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3643314"/>
            <a:ext cx="8715436" cy="2017934"/>
          </a:xfrm>
        </p:spPr>
        <p:txBody>
          <a:bodyPr>
            <a:normAutofit/>
          </a:bodyPr>
          <a:lstStyle/>
          <a:p>
            <a:r>
              <a:rPr lang="en-GB" dirty="0" smtClean="0"/>
              <a:t>Gillian Parker </a:t>
            </a:r>
          </a:p>
          <a:p>
            <a:r>
              <a:rPr lang="en-GB" dirty="0" smtClean="0"/>
              <a:t>Hilary Arksey</a:t>
            </a:r>
          </a:p>
          <a:p>
            <a:r>
              <a:rPr lang="en-GB" dirty="0" smtClean="0"/>
              <a:t>Melissa Harden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01700255"/>
              </p:ext>
            </p:extLst>
          </p:nvPr>
        </p:nvGraphicFramePr>
        <p:xfrm>
          <a:off x="428596" y="1214422"/>
          <a:ext cx="8175852" cy="514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9308"/>
                <a:gridCol w="489654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j-lt"/>
                          <a:ea typeface="Calibri"/>
                          <a:cs typeface="Times New Roman"/>
                        </a:rPr>
                        <a:t>Outcome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Evidence</a:t>
                      </a:r>
                      <a:endParaRPr lang="en-GB" dirty="0"/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Physical Health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Carers of </a:t>
                      </a:r>
                      <a:r>
                        <a:rPr lang="en-GB" dirty="0" err="1" smtClean="0"/>
                        <a:t>PwD</a:t>
                      </a:r>
                      <a:r>
                        <a:rPr lang="en-GB" dirty="0" smtClean="0"/>
                        <a:t> – no evidence of benefit</a:t>
                      </a:r>
                      <a:r>
                        <a:rPr lang="en-GB" baseline="0" dirty="0" smtClean="0"/>
                        <a:t> of respite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Mental or psychological health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Carers of </a:t>
                      </a:r>
                      <a:r>
                        <a:rPr lang="en-GB" baseline="0" dirty="0" err="1" smtClean="0"/>
                        <a:t>PwD</a:t>
                      </a:r>
                      <a:r>
                        <a:rPr lang="en-GB" baseline="0" dirty="0" smtClean="0"/>
                        <a:t> – psychosocial may improve depression</a:t>
                      </a:r>
                    </a:p>
                    <a:p>
                      <a:r>
                        <a:rPr lang="en-GB" baseline="0" dirty="0" smtClean="0"/>
                        <a:t>Carers of people who have had a stroke – education/training may improve psychological health</a:t>
                      </a:r>
                    </a:p>
                    <a:p>
                      <a:r>
                        <a:rPr lang="en-GB" baseline="0" dirty="0" smtClean="0"/>
                        <a:t>Contradictory evidence about respite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Burden, stress or strain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No evidence of benefit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Well-being or </a:t>
                      </a:r>
                      <a:r>
                        <a:rPr lang="en-GB" sz="1800" dirty="0" err="1" smtClean="0">
                          <a:latin typeface="+mj-lt"/>
                          <a:ea typeface="Calibri"/>
                          <a:cs typeface="Times New Roman"/>
                        </a:rPr>
                        <a:t>QoL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Inconsistent evidence. Respite may have negative effect. Psycho-education remains to be properly reviewed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Coping</a:t>
                      </a:r>
                      <a:r>
                        <a:rPr lang="en-GB" sz="1800" baseline="0" dirty="0" smtClean="0">
                          <a:latin typeface="+mj-lt"/>
                          <a:ea typeface="Calibri"/>
                          <a:cs typeface="Times New Roman"/>
                        </a:rPr>
                        <a:t> and coping skills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Inconsistent or weak evidence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Knowledge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Education/training works if focused</a:t>
                      </a:r>
                    </a:p>
                  </a:txBody>
                  <a:tcPr marL="94995" marR="9499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j-lt"/>
                          <a:ea typeface="Calibri"/>
                          <a:cs typeface="Times New Roman"/>
                        </a:rPr>
                        <a:t>Satisfaction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1246" marR="71246" marT="0" marB="0"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No evidence of benefit</a:t>
                      </a:r>
                    </a:p>
                  </a:txBody>
                  <a:tcPr marL="94995" marR="9499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643998" cy="1000108"/>
          </a:xfrm>
        </p:spPr>
        <p:txBody>
          <a:bodyPr>
            <a:noAutofit/>
          </a:bodyPr>
          <a:lstStyle/>
          <a:p>
            <a:pPr>
              <a:lnSpc>
                <a:spcPct val="97000"/>
              </a:lnSpc>
            </a:pPr>
            <a:r>
              <a:rPr lang="en-GB" sz="3200" dirty="0" smtClean="0"/>
              <a:t>Findings 3: Quantitative findings from higher quality reviews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dirty="0" smtClean="0"/>
              <a:t>Quality of the primary studies – small, poorly conducted, inadequate ‘control’</a:t>
            </a:r>
          </a:p>
          <a:p>
            <a:pPr>
              <a:lnSpc>
                <a:spcPct val="12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dirty="0" smtClean="0"/>
              <a:t>Short-term follow-up</a:t>
            </a:r>
          </a:p>
          <a:p>
            <a:pPr>
              <a:lnSpc>
                <a:spcPct val="12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dirty="0" smtClean="0"/>
              <a:t>Difficulties of doing this sort of research</a:t>
            </a:r>
          </a:p>
          <a:p>
            <a:pPr>
              <a:lnSpc>
                <a:spcPct val="12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dirty="0" smtClean="0"/>
              <a:t>Gaps in groups covered: other than dementia, BME groups, rural carers, other relationships</a:t>
            </a:r>
          </a:p>
          <a:p>
            <a:pPr>
              <a:lnSpc>
                <a:spcPct val="12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dirty="0"/>
              <a:t>Are we looking at the right outcomes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643998" cy="1071546"/>
          </a:xfrm>
        </p:spPr>
        <p:txBody>
          <a:bodyPr>
            <a:noAutofit/>
          </a:bodyPr>
          <a:lstStyle/>
          <a:p>
            <a:pPr>
              <a:lnSpc>
                <a:spcPct val="97000"/>
              </a:lnSpc>
            </a:pPr>
            <a:r>
              <a:rPr lang="en-GB" sz="3200" dirty="0" smtClean="0"/>
              <a:t>Why is there so little evidence of effectiveness?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Lack of theory in designing interventions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Need ‘proof of principle’ work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Need efficacy trials before effectiveness trials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Need costs to be included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Finding better outcomes to include in studies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Is ‘carer intervention’ the right way forward, given what we know about the importance of ‘services’?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643998" cy="1000108"/>
          </a:xfrm>
        </p:spPr>
        <p:txBody>
          <a:bodyPr>
            <a:noAutofit/>
          </a:bodyPr>
          <a:lstStyle/>
          <a:p>
            <a:pPr>
              <a:lnSpc>
                <a:spcPct val="97000"/>
              </a:lnSpc>
            </a:pPr>
            <a:r>
              <a:rPr lang="en-GB" sz="3200" dirty="0" smtClean="0"/>
              <a:t>How can we make intervention research better?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57158" y="1643050"/>
            <a:ext cx="8286808" cy="5214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Gillian Parker: </a:t>
            </a:r>
            <a:r>
              <a:rPr lang="en-GB" dirty="0" smtClean="0">
                <a:hlinkClick r:id="rId3"/>
              </a:rPr>
              <a:t>gillian.parker@york.ac.uk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Social Policy Research Unit</a:t>
            </a:r>
          </a:p>
          <a:p>
            <a:pPr>
              <a:buNone/>
            </a:pPr>
            <a:r>
              <a:rPr lang="en-GB" dirty="0" smtClean="0"/>
              <a:t>University of York</a:t>
            </a:r>
          </a:p>
          <a:p>
            <a:pPr>
              <a:buNone/>
            </a:pPr>
            <a:r>
              <a:rPr lang="en-GB" dirty="0" smtClean="0"/>
              <a:t>York </a:t>
            </a:r>
          </a:p>
          <a:p>
            <a:pPr>
              <a:buNone/>
            </a:pPr>
            <a:r>
              <a:rPr lang="en-GB" dirty="0" smtClean="0"/>
              <a:t>YO10 5DD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SPRU website address</a:t>
            </a:r>
          </a:p>
          <a:p>
            <a:pPr>
              <a:buNone/>
            </a:pPr>
            <a:r>
              <a:rPr lang="en-GB" dirty="0" smtClean="0">
                <a:solidFill>
                  <a:srgbClr val="000099"/>
                </a:solidFill>
              </a:rPr>
              <a:t>http://www.york.ac.uk/inst/spru/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643998" cy="1000132"/>
          </a:xfrm>
        </p:spPr>
        <p:txBody>
          <a:bodyPr/>
          <a:lstStyle/>
          <a:p>
            <a:r>
              <a:rPr lang="en-GB" dirty="0" smtClean="0"/>
              <a:t>Contact details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56792"/>
            <a:ext cx="8143932" cy="5301208"/>
          </a:xfrm>
        </p:spPr>
        <p:txBody>
          <a:bodyPr/>
          <a:lstStyle/>
          <a:p>
            <a:r>
              <a:rPr lang="en-GB" dirty="0" smtClean="0"/>
              <a:t>Background to the review</a:t>
            </a:r>
          </a:p>
          <a:p>
            <a:endParaRPr lang="en-GB" dirty="0" smtClean="0"/>
          </a:p>
          <a:p>
            <a:r>
              <a:rPr lang="en-GB" dirty="0" smtClean="0"/>
              <a:t>Methods</a:t>
            </a:r>
          </a:p>
          <a:p>
            <a:endParaRPr lang="en-GB" dirty="0" smtClean="0"/>
          </a:p>
          <a:p>
            <a:r>
              <a:rPr lang="en-GB" dirty="0" smtClean="0"/>
              <a:t>Findings</a:t>
            </a:r>
          </a:p>
          <a:p>
            <a:endParaRPr lang="en-GB" dirty="0" smtClean="0"/>
          </a:p>
          <a:p>
            <a:r>
              <a:rPr lang="en-GB" dirty="0" smtClean="0"/>
              <a:t>Raising questions about appropriate outcomes to use in evaluation research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904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412776"/>
            <a:ext cx="8143932" cy="5445224"/>
          </a:xfrm>
        </p:spPr>
        <p:txBody>
          <a:bodyPr/>
          <a:lstStyle/>
          <a:p>
            <a:r>
              <a:rPr lang="en-GB" dirty="0" smtClean="0"/>
              <a:t>National Strategy 2008</a:t>
            </a:r>
            <a:endParaRPr lang="en-GB" sz="1600" dirty="0" smtClean="0"/>
          </a:p>
          <a:p>
            <a:endParaRPr lang="en-GB" sz="1600" dirty="0" smtClean="0"/>
          </a:p>
          <a:p>
            <a:r>
              <a:rPr lang="en-GB" dirty="0" smtClean="0"/>
              <a:t>DH and Standing Commission on Carers</a:t>
            </a:r>
            <a:endParaRPr lang="en-GB" sz="1600" dirty="0" smtClean="0"/>
          </a:p>
          <a:p>
            <a:endParaRPr lang="en-GB" sz="1600" dirty="0" smtClean="0"/>
          </a:p>
          <a:p>
            <a:r>
              <a:rPr lang="en-GB" dirty="0" smtClean="0"/>
              <a:t>Understanding of what we know about what are effective interventions to support carers</a:t>
            </a:r>
            <a:endParaRPr lang="en-GB" sz="1600" dirty="0" smtClean="0"/>
          </a:p>
          <a:p>
            <a:endParaRPr lang="en-GB" sz="1600" dirty="0" smtClean="0"/>
          </a:p>
          <a:p>
            <a:r>
              <a:rPr lang="en-GB" dirty="0" smtClean="0"/>
              <a:t>Commissioned to carry out a meta-review (review of reviews) to address this issue</a:t>
            </a:r>
            <a:endParaRPr lang="en-GB" sz="1600" dirty="0" smtClean="0"/>
          </a:p>
          <a:p>
            <a:endParaRPr lang="en-GB" sz="1600" dirty="0" smtClean="0"/>
          </a:p>
          <a:p>
            <a:r>
              <a:rPr lang="en-GB" dirty="0" smtClean="0"/>
              <a:t>NOT about ‘normal’ services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2203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285860"/>
            <a:ext cx="8607455" cy="557214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Followed a defined search strategy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Screened over 11,000 references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Appraised nearly 300 articles and reports for relevance and quality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Scope of the field based on 34 reviews (20 higher quality; 14 lower quality)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 smtClean="0"/>
              <a:t>Detailed analysis for meta-review based on 20 higher quality reviews</a:t>
            </a:r>
          </a:p>
          <a:p>
            <a:pPr eaLnBrk="1" hangingPunct="1">
              <a:spcBef>
                <a:spcPct val="40000"/>
              </a:spcBef>
              <a:spcAft>
                <a:spcPct val="40000"/>
              </a:spcAft>
            </a:pPr>
            <a:endParaRPr lang="en-GB" dirty="0" smtClean="0"/>
          </a:p>
          <a:p>
            <a:pPr eaLnBrk="1" hangingPunct="1">
              <a:spcBef>
                <a:spcPct val="40000"/>
              </a:spcBef>
              <a:spcAft>
                <a:spcPct val="40000"/>
              </a:spcAft>
            </a:pPr>
            <a:endParaRPr lang="en-GB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60350"/>
            <a:ext cx="8501121" cy="596882"/>
          </a:xfrm>
        </p:spPr>
        <p:txBody>
          <a:bodyPr>
            <a:noAutofit/>
          </a:bodyPr>
          <a:lstStyle/>
          <a:p>
            <a:pPr eaLnBrk="1" hangingPunct="1"/>
            <a:r>
              <a:rPr lang="en-GB" dirty="0" smtClean="0"/>
              <a:t>Methods for conducting meta-review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28596" y="1268760"/>
            <a:ext cx="8715404" cy="53749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GB" b="1" dirty="0" smtClean="0"/>
              <a:t>Types of interventions reviewed: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dirty="0" smtClean="0"/>
              <a:t>Psychosocial, psycho-educational psychological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dirty="0" smtClean="0"/>
              <a:t>Respite care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dirty="0" smtClean="0"/>
              <a:t>Information, education, knowledge, communication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dirty="0" smtClean="0"/>
              <a:t>Health service interventions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dirty="0" smtClean="0"/>
              <a:t>Diverse mix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GB" sz="1400" b="1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1000108"/>
          </a:xfrm>
        </p:spPr>
        <p:txBody>
          <a:bodyPr>
            <a:noAutofit/>
          </a:bodyPr>
          <a:lstStyle/>
          <a:p>
            <a:pPr eaLnBrk="1" hangingPunct="1">
              <a:lnSpc>
                <a:spcPct val="97000"/>
              </a:lnSpc>
              <a:spcBef>
                <a:spcPts val="600"/>
              </a:spcBef>
            </a:pPr>
            <a:r>
              <a:rPr lang="en-GB" sz="3200" dirty="0" smtClean="0"/>
              <a:t>Findings 1: Scope of field (higher and lower quality systematic reviews)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428736"/>
            <a:ext cx="8286808" cy="5429264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b="1" dirty="0" smtClean="0"/>
              <a:t>Target carer groups:</a:t>
            </a:r>
          </a:p>
          <a:p>
            <a:pPr eaLnBrk="1" hangingPunct="1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GB" dirty="0" smtClean="0"/>
              <a:t>Carers of people with dementia/older people</a:t>
            </a:r>
          </a:p>
          <a:p>
            <a:pPr eaLnBrk="1" hangingPunct="1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GB" dirty="0" smtClean="0"/>
              <a:t>Carers of: stroke survivors; people with kidney disease; heart patients; palliative and cancer carers; bipolar patients; people with COPD</a:t>
            </a:r>
          </a:p>
          <a:p>
            <a:pPr eaLnBrk="1" hangingPunct="1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GB" dirty="0" smtClean="0"/>
              <a:t>Carers in general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572560" cy="1142984"/>
          </a:xfrm>
        </p:spPr>
        <p:txBody>
          <a:bodyPr/>
          <a:lstStyle/>
          <a:p>
            <a:r>
              <a:rPr lang="en-GB" dirty="0" smtClean="0"/>
              <a:t>Scope of field (cont’d …)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24745"/>
            <a:ext cx="8464579" cy="5733256"/>
          </a:xfrm>
        </p:spPr>
        <p:txBody>
          <a:bodyPr/>
          <a:lstStyle/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b="1" dirty="0" smtClean="0"/>
              <a:t>Types of outcomes measured: 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Carer burden, strain or stress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Psychological or mental health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Subjective well-being or </a:t>
            </a:r>
            <a:r>
              <a:rPr lang="en-GB" dirty="0" err="1" smtClean="0"/>
              <a:t>QoL</a:t>
            </a:r>
            <a:endParaRPr lang="en-GB" dirty="0" smtClean="0"/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Knowledge or caring ‘competence’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Physical health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Satisfaction</a:t>
            </a:r>
          </a:p>
          <a:p>
            <a:pPr marL="0" indent="0" eaLnBrk="1" hangingPunct="1">
              <a:lnSpc>
                <a:spcPct val="130000"/>
              </a:lnSpc>
              <a:spcBef>
                <a:spcPts val="600"/>
              </a:spcBef>
              <a:tabLst>
                <a:tab pos="441325" algn="l"/>
              </a:tabLst>
              <a:defRPr/>
            </a:pPr>
            <a:r>
              <a:rPr lang="en-GB" dirty="0" smtClean="0"/>
              <a:t> 	Costs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572560" cy="1142984"/>
          </a:xfrm>
        </p:spPr>
        <p:txBody>
          <a:bodyPr/>
          <a:lstStyle/>
          <a:p>
            <a:pPr eaLnBrk="1" hangingPunct="1"/>
            <a:r>
              <a:rPr lang="en-GB" dirty="0" smtClean="0"/>
              <a:t>Scope of field (cont’d …)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40768"/>
            <a:ext cx="8143932" cy="5517232"/>
          </a:xfrm>
        </p:spPr>
        <p:txBody>
          <a:bodyPr/>
          <a:lstStyle/>
          <a:p>
            <a:pPr marL="0" indent="0" eaLnBrk="1" hangingPunct="1">
              <a:lnSpc>
                <a:spcPct val="13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r>
              <a:rPr lang="en-GB" b="1" dirty="0" smtClean="0"/>
              <a:t>Number of primary studies included in reviews</a:t>
            </a: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defRPr/>
            </a:pPr>
            <a:r>
              <a:rPr lang="en-GB" dirty="0" smtClean="0"/>
              <a:t>Ranged from 0 to over 150</a:t>
            </a:r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defRPr/>
            </a:pPr>
            <a:r>
              <a:rPr lang="en-GB" dirty="0" smtClean="0"/>
              <a:t>Overlap of primary studies</a:t>
            </a:r>
            <a:endParaRPr lang="en-GB" sz="1600" dirty="0" smtClean="0"/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defRPr/>
            </a:pPr>
            <a:endParaRPr lang="en-GB" sz="1600" dirty="0" smtClean="0"/>
          </a:p>
          <a:p>
            <a:pPr eaLnBrk="1" hangingPunct="1">
              <a:lnSpc>
                <a:spcPct val="13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r>
              <a:rPr lang="en-GB" b="1" dirty="0" smtClean="0"/>
              <a:t>International coverage</a:t>
            </a:r>
            <a:endParaRPr lang="en-GB" dirty="0" smtClean="0"/>
          </a:p>
          <a:p>
            <a:pPr>
              <a:lnSpc>
                <a:spcPct val="130000"/>
              </a:lnSpc>
              <a:spcBef>
                <a:spcPts val="1000"/>
              </a:spcBef>
              <a:defRPr/>
            </a:pPr>
            <a:r>
              <a:rPr lang="en-GB" dirty="0" smtClean="0"/>
              <a:t>Majority of primary studies in systematic reviews from USA, followed by UK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572560" cy="1142984"/>
          </a:xfrm>
        </p:spPr>
        <p:txBody>
          <a:bodyPr/>
          <a:lstStyle/>
          <a:p>
            <a:pPr eaLnBrk="1" hangingPunct="1"/>
            <a:r>
              <a:rPr lang="en-GB" dirty="0" smtClean="0"/>
              <a:t>Scope of field (cont’d …)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08724445"/>
              </p:ext>
            </p:extLst>
          </p:nvPr>
        </p:nvGraphicFramePr>
        <p:xfrm>
          <a:off x="428596" y="1214422"/>
          <a:ext cx="8215370" cy="523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9308"/>
                <a:gridCol w="4936062"/>
              </a:tblGrid>
              <a:tr h="418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j-lt"/>
                          <a:ea typeface="Calibri"/>
                          <a:cs typeface="Times New Roman"/>
                        </a:rPr>
                        <a:t>Outcome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j-lt"/>
                          <a:ea typeface="Calibri"/>
                          <a:cs typeface="Times New Roman"/>
                        </a:rPr>
                        <a:t>Evidence 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1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Physical Health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Calibri"/>
                          <a:cs typeface="Times New Roman"/>
                        </a:rPr>
                        <a:t>Carers of </a:t>
                      </a:r>
                      <a:r>
                        <a:rPr lang="en-US" sz="1800" dirty="0" err="1" smtClean="0">
                          <a:latin typeface="+mj-lt"/>
                          <a:ea typeface="Calibri"/>
                          <a:cs typeface="Times New Roman"/>
                        </a:rPr>
                        <a:t>PwD</a:t>
                      </a:r>
                      <a:r>
                        <a:rPr lang="en-US" sz="18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– no evidence of benefit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Calibri"/>
                          <a:cs typeface="Times New Roman"/>
                        </a:rPr>
                        <a:t>Carers of </a:t>
                      </a:r>
                      <a:r>
                        <a:rPr lang="en-US" sz="1800" dirty="0" err="1" smtClean="0">
                          <a:latin typeface="+mj-lt"/>
                          <a:ea typeface="Calibri"/>
                          <a:cs typeface="Times New Roman"/>
                        </a:rPr>
                        <a:t>PwDC</a:t>
                      </a:r>
                      <a:r>
                        <a:rPr lang="en-US" sz="18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– weak evidence 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Mental or psychological health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No consistent evidence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Burden, stress or strain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No consistent evidence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Well-being or QoL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No consistent evidence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7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Coping and coping skills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Some positive evidence from psychosocial interventions for carers of PwD;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Weaker evidence for carers of PwDC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7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Knowledge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j-lt"/>
                          <a:ea typeface="Calibri"/>
                          <a:cs typeface="Times New Roman"/>
                        </a:rPr>
                        <a:t>Some positive evidence from psychosocial interventions, carer support groups and carer training for carers of PwDC</a:t>
                      </a:r>
                      <a:endParaRPr lang="en-GB" sz="18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1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Satisfaction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Some positive evidence from range of interventions for </a:t>
                      </a:r>
                      <a:r>
                        <a:rPr lang="en-US" sz="1800" dirty="0" err="1">
                          <a:latin typeface="+mj-lt"/>
                          <a:ea typeface="Calibri"/>
                          <a:cs typeface="Times New Roman"/>
                        </a:rPr>
                        <a:t>carers</a:t>
                      </a:r>
                      <a:r>
                        <a:rPr lang="en-US" sz="1800" dirty="0">
                          <a:latin typeface="+mj-lt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en-US" sz="1800" dirty="0" err="1">
                          <a:latin typeface="+mj-lt"/>
                          <a:ea typeface="Calibri"/>
                          <a:cs typeface="Times New Roman"/>
                        </a:rPr>
                        <a:t>PwDC</a:t>
                      </a:r>
                      <a:endParaRPr lang="en-GB" sz="18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464579" cy="1000108"/>
          </a:xfrm>
        </p:spPr>
        <p:txBody>
          <a:bodyPr>
            <a:noAutofit/>
          </a:bodyPr>
          <a:lstStyle/>
          <a:p>
            <a:pPr eaLnBrk="1" hangingPunct="1">
              <a:lnSpc>
                <a:spcPct val="97000"/>
              </a:lnSpc>
            </a:pPr>
            <a:r>
              <a:rPr lang="en-GB" sz="3200" dirty="0" smtClean="0"/>
              <a:t>Findings 2: Qualitative findings from higher quality systematic reviews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PRU powerpoint template (March 2010)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002060"/>
      </a:folHlink>
    </a:clrScheme>
    <a:fontScheme name="SPR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SPRU powerpoint template (March 2010)</Template>
  <TotalTime>4597</TotalTime>
  <Words>623</Words>
  <Application>Microsoft Office PowerPoint</Application>
  <PresentationFormat>On-screen Show (4:3)</PresentationFormat>
  <Paragraphs>128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SPRU powerpoint template (March 2010)</vt:lpstr>
      <vt:lpstr>International evidence on effective interventions to support carers: Are we looking for the right outcomes</vt:lpstr>
      <vt:lpstr>Outline</vt:lpstr>
      <vt:lpstr>Background</vt:lpstr>
      <vt:lpstr>Methods for conducting meta-review</vt:lpstr>
      <vt:lpstr>Findings 1: Scope of field (higher and lower quality systematic reviews)</vt:lpstr>
      <vt:lpstr>Scope of field (cont’d …)</vt:lpstr>
      <vt:lpstr>Scope of field (cont’d …)</vt:lpstr>
      <vt:lpstr>Scope of field (cont’d …)</vt:lpstr>
      <vt:lpstr>Findings 2: Qualitative findings from higher quality systematic reviews</vt:lpstr>
      <vt:lpstr>Findings 3: Quantitative findings from higher quality reviews</vt:lpstr>
      <vt:lpstr>Why is there so little evidence of effectiveness?</vt:lpstr>
      <vt:lpstr>How can we make intervention research better?</vt:lpstr>
      <vt:lpstr>Contact details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knowledge base: what do we know from research about supporting carers of people with long-term conditions</dc:title>
  <dc:creator>Hilary Arksey</dc:creator>
  <cp:lastModifiedBy>Administrator</cp:lastModifiedBy>
  <cp:revision>292</cp:revision>
  <dcterms:created xsi:type="dcterms:W3CDTF">2005-08-19T15:15:13Z</dcterms:created>
  <dcterms:modified xsi:type="dcterms:W3CDTF">2013-09-05T11:07:51Z</dcterms:modified>
</cp:coreProperties>
</file>