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58" r:id="rId14"/>
    <p:sldId id="270" r:id="rId15"/>
    <p:sldId id="272" r:id="rId16"/>
    <p:sldId id="273" r:id="rId17"/>
    <p:sldId id="274"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DEB"/>
  </p:clrMru>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108" d="100"/>
          <a:sy n="108" d="100"/>
        </p:scale>
        <p:origin x="-984"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GB"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dirty="0"/>
          </a:p>
        </p:txBody>
      </p:sp>
      <p:sp>
        <p:nvSpPr>
          <p:cNvPr id="7" name="Date Placeholder 6"/>
          <p:cNvSpPr>
            <a:spLocks noGrp="1"/>
          </p:cNvSpPr>
          <p:nvPr>
            <p:ph type="dt" sz="half" idx="10"/>
          </p:nvPr>
        </p:nvSpPr>
        <p:spPr/>
        <p:txBody>
          <a:bodyPr/>
          <a:lstStyle/>
          <a:p>
            <a:fld id="{216C5678-EE20-4FA5-88E2-6E0BD67A2E26}" type="datetime1">
              <a:rPr lang="en-US" smtClean="0"/>
              <a:pPr/>
              <a:t>10/3/2012</a:t>
            </a:fld>
            <a:endParaRPr lang="en-US" dirty="0"/>
          </a:p>
        </p:txBody>
      </p:sp>
      <p:sp>
        <p:nvSpPr>
          <p:cNvPr id="8" name="Slide Number Placeholder 7"/>
          <p:cNvSpPr>
            <a:spLocks noGrp="1"/>
          </p:cNvSpPr>
          <p:nvPr>
            <p:ph type="sldNum" sz="quarter" idx="11"/>
          </p:nvPr>
        </p:nvSpPr>
        <p:spPr/>
        <p:txBody>
          <a:bodyPr/>
          <a:lstStyle/>
          <a:p>
            <a:fld id="{BA9B540C-44DA-4F69-89C9-7C84606640D3}" type="slidenum">
              <a:rPr lang="en-US" smtClean="0"/>
              <a:pPr/>
              <a:t>‹#›</a:t>
            </a:fld>
            <a:endParaRPr lang="en-US" dirty="0"/>
          </a:p>
        </p:txBody>
      </p:sp>
      <p:sp>
        <p:nvSpPr>
          <p:cNvPr id="9" name="Footer Placeholder 8"/>
          <p:cNvSpPr>
            <a:spLocks noGrp="1"/>
          </p:cNvSpPr>
          <p:nvPr>
            <p:ph type="ftr" sz="quarter" idx="12"/>
          </p:nvPr>
        </p:nvSpPr>
        <p:spPr/>
        <p:txBody>
          <a:bodyPr/>
          <a:lstStyle/>
          <a:p>
            <a:r>
              <a:rPr lang="en-US" smtClean="0"/>
              <a:t>Footer Text</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EA051B39-B140-43FE-96DB-472A2B59CE7C}" type="datetime1">
              <a:rPr lang="en-US" smtClean="0"/>
              <a:pPr/>
              <a:t>10/3/2012</a:t>
            </a:fld>
            <a:endParaRPr lang="en-US"/>
          </a:p>
        </p:txBody>
      </p:sp>
      <p:sp>
        <p:nvSpPr>
          <p:cNvPr id="5" name="Footer Placeholder 4"/>
          <p:cNvSpPr>
            <a:spLocks noGrp="1"/>
          </p:cNvSpPr>
          <p:nvPr>
            <p:ph type="ftr" sz="quarter" idx="11"/>
          </p:nvPr>
        </p:nvSpPr>
        <p:spPr/>
        <p:txBody>
          <a:bodyPr/>
          <a:lstStyle/>
          <a:p>
            <a:r>
              <a:rPr lang="en-US" smtClean="0"/>
              <a:t>Footer Text</a:t>
            </a:r>
            <a:endParaRPr lang="en-US"/>
          </a:p>
        </p:txBody>
      </p:sp>
      <p:sp>
        <p:nvSpPr>
          <p:cNvPr id="6" name="Slide Number Placeholder 5"/>
          <p:cNvSpPr>
            <a:spLocks noGrp="1"/>
          </p:cNvSpPr>
          <p:nvPr>
            <p:ph type="sldNum" sz="quarter" idx="12"/>
          </p:nvPr>
        </p:nvSpPr>
        <p:spPr/>
        <p:txBody>
          <a:bodyPr/>
          <a:lstStyle/>
          <a:p>
            <a:fld id="{BA9B540C-44DA-4F69-89C9-7C84606640D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DA600BB2-27C5-458B-ABCE-839C88CF47CE}" type="datetime1">
              <a:rPr lang="en-US" smtClean="0"/>
              <a:pPr/>
              <a:t>10/3/2012</a:t>
            </a:fld>
            <a:endParaRPr lang="en-US"/>
          </a:p>
        </p:txBody>
      </p:sp>
      <p:sp>
        <p:nvSpPr>
          <p:cNvPr id="5" name="Footer Placeholder 4"/>
          <p:cNvSpPr>
            <a:spLocks noGrp="1"/>
          </p:cNvSpPr>
          <p:nvPr>
            <p:ph type="ftr" sz="quarter" idx="11"/>
          </p:nvPr>
        </p:nvSpPr>
        <p:spPr/>
        <p:txBody>
          <a:bodyPr/>
          <a:lstStyle/>
          <a:p>
            <a:r>
              <a:rPr lang="en-US" smtClean="0"/>
              <a:t>Footer Text</a:t>
            </a:r>
            <a:endParaRPr lang="en-US"/>
          </a:p>
        </p:txBody>
      </p:sp>
      <p:sp>
        <p:nvSpPr>
          <p:cNvPr id="6" name="Slide Number Placeholder 5"/>
          <p:cNvSpPr>
            <a:spLocks noGrp="1"/>
          </p:cNvSpPr>
          <p:nvPr>
            <p:ph type="sldNum" sz="quarter" idx="12"/>
          </p:nvPr>
        </p:nvSpPr>
        <p:spPr/>
        <p:txBody>
          <a:bodyPr/>
          <a:lstStyle/>
          <a:p>
            <a:fld id="{BA9B540C-44DA-4F69-89C9-7C84606640D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smtClean="0"/>
          </a:p>
        </p:txBody>
      </p:sp>
      <p:sp>
        <p:nvSpPr>
          <p:cNvPr id="4" name="Date Placeholder 3"/>
          <p:cNvSpPr>
            <a:spLocks noGrp="1"/>
          </p:cNvSpPr>
          <p:nvPr>
            <p:ph type="dt" sz="half" idx="10"/>
          </p:nvPr>
        </p:nvSpPr>
        <p:spPr/>
        <p:txBody>
          <a:bodyPr/>
          <a:lstStyle/>
          <a:p>
            <a:fld id="{B11D738E-8962-435F-8C43-147B8DD7E819}" type="datetime1">
              <a:rPr lang="en-US" smtClean="0"/>
              <a:pPr/>
              <a:t>10/3/2012</a:t>
            </a:fld>
            <a:endParaRPr lang="en-US"/>
          </a:p>
        </p:txBody>
      </p:sp>
      <p:sp>
        <p:nvSpPr>
          <p:cNvPr id="5" name="Footer Placeholder 4"/>
          <p:cNvSpPr>
            <a:spLocks noGrp="1"/>
          </p:cNvSpPr>
          <p:nvPr>
            <p:ph type="ftr" sz="quarter" idx="11"/>
          </p:nvPr>
        </p:nvSpPr>
        <p:spPr/>
        <p:txBody>
          <a:bodyPr/>
          <a:lstStyle/>
          <a:p>
            <a:r>
              <a:rPr lang="en-US" smtClean="0"/>
              <a:t>Footer Text</a:t>
            </a:r>
            <a:endParaRPr lang="en-US"/>
          </a:p>
        </p:txBody>
      </p:sp>
      <p:sp>
        <p:nvSpPr>
          <p:cNvPr id="6" name="Slide Number Placeholder 5"/>
          <p:cNvSpPr>
            <a:spLocks noGrp="1"/>
          </p:cNvSpPr>
          <p:nvPr>
            <p:ph type="sldNum" sz="quarter" idx="12"/>
          </p:nvPr>
        </p:nvSpPr>
        <p:spPr/>
        <p:txBody>
          <a:bodyPr/>
          <a:lstStyle/>
          <a:p>
            <a:fld id="{BA9B540C-44DA-4F69-89C9-7C84606640D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GB"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09CAEA93-55E7-4DA9-90C2-089A26EEFEC4}" type="datetime1">
              <a:rPr lang="en-US" smtClean="0"/>
              <a:pPr/>
              <a:t>10/3/2012</a:t>
            </a:fld>
            <a:endParaRPr lang="en-US"/>
          </a:p>
        </p:txBody>
      </p:sp>
      <p:sp>
        <p:nvSpPr>
          <p:cNvPr id="5" name="Footer Placeholder 4"/>
          <p:cNvSpPr>
            <a:spLocks noGrp="1"/>
          </p:cNvSpPr>
          <p:nvPr>
            <p:ph type="ftr" sz="quarter" idx="11"/>
          </p:nvPr>
        </p:nvSpPr>
        <p:spPr/>
        <p:txBody>
          <a:bodyPr/>
          <a:lstStyle/>
          <a:p>
            <a:r>
              <a:rPr lang="en-US" smtClean="0"/>
              <a:t>Footer Text</a:t>
            </a:r>
            <a:endParaRPr lang="en-US"/>
          </a:p>
        </p:txBody>
      </p:sp>
      <p:sp>
        <p:nvSpPr>
          <p:cNvPr id="6" name="Slide Number Placeholder 5"/>
          <p:cNvSpPr>
            <a:spLocks noGrp="1"/>
          </p:cNvSpPr>
          <p:nvPr>
            <p:ph type="sldNum" sz="quarter" idx="12"/>
          </p:nvPr>
        </p:nvSpPr>
        <p:spPr/>
        <p:txBody>
          <a:bodyPr/>
          <a:lstStyle/>
          <a:p>
            <a:fld id="{BA9B540C-44DA-4F69-89C9-7C84606640D3}" type="slidenum">
              <a:rPr lang="en-US" smtClean="0"/>
              <a:pPr/>
              <a:t>‹#›</a:t>
            </a:fld>
            <a:endParaRPr lang="en-US"/>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smtClean="0"/>
          </a:p>
        </p:txBody>
      </p:sp>
      <p:sp>
        <p:nvSpPr>
          <p:cNvPr id="5" name="Date Placeholder 4"/>
          <p:cNvSpPr>
            <a:spLocks noGrp="1"/>
          </p:cNvSpPr>
          <p:nvPr>
            <p:ph type="dt" sz="half" idx="10"/>
          </p:nvPr>
        </p:nvSpPr>
        <p:spPr/>
        <p:txBody>
          <a:bodyPr/>
          <a:lstStyle/>
          <a:p>
            <a:fld id="{E34CF3C7-6809-4F39-BD67-A75817BDDE0A}" type="datetime1">
              <a:rPr lang="en-US" smtClean="0"/>
              <a:pPr/>
              <a:t>10/3/2012</a:t>
            </a:fld>
            <a:endParaRPr lang="en-US"/>
          </a:p>
        </p:txBody>
      </p:sp>
      <p:sp>
        <p:nvSpPr>
          <p:cNvPr id="6" name="Footer Placeholder 5"/>
          <p:cNvSpPr>
            <a:spLocks noGrp="1"/>
          </p:cNvSpPr>
          <p:nvPr>
            <p:ph type="ftr" sz="quarter" idx="11"/>
          </p:nvPr>
        </p:nvSpPr>
        <p:spPr/>
        <p:txBody>
          <a:bodyPr/>
          <a:lstStyle/>
          <a:p>
            <a:r>
              <a:rPr lang="en-US" smtClean="0"/>
              <a:t>Footer Text</a:t>
            </a:r>
            <a:endParaRPr lang="en-US"/>
          </a:p>
        </p:txBody>
      </p:sp>
      <p:sp>
        <p:nvSpPr>
          <p:cNvPr id="7" name="Slide Number Placeholder 6"/>
          <p:cNvSpPr>
            <a:spLocks noGrp="1"/>
          </p:cNvSpPr>
          <p:nvPr>
            <p:ph type="sldNum" sz="quarter" idx="12"/>
          </p:nvPr>
        </p:nvSpPr>
        <p:spPr/>
        <p:txBody>
          <a:bodyPr/>
          <a:lstStyle/>
          <a:p>
            <a:fld id="{BA9B540C-44DA-4F69-89C9-7C84606640D3}" type="slidenum">
              <a:rPr lang="en-US" smtClean="0"/>
              <a:pPr/>
              <a:t>‹#›</a:t>
            </a:fld>
            <a:endParaRPr lang="en-US"/>
          </a:p>
        </p:txBody>
      </p:sp>
      <p:sp>
        <p:nvSpPr>
          <p:cNvPr id="9" name="Content Placeholder 8"/>
          <p:cNvSpPr>
            <a:spLocks noGrp="1"/>
          </p:cNvSpPr>
          <p:nvPr>
            <p:ph sz="quarter" idx="13"/>
          </p:nvPr>
        </p:nvSpPr>
        <p:spPr>
          <a:xfrm>
            <a:off x="365760" y="1600200"/>
            <a:ext cx="4041648" cy="4526280"/>
          </a:xfrm>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7" name="Date Placeholder 6"/>
          <p:cNvSpPr>
            <a:spLocks noGrp="1"/>
          </p:cNvSpPr>
          <p:nvPr>
            <p:ph type="dt" sz="half" idx="10"/>
          </p:nvPr>
        </p:nvSpPr>
        <p:spPr/>
        <p:txBody>
          <a:bodyPr/>
          <a:lstStyle/>
          <a:p>
            <a:fld id="{F7EAEB24-CE78-465C-A726-91D0868FA48F}" type="datetime1">
              <a:rPr lang="en-US" smtClean="0"/>
              <a:pPr/>
              <a:t>10/3/2012</a:t>
            </a:fld>
            <a:endParaRPr lang="en-US"/>
          </a:p>
        </p:txBody>
      </p:sp>
      <p:sp>
        <p:nvSpPr>
          <p:cNvPr id="8" name="Footer Placeholder 7"/>
          <p:cNvSpPr>
            <a:spLocks noGrp="1"/>
          </p:cNvSpPr>
          <p:nvPr>
            <p:ph type="ftr" sz="quarter" idx="11"/>
          </p:nvPr>
        </p:nvSpPr>
        <p:spPr/>
        <p:txBody>
          <a:bodyPr/>
          <a:lstStyle/>
          <a:p>
            <a:r>
              <a:rPr lang="en-US" smtClean="0"/>
              <a:t>Footer Text</a:t>
            </a:r>
            <a:endParaRPr lang="en-US"/>
          </a:p>
        </p:txBody>
      </p:sp>
      <p:sp>
        <p:nvSpPr>
          <p:cNvPr id="9" name="Slide Number Placeholder 8"/>
          <p:cNvSpPr>
            <a:spLocks noGrp="1"/>
          </p:cNvSpPr>
          <p:nvPr>
            <p:ph type="sldNum" sz="quarter" idx="12"/>
          </p:nvPr>
        </p:nvSpPr>
        <p:spPr/>
        <p:txBody>
          <a:bodyPr/>
          <a:lstStyle/>
          <a:p>
            <a:fld id="{BA9B540C-44DA-4F69-89C9-7C84606640D3}" type="slidenum">
              <a:rPr lang="en-US" smtClean="0"/>
              <a:pPr/>
              <a:t>‹#›</a:t>
            </a:fld>
            <a:endParaRPr lang="en-US"/>
          </a:p>
        </p:txBody>
      </p:sp>
      <p:sp>
        <p:nvSpPr>
          <p:cNvPr id="11" name="Content Placeholder 10"/>
          <p:cNvSpPr>
            <a:spLocks noGrp="1"/>
          </p:cNvSpPr>
          <p:nvPr>
            <p:ph sz="quarter" idx="13"/>
          </p:nvPr>
        </p:nvSpPr>
        <p:spPr>
          <a:xfrm>
            <a:off x="457200" y="2212848"/>
            <a:ext cx="4041648" cy="3913632"/>
          </a:xfrm>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dirty="0"/>
          </a:p>
        </p:txBody>
      </p:sp>
      <p:sp>
        <p:nvSpPr>
          <p:cNvPr id="3" name="Date Placeholder 2"/>
          <p:cNvSpPr>
            <a:spLocks noGrp="1"/>
          </p:cNvSpPr>
          <p:nvPr>
            <p:ph type="dt" sz="half" idx="10"/>
          </p:nvPr>
        </p:nvSpPr>
        <p:spPr/>
        <p:txBody>
          <a:bodyPr/>
          <a:lstStyle/>
          <a:p>
            <a:fld id="{40BAADF0-1749-4E8B-9691-B44A5F8C0895}" type="datetime1">
              <a:rPr lang="en-US" smtClean="0"/>
              <a:pPr/>
              <a:t>10/3/2012</a:t>
            </a:fld>
            <a:endParaRPr lang="en-US"/>
          </a:p>
        </p:txBody>
      </p:sp>
      <p:sp>
        <p:nvSpPr>
          <p:cNvPr id="4" name="Footer Placeholder 3"/>
          <p:cNvSpPr>
            <a:spLocks noGrp="1"/>
          </p:cNvSpPr>
          <p:nvPr>
            <p:ph type="ftr" sz="quarter" idx="11"/>
          </p:nvPr>
        </p:nvSpPr>
        <p:spPr/>
        <p:txBody>
          <a:bodyPr/>
          <a:lstStyle/>
          <a:p>
            <a:r>
              <a:rPr lang="en-US" smtClean="0"/>
              <a:t>Footer Text</a:t>
            </a:r>
            <a:endParaRPr lang="en-US"/>
          </a:p>
        </p:txBody>
      </p:sp>
      <p:sp>
        <p:nvSpPr>
          <p:cNvPr id="5" name="Slide Number Placeholder 4"/>
          <p:cNvSpPr>
            <a:spLocks noGrp="1"/>
          </p:cNvSpPr>
          <p:nvPr>
            <p:ph type="sldNum" sz="quarter" idx="12"/>
          </p:nvPr>
        </p:nvSpPr>
        <p:spPr/>
        <p:txBody>
          <a:bodyPr/>
          <a:lstStyle/>
          <a:p>
            <a:fld id="{BA9B540C-44DA-4F69-89C9-7C84606640D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AF628A-A867-4937-BBE5-207DB6F9C51A}" type="datetime1">
              <a:rPr lang="en-US" smtClean="0"/>
              <a:pPr/>
              <a:t>10/3/2012</a:t>
            </a:fld>
            <a:endParaRPr lang="en-US"/>
          </a:p>
        </p:txBody>
      </p:sp>
      <p:sp>
        <p:nvSpPr>
          <p:cNvPr id="3" name="Footer Placeholder 2"/>
          <p:cNvSpPr>
            <a:spLocks noGrp="1"/>
          </p:cNvSpPr>
          <p:nvPr>
            <p:ph type="ftr" sz="quarter" idx="11"/>
          </p:nvPr>
        </p:nvSpPr>
        <p:spPr/>
        <p:txBody>
          <a:bodyPr/>
          <a:lstStyle/>
          <a:p>
            <a:r>
              <a:rPr lang="en-US" smtClean="0"/>
              <a:t>Footer Text</a:t>
            </a:r>
            <a:endParaRPr lang="en-US"/>
          </a:p>
        </p:txBody>
      </p:sp>
      <p:sp>
        <p:nvSpPr>
          <p:cNvPr id="4" name="Slide Number Placeholder 3"/>
          <p:cNvSpPr>
            <a:spLocks noGrp="1"/>
          </p:cNvSpPr>
          <p:nvPr>
            <p:ph type="sldNum" sz="quarter" idx="12"/>
          </p:nvPr>
        </p:nvSpPr>
        <p:spPr/>
        <p:txBody>
          <a:bodyPr/>
          <a:lstStyle/>
          <a:p>
            <a:fld id="{BA9B540C-44DA-4F69-89C9-7C84606640D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GB"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118BBB94-68E6-4675-A946-F1C5994EDBD7}" type="datetime1">
              <a:rPr lang="en-US" smtClean="0"/>
              <a:pPr/>
              <a:t>10/3/2012</a:t>
            </a:fld>
            <a:endParaRPr lang="en-US"/>
          </a:p>
        </p:txBody>
      </p:sp>
      <p:sp>
        <p:nvSpPr>
          <p:cNvPr id="6" name="Footer Placeholder 5"/>
          <p:cNvSpPr>
            <a:spLocks noGrp="1"/>
          </p:cNvSpPr>
          <p:nvPr>
            <p:ph type="ftr" sz="quarter" idx="11"/>
          </p:nvPr>
        </p:nvSpPr>
        <p:spPr/>
        <p:txBody>
          <a:bodyPr/>
          <a:lstStyle/>
          <a:p>
            <a:r>
              <a:rPr lang="en-US" smtClean="0"/>
              <a:t>Footer Text</a:t>
            </a:r>
            <a:endParaRPr lang="en-US"/>
          </a:p>
        </p:txBody>
      </p:sp>
      <p:sp>
        <p:nvSpPr>
          <p:cNvPr id="7" name="Slide Number Placeholder 6"/>
          <p:cNvSpPr>
            <a:spLocks noGrp="1"/>
          </p:cNvSpPr>
          <p:nvPr>
            <p:ph type="sldNum" sz="quarter" idx="12"/>
          </p:nvPr>
        </p:nvSpPr>
        <p:spPr/>
        <p:txBody>
          <a:bodyPr/>
          <a:lstStyle/>
          <a:p>
            <a:fld id="{BA9B540C-44DA-4F69-89C9-7C84606640D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GB"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smtClean="0"/>
              <a:t>Drag picture to placeholder or click icon to add</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DC3B8377-21E3-4835-B75D-4E2847E2750F}" type="datetime1">
              <a:rPr lang="en-US" smtClean="0"/>
              <a:pPr/>
              <a:t>10/3/2012</a:t>
            </a:fld>
            <a:endParaRPr lang="en-US"/>
          </a:p>
        </p:txBody>
      </p:sp>
      <p:sp>
        <p:nvSpPr>
          <p:cNvPr id="6" name="Footer Placeholder 5"/>
          <p:cNvSpPr>
            <a:spLocks noGrp="1"/>
          </p:cNvSpPr>
          <p:nvPr>
            <p:ph type="ftr" sz="quarter" idx="11"/>
          </p:nvPr>
        </p:nvSpPr>
        <p:spPr/>
        <p:txBody>
          <a:bodyPr/>
          <a:lstStyle/>
          <a:p>
            <a:r>
              <a:rPr lang="en-US" smtClean="0"/>
              <a:t>Footer Text</a:t>
            </a:r>
            <a:endParaRPr lang="en-US"/>
          </a:p>
        </p:txBody>
      </p:sp>
      <p:sp>
        <p:nvSpPr>
          <p:cNvPr id="7" name="Slide Number Placeholder 6"/>
          <p:cNvSpPr>
            <a:spLocks noGrp="1"/>
          </p:cNvSpPr>
          <p:nvPr>
            <p:ph type="sldNum" sz="quarter" idx="12"/>
          </p:nvPr>
        </p:nvSpPr>
        <p:spPr/>
        <p:txBody>
          <a:bodyPr/>
          <a:lstStyle/>
          <a:p>
            <a:fld id="{BA9B540C-44DA-4F69-89C9-7C84606640D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DEB"/>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GB"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B0C4986D-6BE9-4264-908F-02DB36FD8D6C}" type="datetime1">
              <a:rPr lang="en-US" smtClean="0"/>
              <a:pPr/>
              <a:t>10/3/2012</a:t>
            </a:fld>
            <a:endParaRPr lang="en-US" dirty="0"/>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r>
              <a:rPr lang="en-US" smtClean="0"/>
              <a:t>Footer Text</a:t>
            </a:r>
            <a:endParaRPr lang="en-US" dirty="0"/>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BA9B540C-44DA-4F69-89C9-7C84606640D3}" type="slidenum">
              <a:rPr lang="en-US" smtClean="0"/>
              <a:pPr/>
              <a:t>‹#›</a:t>
            </a:fld>
            <a:endParaRPr lang="en-US" dirty="0"/>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effectLst/>
        </p:spPr>
        <p:txBody>
          <a:bodyPr/>
          <a:lstStyle/>
          <a:p>
            <a:r>
              <a:rPr lang="en-GB" sz="5400" b="1" dirty="0">
                <a:effectLst/>
                <a:latin typeface="+mj-lt"/>
              </a:rPr>
              <a:t>Care Policies, Carers and the Ethics of Care</a:t>
            </a:r>
            <a:r>
              <a:rPr lang="en-GB" dirty="0">
                <a:effectLst/>
              </a:rPr>
              <a:t/>
            </a:r>
            <a:br>
              <a:rPr lang="en-GB" dirty="0">
                <a:effectLst/>
              </a:rPr>
            </a:br>
            <a:endParaRPr lang="en-US" dirty="0">
              <a:latin typeface="Tahoma"/>
              <a:cs typeface="Tahoma"/>
            </a:endParaRPr>
          </a:p>
        </p:txBody>
      </p:sp>
      <p:sp>
        <p:nvSpPr>
          <p:cNvPr id="4" name="Subtitle 3"/>
          <p:cNvSpPr>
            <a:spLocks noGrp="1"/>
          </p:cNvSpPr>
          <p:nvPr>
            <p:ph type="subTitle" idx="1"/>
          </p:nvPr>
        </p:nvSpPr>
        <p:spPr>
          <a:xfrm>
            <a:off x="1371600" y="4068566"/>
            <a:ext cx="6400800" cy="2103634"/>
          </a:xfrm>
        </p:spPr>
        <p:txBody>
          <a:bodyPr>
            <a:normAutofit fontScale="85000" lnSpcReduction="20000"/>
          </a:bodyPr>
          <a:lstStyle/>
          <a:p>
            <a:r>
              <a:rPr lang="en-GB" sz="3600" b="1" dirty="0">
                <a:solidFill>
                  <a:schemeClr val="tx1"/>
                </a:solidFill>
              </a:rPr>
              <a:t>Fiona Williams</a:t>
            </a:r>
            <a:r>
              <a:rPr lang="en-GB" sz="3600" dirty="0">
                <a:solidFill>
                  <a:schemeClr val="tx1"/>
                </a:solidFill>
              </a:rPr>
              <a:t> </a:t>
            </a:r>
            <a:endParaRPr lang="en-GB" sz="3600" dirty="0" smtClean="0">
              <a:solidFill>
                <a:schemeClr val="tx1"/>
              </a:solidFill>
            </a:endParaRPr>
          </a:p>
          <a:p>
            <a:r>
              <a:rPr lang="en-GB" sz="3000" dirty="0" smtClean="0">
                <a:solidFill>
                  <a:schemeClr val="tx1"/>
                </a:solidFill>
              </a:rPr>
              <a:t>Emeritus Professor of Social Policy</a:t>
            </a:r>
          </a:p>
          <a:p>
            <a:r>
              <a:rPr lang="en-GB" sz="3000" dirty="0" smtClean="0">
                <a:solidFill>
                  <a:schemeClr val="tx1"/>
                </a:solidFill>
              </a:rPr>
              <a:t>University of Leeds,</a:t>
            </a:r>
          </a:p>
          <a:p>
            <a:r>
              <a:rPr lang="en-GB" sz="3000" dirty="0">
                <a:solidFill>
                  <a:schemeClr val="tx1"/>
                </a:solidFill>
              </a:rPr>
              <a:t>a</a:t>
            </a:r>
            <a:r>
              <a:rPr lang="en-GB" sz="3000" dirty="0" smtClean="0">
                <a:solidFill>
                  <a:schemeClr val="tx1"/>
                </a:solidFill>
              </a:rPr>
              <a:t>nd University of New South Wales,</a:t>
            </a:r>
          </a:p>
          <a:p>
            <a:r>
              <a:rPr lang="en-GB" sz="3000" dirty="0" smtClean="0">
                <a:solidFill>
                  <a:schemeClr val="tx1"/>
                </a:solidFill>
              </a:rPr>
              <a:t>Australia</a:t>
            </a:r>
            <a:endParaRPr lang="en-US" sz="3000" dirty="0">
              <a:solidFill>
                <a:schemeClr val="tx1"/>
              </a:solidFill>
            </a:endParaRPr>
          </a:p>
        </p:txBody>
      </p:sp>
    </p:spTree>
    <p:extLst>
      <p:ext uri="{BB962C8B-B14F-4D97-AF65-F5344CB8AC3E}">
        <p14:creationId xmlns:p14="http://schemas.microsoft.com/office/powerpoint/2010/main" xmlns="" val="15079234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normAutofit/>
          </a:bodyPr>
          <a:lstStyle/>
          <a:p>
            <a:r>
              <a:rPr lang="en-GB" b="1" dirty="0" smtClean="0"/>
              <a:t>Social Investment</a:t>
            </a:r>
            <a:r>
              <a:rPr lang="en-US" dirty="0" smtClean="0"/>
              <a:t/>
            </a:r>
            <a:br>
              <a:rPr lang="en-US" dirty="0" smtClean="0"/>
            </a:br>
            <a:endParaRPr lang="en-US" dirty="0"/>
          </a:p>
        </p:txBody>
      </p:sp>
      <p:sp>
        <p:nvSpPr>
          <p:cNvPr id="13" name="Content Placeholder 12"/>
          <p:cNvSpPr>
            <a:spLocks noGrp="1"/>
          </p:cNvSpPr>
          <p:nvPr>
            <p:ph sz="quarter" idx="1"/>
          </p:nvPr>
        </p:nvSpPr>
        <p:spPr/>
        <p:txBody>
          <a:bodyPr>
            <a:normAutofit/>
          </a:bodyPr>
          <a:lstStyle/>
          <a:p>
            <a:r>
              <a:rPr lang="en-GB" dirty="0" smtClean="0">
                <a:solidFill>
                  <a:srgbClr val="000000"/>
                </a:solidFill>
              </a:rPr>
              <a:t>human capital </a:t>
            </a:r>
          </a:p>
          <a:p>
            <a:pPr lvl="0"/>
            <a:r>
              <a:rPr lang="en-GB" dirty="0" smtClean="0">
                <a:solidFill>
                  <a:srgbClr val="000000"/>
                </a:solidFill>
              </a:rPr>
              <a:t>labour market activation, anti-poverty measures, </a:t>
            </a:r>
            <a:r>
              <a:rPr lang="en-GB" dirty="0">
                <a:solidFill>
                  <a:srgbClr val="000000"/>
                </a:solidFill>
              </a:rPr>
              <a:t> </a:t>
            </a:r>
            <a:r>
              <a:rPr lang="en-GB" dirty="0" smtClean="0">
                <a:solidFill>
                  <a:srgbClr val="000000"/>
                </a:solidFill>
              </a:rPr>
              <a:t>education and child care</a:t>
            </a:r>
          </a:p>
          <a:p>
            <a:pPr lvl="0"/>
            <a:r>
              <a:rPr lang="en-GB" dirty="0" smtClean="0">
                <a:solidFill>
                  <a:srgbClr val="000000"/>
                </a:solidFill>
              </a:rPr>
              <a:t>target particular groups </a:t>
            </a:r>
          </a:p>
          <a:p>
            <a:r>
              <a:rPr lang="en-GB" dirty="0" smtClean="0">
                <a:solidFill>
                  <a:srgbClr val="000000"/>
                </a:solidFill>
              </a:rPr>
              <a:t>partnership + public private mix in welfare provision for services that represent good value for money</a:t>
            </a:r>
            <a:endParaRPr lang="en-US" dirty="0" smtClean="0">
              <a:solidFill>
                <a:srgbClr val="000000"/>
              </a:solidFill>
            </a:endParaRPr>
          </a:p>
          <a:p>
            <a:r>
              <a:rPr lang="en-GB" dirty="0" smtClean="0">
                <a:solidFill>
                  <a:srgbClr val="000000"/>
                </a:solidFill>
              </a:rPr>
              <a:t>competitiveness in the global economy </a:t>
            </a:r>
            <a:endParaRPr lang="en-US" dirty="0" smtClean="0">
              <a:solidFill>
                <a:srgbClr val="000000"/>
              </a:solidFill>
            </a:endParaRPr>
          </a:p>
          <a:p>
            <a:pPr lvl="0">
              <a:buNone/>
            </a:pPr>
            <a:endParaRPr lang="en-GB" dirty="0" smtClean="0">
              <a:solidFill>
                <a:srgbClr val="000000"/>
              </a:solidFill>
            </a:endParaRPr>
          </a:p>
          <a:p>
            <a:pPr lvl="0"/>
            <a:endParaRPr lang="en-US" dirty="0" smtClean="0">
              <a:solidFill>
                <a:srgbClr val="000000"/>
              </a:solidFill>
            </a:endParaRPr>
          </a:p>
          <a:p>
            <a:endParaRPr lang="en-US" dirty="0"/>
          </a:p>
        </p:txBody>
      </p:sp>
    </p:spTree>
    <p:extLst>
      <p:ext uri="{BB962C8B-B14F-4D97-AF65-F5344CB8AC3E}">
        <p14:creationId xmlns:p14="http://schemas.microsoft.com/office/powerpoint/2010/main" xmlns="" val="34125279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Overlaps and tensions</a:t>
            </a:r>
            <a:endParaRPr lang="en-US" b="1" dirty="0"/>
          </a:p>
        </p:txBody>
      </p:sp>
      <p:sp>
        <p:nvSpPr>
          <p:cNvPr id="3" name="Content Placeholder 2"/>
          <p:cNvSpPr>
            <a:spLocks noGrp="1"/>
          </p:cNvSpPr>
          <p:nvPr>
            <p:ph idx="1"/>
          </p:nvPr>
        </p:nvSpPr>
        <p:spPr/>
        <p:txBody>
          <a:bodyPr>
            <a:noAutofit/>
          </a:bodyPr>
          <a:lstStyle/>
          <a:p>
            <a:r>
              <a:rPr lang="en-GB" sz="2800" dirty="0" smtClean="0">
                <a:solidFill>
                  <a:srgbClr val="000000"/>
                </a:solidFill>
              </a:rPr>
              <a:t>Rights of  mothers to work </a:t>
            </a:r>
          </a:p>
          <a:p>
            <a:r>
              <a:rPr lang="en-GB" sz="2800" dirty="0" smtClean="0">
                <a:solidFill>
                  <a:srgbClr val="000000"/>
                </a:solidFill>
              </a:rPr>
              <a:t>But in precarious employment?</a:t>
            </a:r>
          </a:p>
          <a:p>
            <a:r>
              <a:rPr lang="en-GB" sz="2800" dirty="0" smtClean="0">
                <a:solidFill>
                  <a:srgbClr val="000000"/>
                </a:solidFill>
              </a:rPr>
              <a:t>Rights of disabled people to work</a:t>
            </a:r>
          </a:p>
          <a:p>
            <a:r>
              <a:rPr lang="en-GB" sz="2800" dirty="0" smtClean="0">
                <a:solidFill>
                  <a:srgbClr val="000000"/>
                </a:solidFill>
              </a:rPr>
              <a:t>But less eligibility to benefits</a:t>
            </a:r>
          </a:p>
          <a:p>
            <a:r>
              <a:rPr lang="en-GB" sz="2800" dirty="0" smtClean="0">
                <a:solidFill>
                  <a:srgbClr val="000000"/>
                </a:solidFill>
              </a:rPr>
              <a:t>Care services to cash payment</a:t>
            </a:r>
          </a:p>
          <a:p>
            <a:r>
              <a:rPr lang="en-GB" sz="2800" dirty="0" smtClean="0">
                <a:solidFill>
                  <a:srgbClr val="000000"/>
                </a:solidFill>
              </a:rPr>
              <a:t>Voice or choice?</a:t>
            </a:r>
          </a:p>
          <a:p>
            <a:r>
              <a:rPr lang="en-GB" sz="2800" dirty="0" smtClean="0">
                <a:solidFill>
                  <a:srgbClr val="000000"/>
                </a:solidFill>
              </a:rPr>
              <a:t>Affordable care work or exploited migrant labour?</a:t>
            </a:r>
          </a:p>
          <a:p>
            <a:r>
              <a:rPr lang="en-GB" sz="2800" dirty="0" smtClean="0">
                <a:solidFill>
                  <a:srgbClr val="000000"/>
                </a:solidFill>
              </a:rPr>
              <a:t>What of those with no productive potential?</a:t>
            </a:r>
            <a:endParaRPr lang="en-US" sz="2800" dirty="0">
              <a:solidFill>
                <a:srgbClr val="000000"/>
              </a:solidFill>
            </a:endParaRPr>
          </a:p>
        </p:txBody>
      </p:sp>
    </p:spTree>
    <p:extLst>
      <p:ext uri="{BB962C8B-B14F-4D97-AF65-F5344CB8AC3E}">
        <p14:creationId xmlns:p14="http://schemas.microsoft.com/office/powerpoint/2010/main" xmlns="" val="25623640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Carers UK</a:t>
            </a:r>
            <a:endParaRPr lang="en-US" b="1" dirty="0"/>
          </a:p>
        </p:txBody>
      </p:sp>
      <p:sp>
        <p:nvSpPr>
          <p:cNvPr id="3" name="Content Placeholder 2"/>
          <p:cNvSpPr>
            <a:spLocks noGrp="1"/>
          </p:cNvSpPr>
          <p:nvPr>
            <p:ph idx="1"/>
          </p:nvPr>
        </p:nvSpPr>
        <p:spPr/>
        <p:txBody>
          <a:bodyPr>
            <a:normAutofit/>
          </a:bodyPr>
          <a:lstStyle/>
          <a:p>
            <a:r>
              <a:rPr lang="en-GB" sz="3200" dirty="0" smtClean="0">
                <a:solidFill>
                  <a:srgbClr val="000000"/>
                </a:solidFill>
              </a:rPr>
              <a:t>working in partnership </a:t>
            </a:r>
          </a:p>
          <a:p>
            <a:pPr>
              <a:buNone/>
            </a:pPr>
            <a:endParaRPr lang="en-GB" sz="3200" dirty="0" smtClean="0">
              <a:solidFill>
                <a:srgbClr val="000000"/>
              </a:solidFill>
            </a:endParaRPr>
          </a:p>
          <a:p>
            <a:r>
              <a:rPr lang="en-GB" sz="3200" dirty="0" smtClean="0">
                <a:solidFill>
                  <a:srgbClr val="000000"/>
                </a:solidFill>
              </a:rPr>
              <a:t>productivity argument</a:t>
            </a:r>
          </a:p>
          <a:p>
            <a:pPr>
              <a:buNone/>
            </a:pPr>
            <a:endParaRPr lang="en-GB" sz="3200" dirty="0" smtClean="0">
              <a:solidFill>
                <a:srgbClr val="000000"/>
              </a:solidFill>
            </a:endParaRPr>
          </a:p>
          <a:p>
            <a:r>
              <a:rPr lang="en-GB" sz="3200" dirty="0" smtClean="0">
                <a:solidFill>
                  <a:srgbClr val="000000"/>
                </a:solidFill>
              </a:rPr>
              <a:t>cost effective community care</a:t>
            </a:r>
            <a:endParaRPr lang="en-US" sz="3200" dirty="0">
              <a:solidFill>
                <a:srgbClr val="000000"/>
              </a:solidFill>
            </a:endParaRPr>
          </a:p>
        </p:txBody>
      </p:sp>
    </p:spTree>
    <p:extLst>
      <p:ext uri="{BB962C8B-B14F-4D97-AF65-F5344CB8AC3E}">
        <p14:creationId xmlns:p14="http://schemas.microsoft.com/office/powerpoint/2010/main" xmlns="" val="2715815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Ethics of Care</a:t>
            </a:r>
            <a:endParaRPr lang="en-US" b="1" dirty="0"/>
          </a:p>
        </p:txBody>
      </p:sp>
      <p:sp>
        <p:nvSpPr>
          <p:cNvPr id="7" name="Content Placeholder 3"/>
          <p:cNvSpPr>
            <a:spLocks noGrp="1"/>
          </p:cNvSpPr>
          <p:nvPr>
            <p:ph idx="1"/>
          </p:nvPr>
        </p:nvSpPr>
        <p:spPr/>
        <p:txBody>
          <a:bodyPr>
            <a:noAutofit/>
          </a:bodyPr>
          <a:lstStyle/>
          <a:p>
            <a:r>
              <a:rPr lang="en-GB" sz="2000" i="1" dirty="0" smtClean="0">
                <a:solidFill>
                  <a:srgbClr val="000000"/>
                </a:solidFill>
              </a:rPr>
              <a:t>Attentiveness</a:t>
            </a:r>
            <a:r>
              <a:rPr lang="en-GB" sz="2000" dirty="0" smtClean="0">
                <a:solidFill>
                  <a:srgbClr val="000000"/>
                </a:solidFill>
              </a:rPr>
              <a:t> </a:t>
            </a:r>
          </a:p>
          <a:p>
            <a:endParaRPr lang="en-GB" sz="2000" i="1" dirty="0">
              <a:solidFill>
                <a:srgbClr val="000000"/>
              </a:solidFill>
            </a:endParaRPr>
          </a:p>
          <a:p>
            <a:r>
              <a:rPr lang="en-GB" sz="2000" i="1" dirty="0" smtClean="0">
                <a:solidFill>
                  <a:srgbClr val="000000"/>
                </a:solidFill>
              </a:rPr>
              <a:t>Responsibility </a:t>
            </a:r>
          </a:p>
          <a:p>
            <a:endParaRPr lang="en-GB" sz="2000" i="1" dirty="0" smtClean="0">
              <a:solidFill>
                <a:srgbClr val="000000"/>
              </a:solidFill>
            </a:endParaRPr>
          </a:p>
          <a:p>
            <a:r>
              <a:rPr lang="en-GB" sz="2000" i="1" dirty="0" smtClean="0">
                <a:solidFill>
                  <a:srgbClr val="000000"/>
                </a:solidFill>
              </a:rPr>
              <a:t>Competence</a:t>
            </a:r>
          </a:p>
          <a:p>
            <a:endParaRPr lang="en-GB" sz="2000" dirty="0" smtClean="0">
              <a:solidFill>
                <a:srgbClr val="000000"/>
              </a:solidFill>
            </a:endParaRPr>
          </a:p>
          <a:p>
            <a:r>
              <a:rPr lang="en-GB" sz="2000" dirty="0" smtClean="0">
                <a:solidFill>
                  <a:srgbClr val="000000"/>
                </a:solidFill>
              </a:rPr>
              <a:t> </a:t>
            </a:r>
            <a:r>
              <a:rPr lang="en-GB" sz="2000" i="1" dirty="0">
                <a:solidFill>
                  <a:srgbClr val="000000"/>
                </a:solidFill>
              </a:rPr>
              <a:t>R</a:t>
            </a:r>
            <a:r>
              <a:rPr lang="en-GB" sz="2000" i="1" dirty="0" smtClean="0">
                <a:solidFill>
                  <a:srgbClr val="000000"/>
                </a:solidFill>
              </a:rPr>
              <a:t>esponsiveness</a:t>
            </a:r>
            <a:r>
              <a:rPr lang="en-GB" sz="2000" dirty="0" smtClean="0">
                <a:solidFill>
                  <a:srgbClr val="000000"/>
                </a:solidFill>
              </a:rPr>
              <a:t> </a:t>
            </a:r>
          </a:p>
          <a:p>
            <a:pPr marL="0" indent="0">
              <a:buNone/>
            </a:pPr>
            <a:endParaRPr lang="en-GB" sz="2000" b="1" i="1" dirty="0" smtClean="0">
              <a:solidFill>
                <a:srgbClr val="000000"/>
              </a:solidFill>
            </a:endParaRPr>
          </a:p>
          <a:p>
            <a:r>
              <a:rPr lang="en-GB" sz="2000" b="1" i="1" dirty="0" smtClean="0">
                <a:solidFill>
                  <a:srgbClr val="000000"/>
                </a:solidFill>
              </a:rPr>
              <a:t>‘Care </a:t>
            </a:r>
            <a:r>
              <a:rPr lang="en-GB" sz="2000" b="1" i="1" dirty="0">
                <a:solidFill>
                  <a:srgbClr val="000000"/>
                </a:solidFill>
              </a:rPr>
              <a:t>is not a parochial concern of women, a type of secondary moral question, or the work of the least well off in society. Care is a central concern of human </a:t>
            </a:r>
            <a:r>
              <a:rPr lang="en-GB" sz="2000" b="1" i="1" dirty="0" smtClean="0">
                <a:solidFill>
                  <a:srgbClr val="000000"/>
                </a:solidFill>
              </a:rPr>
              <a:t>life’</a:t>
            </a:r>
            <a:endParaRPr lang="en-GB" sz="2000" dirty="0">
              <a:solidFill>
                <a:srgbClr val="000000"/>
              </a:solidFill>
            </a:endParaRPr>
          </a:p>
          <a:p>
            <a:pPr marL="0" indent="0">
              <a:buNone/>
            </a:pPr>
            <a:r>
              <a:rPr lang="en-GB" sz="2000" i="1" dirty="0" smtClean="0">
                <a:solidFill>
                  <a:srgbClr val="000000"/>
                </a:solidFill>
              </a:rPr>
              <a:t>				</a:t>
            </a:r>
            <a:r>
              <a:rPr lang="en-GB" sz="1800" i="1" dirty="0" smtClean="0">
                <a:solidFill>
                  <a:srgbClr val="000000"/>
                </a:solidFill>
              </a:rPr>
              <a:t>		(</a:t>
            </a:r>
            <a:r>
              <a:rPr lang="en-GB" sz="1800" dirty="0" err="1" smtClean="0">
                <a:solidFill>
                  <a:srgbClr val="000000"/>
                </a:solidFill>
              </a:rPr>
              <a:t>Tronto</a:t>
            </a:r>
            <a:r>
              <a:rPr lang="en-GB" sz="1800" dirty="0">
                <a:solidFill>
                  <a:srgbClr val="000000"/>
                </a:solidFill>
              </a:rPr>
              <a:t>, 1993, p.180</a:t>
            </a:r>
            <a:r>
              <a:rPr lang="en-GB" sz="1800" dirty="0" smtClean="0">
                <a:solidFill>
                  <a:srgbClr val="000000"/>
                </a:solidFill>
              </a:rPr>
              <a:t>) </a:t>
            </a:r>
            <a:endParaRPr lang="en-US" sz="1800" dirty="0">
              <a:solidFill>
                <a:srgbClr val="000000"/>
              </a:solidFill>
            </a:endParaRPr>
          </a:p>
        </p:txBody>
      </p:sp>
    </p:spTree>
    <p:extLst>
      <p:ext uri="{BB962C8B-B14F-4D97-AF65-F5344CB8AC3E}">
        <p14:creationId xmlns:p14="http://schemas.microsoft.com/office/powerpoint/2010/main" xmlns="" val="10424658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Political Ethics of Care</a:t>
            </a:r>
            <a:endParaRPr lang="en-US" b="1" dirty="0"/>
          </a:p>
        </p:txBody>
      </p:sp>
      <p:sp>
        <p:nvSpPr>
          <p:cNvPr id="3" name="Content Placeholder 2"/>
          <p:cNvSpPr>
            <a:spLocks noGrp="1"/>
          </p:cNvSpPr>
          <p:nvPr>
            <p:ph idx="1"/>
          </p:nvPr>
        </p:nvSpPr>
        <p:spPr/>
        <p:txBody>
          <a:bodyPr>
            <a:normAutofit lnSpcReduction="10000"/>
          </a:bodyPr>
          <a:lstStyle/>
          <a:p>
            <a:r>
              <a:rPr lang="en-GB" sz="2800" dirty="0">
                <a:solidFill>
                  <a:srgbClr val="000000"/>
                </a:solidFill>
              </a:rPr>
              <a:t>Care is universal</a:t>
            </a:r>
          </a:p>
          <a:p>
            <a:r>
              <a:rPr lang="en-GB" sz="2800" dirty="0">
                <a:solidFill>
                  <a:srgbClr val="000000"/>
                </a:solidFill>
              </a:rPr>
              <a:t>Care sustains and repairs society</a:t>
            </a:r>
          </a:p>
          <a:p>
            <a:r>
              <a:rPr lang="en-GB" sz="2800" dirty="0">
                <a:solidFill>
                  <a:srgbClr val="000000"/>
                </a:solidFill>
              </a:rPr>
              <a:t>Care is part of citizenship</a:t>
            </a:r>
          </a:p>
          <a:p>
            <a:r>
              <a:rPr lang="en-GB" sz="2800" dirty="0">
                <a:solidFill>
                  <a:srgbClr val="000000"/>
                </a:solidFill>
              </a:rPr>
              <a:t>Care support is cumulative</a:t>
            </a:r>
          </a:p>
          <a:p>
            <a:r>
              <a:rPr lang="en-GB" sz="2800" dirty="0">
                <a:solidFill>
                  <a:srgbClr val="000000"/>
                </a:solidFill>
              </a:rPr>
              <a:t>It promotes social solidarity and well being</a:t>
            </a:r>
          </a:p>
          <a:p>
            <a:r>
              <a:rPr lang="en-GB" sz="2800" dirty="0">
                <a:solidFill>
                  <a:srgbClr val="000000"/>
                </a:solidFill>
              </a:rPr>
              <a:t>It is an investment</a:t>
            </a:r>
          </a:p>
          <a:p>
            <a:r>
              <a:rPr lang="en-GB" sz="2800" dirty="0">
                <a:solidFill>
                  <a:srgbClr val="000000"/>
                </a:solidFill>
              </a:rPr>
              <a:t>Care promotes interdependence</a:t>
            </a:r>
          </a:p>
          <a:p>
            <a:r>
              <a:rPr lang="en-GB" sz="2800" dirty="0">
                <a:solidFill>
                  <a:srgbClr val="000000"/>
                </a:solidFill>
              </a:rPr>
              <a:t>Time to care for ourselves, others, locally and globally</a:t>
            </a:r>
            <a:endParaRPr lang="en-US" sz="2800" dirty="0">
              <a:solidFill>
                <a:srgbClr val="000000"/>
              </a:solidFill>
            </a:endParaRPr>
          </a:p>
          <a:p>
            <a:pPr marL="0" indent="0">
              <a:buNone/>
            </a:pPr>
            <a:endParaRPr lang="en-US" dirty="0"/>
          </a:p>
        </p:txBody>
      </p:sp>
    </p:spTree>
    <p:extLst>
      <p:ext uri="{BB962C8B-B14F-4D97-AF65-F5344CB8AC3E}">
        <p14:creationId xmlns:p14="http://schemas.microsoft.com/office/powerpoint/2010/main" xmlns="" val="966109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Social Platform’s Recommendations on Care </a:t>
            </a:r>
            <a:endParaRPr lang="en-US" dirty="0"/>
          </a:p>
        </p:txBody>
      </p:sp>
      <p:sp>
        <p:nvSpPr>
          <p:cNvPr id="3" name="Content Placeholder 2"/>
          <p:cNvSpPr>
            <a:spLocks noGrp="1"/>
          </p:cNvSpPr>
          <p:nvPr>
            <p:ph idx="1"/>
          </p:nvPr>
        </p:nvSpPr>
        <p:spPr/>
        <p:txBody>
          <a:bodyPr>
            <a:normAutofit/>
          </a:bodyPr>
          <a:lstStyle/>
          <a:p>
            <a:r>
              <a:rPr lang="en-GB" dirty="0" smtClean="0">
                <a:solidFill>
                  <a:srgbClr val="000000"/>
                </a:solidFill>
              </a:rPr>
              <a:t>‘</a:t>
            </a:r>
            <a:r>
              <a:rPr lang="en-GB" i="1" dirty="0" smtClean="0">
                <a:solidFill>
                  <a:srgbClr val="000000"/>
                </a:solidFill>
              </a:rPr>
              <a:t>Our starting point is that care is a human right: the right to care and to be cared for is a fundamental part of our lives as everyone is a care giver or care receiver at some point and potentially at multiple stages throughout life.</a:t>
            </a:r>
            <a:endParaRPr lang="en-US" dirty="0" smtClean="0">
              <a:solidFill>
                <a:srgbClr val="000000"/>
              </a:solidFill>
            </a:endParaRPr>
          </a:p>
          <a:p>
            <a:r>
              <a:rPr lang="en-GB" i="1" dirty="0" smtClean="0">
                <a:solidFill>
                  <a:srgbClr val="000000"/>
                </a:solidFill>
              </a:rPr>
              <a:t>Care […] promotes social solidarity, and social cohesion and inclusion which generate well being for all. Well being in its turn enhances mental and physical health, quality of life, productivity and the sustainability of our societies...’ (ESP, 2011:1)</a:t>
            </a:r>
            <a:endParaRPr lang="en-US" dirty="0">
              <a:solidFill>
                <a:srgbClr val="000000"/>
              </a:solidFill>
            </a:endParaRPr>
          </a:p>
        </p:txBody>
      </p:sp>
    </p:spTree>
    <p:extLst>
      <p:ext uri="{BB962C8B-B14F-4D97-AF65-F5344CB8AC3E}">
        <p14:creationId xmlns:p14="http://schemas.microsoft.com/office/powerpoint/2010/main" xmlns="" val="126544793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457200" y="274638"/>
            <a:ext cx="8229600" cy="58018"/>
          </a:xfrm>
        </p:spPr>
        <p:txBody>
          <a:bodyPr>
            <a:normAutofit fontScale="90000"/>
          </a:bodyPr>
          <a:lstStyle/>
          <a:p>
            <a:endParaRPr lang="en-US" dirty="0"/>
          </a:p>
        </p:txBody>
      </p:sp>
      <p:sp>
        <p:nvSpPr>
          <p:cNvPr id="10" name="Content Placeholder 9"/>
          <p:cNvSpPr>
            <a:spLocks noGrp="1"/>
          </p:cNvSpPr>
          <p:nvPr>
            <p:ph idx="1"/>
          </p:nvPr>
        </p:nvSpPr>
        <p:spPr>
          <a:xfrm>
            <a:off x="457200" y="548680"/>
            <a:ext cx="8229600" cy="6309320"/>
          </a:xfrm>
        </p:spPr>
        <p:txBody>
          <a:bodyPr>
            <a:normAutofit fontScale="62500" lnSpcReduction="20000"/>
          </a:bodyPr>
          <a:lstStyle/>
          <a:p>
            <a:r>
              <a:rPr lang="en-US" sz="2000" dirty="0" smtClean="0">
                <a:solidFill>
                  <a:srgbClr val="000000"/>
                </a:solidFill>
              </a:rPr>
              <a:t>‘</a:t>
            </a:r>
            <a:r>
              <a:rPr lang="en-US" sz="3400" i="1" dirty="0" smtClean="0">
                <a:solidFill>
                  <a:srgbClr val="000000"/>
                </a:solidFill>
              </a:rPr>
              <a:t>Therefore our vision of care[ …] encompasses policies and practices that simultaneously: </a:t>
            </a:r>
            <a:endParaRPr lang="en-US" sz="3400" dirty="0" smtClean="0">
              <a:solidFill>
                <a:srgbClr val="000000"/>
              </a:solidFill>
            </a:endParaRPr>
          </a:p>
          <a:p>
            <a:r>
              <a:rPr lang="en-US" sz="3400" i="1" dirty="0" smtClean="0">
                <a:solidFill>
                  <a:srgbClr val="000000"/>
                </a:solidFill>
              </a:rPr>
              <a:t> </a:t>
            </a:r>
            <a:endParaRPr lang="en-US" sz="3400" dirty="0" smtClean="0">
              <a:solidFill>
                <a:srgbClr val="000000"/>
              </a:solidFill>
            </a:endParaRPr>
          </a:p>
          <a:p>
            <a:pPr lvl="1"/>
            <a:r>
              <a:rPr lang="en-US" sz="3400" i="1" dirty="0" smtClean="0">
                <a:solidFill>
                  <a:srgbClr val="000000"/>
                </a:solidFill>
              </a:rPr>
              <a:t>ensure respect of the </a:t>
            </a:r>
            <a:r>
              <a:rPr lang="en-US" sz="3400" b="1" i="1" dirty="0" smtClean="0">
                <a:solidFill>
                  <a:srgbClr val="000000"/>
                </a:solidFill>
              </a:rPr>
              <a:t>fundamental rights of care users</a:t>
            </a:r>
            <a:r>
              <a:rPr lang="en-US" sz="3400" i="1" dirty="0" smtClean="0">
                <a:solidFill>
                  <a:srgbClr val="000000"/>
                </a:solidFill>
              </a:rPr>
              <a:t>, and promote social inclusion and quality of life for all </a:t>
            </a:r>
            <a:endParaRPr lang="en-US" sz="3400" dirty="0" smtClean="0">
              <a:solidFill>
                <a:srgbClr val="000000"/>
              </a:solidFill>
            </a:endParaRPr>
          </a:p>
          <a:p>
            <a:r>
              <a:rPr lang="en-US" sz="3400" i="1" dirty="0" smtClean="0">
                <a:solidFill>
                  <a:srgbClr val="000000"/>
                </a:solidFill>
              </a:rPr>
              <a:t> </a:t>
            </a:r>
            <a:endParaRPr lang="en-US" sz="3400" dirty="0" smtClean="0">
              <a:solidFill>
                <a:srgbClr val="000000"/>
              </a:solidFill>
            </a:endParaRPr>
          </a:p>
          <a:p>
            <a:pPr lvl="1"/>
            <a:r>
              <a:rPr lang="en-US" sz="3400" i="1" dirty="0" smtClean="0">
                <a:solidFill>
                  <a:srgbClr val="000000"/>
                </a:solidFill>
              </a:rPr>
              <a:t>ensure respect of the </a:t>
            </a:r>
            <a:r>
              <a:rPr lang="en-US" sz="3400" b="1" i="1" dirty="0" smtClean="0">
                <a:solidFill>
                  <a:srgbClr val="000000"/>
                </a:solidFill>
              </a:rPr>
              <a:t>fundamental rights of caregivers </a:t>
            </a:r>
            <a:r>
              <a:rPr lang="en-US" sz="3400" i="1" dirty="0" smtClean="0">
                <a:solidFill>
                  <a:srgbClr val="000000"/>
                </a:solidFill>
              </a:rPr>
              <a:t>and allow them to benefit from an adequate balance between care, work and private life, sharing care responsibilities in an equal way between women and men and among generations </a:t>
            </a:r>
            <a:endParaRPr lang="en-US" sz="3400" dirty="0" smtClean="0">
              <a:solidFill>
                <a:srgbClr val="000000"/>
              </a:solidFill>
            </a:endParaRPr>
          </a:p>
          <a:p>
            <a:r>
              <a:rPr lang="en-US" sz="3400" i="1" dirty="0" smtClean="0">
                <a:solidFill>
                  <a:srgbClr val="000000"/>
                </a:solidFill>
              </a:rPr>
              <a:t> </a:t>
            </a:r>
            <a:endParaRPr lang="en-US" sz="3400" dirty="0" smtClean="0">
              <a:solidFill>
                <a:srgbClr val="000000"/>
              </a:solidFill>
            </a:endParaRPr>
          </a:p>
          <a:p>
            <a:pPr lvl="1"/>
            <a:r>
              <a:rPr lang="en-US" sz="3400" i="1" dirty="0" smtClean="0">
                <a:solidFill>
                  <a:srgbClr val="000000"/>
                </a:solidFill>
              </a:rPr>
              <a:t>invest in quality care services to ensure the </a:t>
            </a:r>
            <a:r>
              <a:rPr lang="en-US" sz="3400" b="1" i="1" dirty="0" smtClean="0">
                <a:solidFill>
                  <a:srgbClr val="000000"/>
                </a:solidFill>
              </a:rPr>
              <a:t>accessibility, affordability and availability of care services </a:t>
            </a:r>
            <a:r>
              <a:rPr lang="en-US" sz="3400" i="1" dirty="0" smtClean="0">
                <a:solidFill>
                  <a:srgbClr val="000000"/>
                </a:solidFill>
              </a:rPr>
              <a:t>for all across Europe and </a:t>
            </a:r>
            <a:endParaRPr lang="en-US" sz="3400" dirty="0" smtClean="0">
              <a:solidFill>
                <a:srgbClr val="000000"/>
              </a:solidFill>
            </a:endParaRPr>
          </a:p>
          <a:p>
            <a:r>
              <a:rPr lang="en-US" sz="3400" i="1" dirty="0" smtClean="0">
                <a:solidFill>
                  <a:srgbClr val="000000"/>
                </a:solidFill>
              </a:rPr>
              <a:t> </a:t>
            </a:r>
            <a:endParaRPr lang="en-US" sz="3400" dirty="0" smtClean="0">
              <a:solidFill>
                <a:srgbClr val="000000"/>
              </a:solidFill>
            </a:endParaRPr>
          </a:p>
          <a:p>
            <a:pPr lvl="1"/>
            <a:r>
              <a:rPr lang="en-US" sz="3400" i="1" dirty="0" smtClean="0">
                <a:solidFill>
                  <a:srgbClr val="000000"/>
                </a:solidFill>
              </a:rPr>
              <a:t>promote decent working conditions and quality employment for </a:t>
            </a:r>
            <a:r>
              <a:rPr lang="en-US" sz="3400" b="1" i="1" dirty="0" smtClean="0">
                <a:solidFill>
                  <a:srgbClr val="000000"/>
                </a:solidFill>
              </a:rPr>
              <a:t>all care workers</a:t>
            </a:r>
            <a:r>
              <a:rPr lang="en-US" sz="3400" i="1" dirty="0" smtClean="0">
                <a:solidFill>
                  <a:srgbClr val="000000"/>
                </a:solidFill>
              </a:rPr>
              <a:t>.’</a:t>
            </a:r>
            <a:r>
              <a:rPr lang="en-US" sz="3400" dirty="0" smtClean="0">
                <a:solidFill>
                  <a:srgbClr val="000000"/>
                </a:solidFill>
              </a:rPr>
              <a:t>(ESP 2100:1)</a:t>
            </a:r>
          </a:p>
          <a:p>
            <a:endParaRPr lang="en-US" dirty="0">
              <a:solidFill>
                <a:srgbClr val="000000"/>
              </a:solidFill>
            </a:endParaRPr>
          </a:p>
        </p:txBody>
      </p:sp>
    </p:spTree>
    <p:extLst>
      <p:ext uri="{BB962C8B-B14F-4D97-AF65-F5344CB8AC3E}">
        <p14:creationId xmlns:p14="http://schemas.microsoft.com/office/powerpoint/2010/main" xmlns="" val="373101936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smtClean="0"/>
              <a:t>Voice</a:t>
            </a:r>
            <a:endParaRPr lang="en-US" b="1" dirty="0"/>
          </a:p>
        </p:txBody>
      </p:sp>
      <p:sp>
        <p:nvSpPr>
          <p:cNvPr id="5" name="Content Placeholder 4"/>
          <p:cNvSpPr>
            <a:spLocks noGrp="1"/>
          </p:cNvSpPr>
          <p:nvPr>
            <p:ph idx="1"/>
          </p:nvPr>
        </p:nvSpPr>
        <p:spPr/>
        <p:txBody>
          <a:bodyPr/>
          <a:lstStyle/>
          <a:p>
            <a:r>
              <a:rPr lang="en-GB" i="1" dirty="0">
                <a:solidFill>
                  <a:srgbClr val="000000"/>
                </a:solidFill>
              </a:rPr>
              <a:t>‘a caring society in which high quality, personalized care empowers people, facilitating, in turn, their involvement in society’ </a:t>
            </a:r>
          </a:p>
          <a:p>
            <a:endParaRPr lang="en-US" dirty="0">
              <a:solidFill>
                <a:srgbClr val="000000"/>
              </a:solidFill>
            </a:endParaRPr>
          </a:p>
        </p:txBody>
      </p:sp>
    </p:spTree>
    <p:extLst>
      <p:ext uri="{BB962C8B-B14F-4D97-AF65-F5344CB8AC3E}">
        <p14:creationId xmlns:p14="http://schemas.microsoft.com/office/powerpoint/2010/main" xmlns="" val="22519667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smtClean="0"/>
              <a:t>Structure</a:t>
            </a:r>
            <a:endParaRPr lang="en-US" b="1" dirty="0"/>
          </a:p>
        </p:txBody>
      </p:sp>
      <p:sp>
        <p:nvSpPr>
          <p:cNvPr id="3" name="Content Placeholder 2"/>
          <p:cNvSpPr>
            <a:spLocks noGrp="1"/>
          </p:cNvSpPr>
          <p:nvPr>
            <p:ph idx="1"/>
          </p:nvPr>
        </p:nvSpPr>
        <p:spPr/>
        <p:txBody>
          <a:bodyPr>
            <a:normAutofit fontScale="92500"/>
          </a:bodyPr>
          <a:lstStyle/>
          <a:p>
            <a:r>
              <a:rPr lang="en-GB" sz="3200" dirty="0" smtClean="0"/>
              <a:t> </a:t>
            </a:r>
            <a:r>
              <a:rPr lang="en-GB" sz="3500" dirty="0">
                <a:solidFill>
                  <a:srgbClr val="000000"/>
                </a:solidFill>
              </a:rPr>
              <a:t>Competing interpretations of care</a:t>
            </a:r>
            <a:br>
              <a:rPr lang="en-GB" sz="3500" dirty="0">
                <a:solidFill>
                  <a:srgbClr val="000000"/>
                </a:solidFill>
              </a:rPr>
            </a:br>
            <a:r>
              <a:rPr lang="en-GB" sz="3500" dirty="0">
                <a:solidFill>
                  <a:srgbClr val="000000"/>
                </a:solidFill>
              </a:rPr>
              <a:t>‘from below’ </a:t>
            </a:r>
            <a:r>
              <a:rPr lang="en-GB" sz="3500" dirty="0" smtClean="0">
                <a:solidFill>
                  <a:srgbClr val="000000"/>
                </a:solidFill>
              </a:rPr>
              <a:t>– from groups organising around care needs</a:t>
            </a:r>
            <a:r>
              <a:rPr lang="en-GB" sz="3500" dirty="0">
                <a:solidFill>
                  <a:srgbClr val="000000"/>
                </a:solidFill>
              </a:rPr>
              <a:t>(social movements, grass roots’ organisations, NGOs)</a:t>
            </a:r>
          </a:p>
          <a:p>
            <a:r>
              <a:rPr lang="en-GB" sz="3500" dirty="0" smtClean="0">
                <a:solidFill>
                  <a:srgbClr val="000000"/>
                </a:solidFill>
              </a:rPr>
              <a:t>and </a:t>
            </a:r>
            <a:r>
              <a:rPr lang="en-GB" sz="3500" dirty="0">
                <a:solidFill>
                  <a:srgbClr val="000000"/>
                </a:solidFill>
              </a:rPr>
              <a:t>‘from </a:t>
            </a:r>
            <a:r>
              <a:rPr lang="en-GB" sz="3500" dirty="0" smtClean="0">
                <a:solidFill>
                  <a:srgbClr val="000000"/>
                </a:solidFill>
              </a:rPr>
              <a:t>above’- national and supranational governance</a:t>
            </a:r>
          </a:p>
          <a:p>
            <a:r>
              <a:rPr lang="en-GB" sz="3500" dirty="0" smtClean="0">
                <a:solidFill>
                  <a:srgbClr val="000000"/>
                </a:solidFill>
              </a:rPr>
              <a:t>Political ethics of care</a:t>
            </a:r>
          </a:p>
          <a:p>
            <a:r>
              <a:rPr lang="en-GB" sz="3500" dirty="0" smtClean="0">
                <a:solidFill>
                  <a:srgbClr val="000000"/>
                </a:solidFill>
              </a:rPr>
              <a:t>Care Policy strategies</a:t>
            </a:r>
          </a:p>
        </p:txBody>
      </p:sp>
    </p:spTree>
    <p:extLst>
      <p:ext uri="{BB962C8B-B14F-4D97-AF65-F5344CB8AC3E}">
        <p14:creationId xmlns:p14="http://schemas.microsoft.com/office/powerpoint/2010/main" xmlns="" val="39125309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800" b="1" dirty="0" smtClean="0"/>
              <a:t>How do we conceptualise care?</a:t>
            </a:r>
            <a:endParaRPr lang="en-US" sz="4800" b="1" dirty="0"/>
          </a:p>
        </p:txBody>
      </p:sp>
      <p:sp>
        <p:nvSpPr>
          <p:cNvPr id="3" name="Content Placeholder 2"/>
          <p:cNvSpPr>
            <a:spLocks noGrp="1"/>
          </p:cNvSpPr>
          <p:nvPr>
            <p:ph idx="1"/>
          </p:nvPr>
        </p:nvSpPr>
        <p:spPr/>
        <p:txBody>
          <a:bodyPr/>
          <a:lstStyle/>
          <a:p>
            <a:r>
              <a:rPr lang="en-GB" sz="3600" dirty="0" smtClean="0">
                <a:solidFill>
                  <a:srgbClr val="000000"/>
                </a:solidFill>
              </a:rPr>
              <a:t>The object </a:t>
            </a:r>
            <a:r>
              <a:rPr lang="en-GB" sz="3600" dirty="0">
                <a:solidFill>
                  <a:srgbClr val="000000"/>
                </a:solidFill>
              </a:rPr>
              <a:t>of claims-making and policy-intervention </a:t>
            </a:r>
            <a:r>
              <a:rPr lang="en-GB" sz="3600" dirty="0" smtClean="0">
                <a:solidFill>
                  <a:srgbClr val="000000"/>
                </a:solidFill>
              </a:rPr>
              <a:t>for </a:t>
            </a:r>
            <a:r>
              <a:rPr lang="en-GB" sz="3600" dirty="0">
                <a:solidFill>
                  <a:srgbClr val="000000"/>
                </a:solidFill>
              </a:rPr>
              <a:t>time, finances and services </a:t>
            </a:r>
            <a:endParaRPr lang="en-GB" sz="3600" dirty="0" smtClean="0">
              <a:solidFill>
                <a:srgbClr val="000000"/>
              </a:solidFill>
            </a:endParaRPr>
          </a:p>
          <a:p>
            <a:endParaRPr lang="en-GB" sz="3600" dirty="0" smtClean="0">
              <a:solidFill>
                <a:srgbClr val="000000"/>
              </a:solidFill>
            </a:endParaRPr>
          </a:p>
          <a:p>
            <a:r>
              <a:rPr lang="en-GB" sz="3600" dirty="0">
                <a:solidFill>
                  <a:srgbClr val="000000"/>
                </a:solidFill>
              </a:rPr>
              <a:t>A</a:t>
            </a:r>
            <a:r>
              <a:rPr lang="en-GB" sz="3600" dirty="0" smtClean="0">
                <a:solidFill>
                  <a:srgbClr val="000000"/>
                </a:solidFill>
              </a:rPr>
              <a:t> </a:t>
            </a:r>
            <a:r>
              <a:rPr lang="en-GB" sz="3600" dirty="0">
                <a:solidFill>
                  <a:srgbClr val="000000"/>
                </a:solidFill>
              </a:rPr>
              <a:t>set of relations </a:t>
            </a:r>
            <a:endParaRPr lang="en-GB" sz="3600" dirty="0" smtClean="0">
              <a:solidFill>
                <a:srgbClr val="000000"/>
              </a:solidFill>
            </a:endParaRPr>
          </a:p>
          <a:p>
            <a:pPr>
              <a:buNone/>
            </a:pPr>
            <a:endParaRPr lang="en-GB" sz="3600" dirty="0" smtClean="0">
              <a:solidFill>
                <a:srgbClr val="000000"/>
              </a:solidFill>
            </a:endParaRPr>
          </a:p>
          <a:p>
            <a:r>
              <a:rPr lang="en-GB" sz="3600" dirty="0" smtClean="0">
                <a:solidFill>
                  <a:srgbClr val="000000"/>
                </a:solidFill>
              </a:rPr>
              <a:t>A </a:t>
            </a:r>
            <a:r>
              <a:rPr lang="en-GB" sz="3600" dirty="0">
                <a:solidFill>
                  <a:srgbClr val="000000"/>
                </a:solidFill>
              </a:rPr>
              <a:t>moral orientation</a:t>
            </a:r>
            <a:endParaRPr lang="en-US" sz="3600" dirty="0">
              <a:solidFill>
                <a:srgbClr val="000000"/>
              </a:solidFill>
            </a:endParaRPr>
          </a:p>
        </p:txBody>
      </p:sp>
    </p:spTree>
    <p:extLst>
      <p:ext uri="{BB962C8B-B14F-4D97-AF65-F5344CB8AC3E}">
        <p14:creationId xmlns:p14="http://schemas.microsoft.com/office/powerpoint/2010/main" xmlns="" val="3606295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4000" b="1" dirty="0" smtClean="0"/>
              <a:t>Competing interpretations of care</a:t>
            </a:r>
            <a:br>
              <a:rPr lang="en-GB" sz="4000" b="1" dirty="0" smtClean="0"/>
            </a:br>
            <a:r>
              <a:rPr lang="en-GB" sz="4000" b="1" dirty="0" smtClean="0"/>
              <a:t>‘from below’ and ‘from above’</a:t>
            </a:r>
            <a:endParaRPr lang="en-US" sz="4000" b="1" dirty="0"/>
          </a:p>
        </p:txBody>
      </p:sp>
      <p:sp>
        <p:nvSpPr>
          <p:cNvPr id="3" name="Content Placeholder 2"/>
          <p:cNvSpPr>
            <a:spLocks noGrp="1"/>
          </p:cNvSpPr>
          <p:nvPr>
            <p:ph idx="1"/>
          </p:nvPr>
        </p:nvSpPr>
        <p:spPr/>
        <p:txBody>
          <a:bodyPr>
            <a:normAutofit/>
          </a:bodyPr>
          <a:lstStyle/>
          <a:p>
            <a:r>
              <a:rPr lang="en-GB" sz="3200" dirty="0" smtClean="0"/>
              <a:t> </a:t>
            </a:r>
            <a:r>
              <a:rPr lang="en-GB" sz="3200" dirty="0" smtClean="0">
                <a:solidFill>
                  <a:srgbClr val="000000"/>
                </a:solidFill>
              </a:rPr>
              <a:t>An issue for social justice (social movements, grass roots’ organisations, NGOs)</a:t>
            </a:r>
          </a:p>
          <a:p>
            <a:endParaRPr lang="en-GB" sz="3200" dirty="0" smtClean="0">
              <a:solidFill>
                <a:srgbClr val="000000"/>
              </a:solidFill>
            </a:endParaRPr>
          </a:p>
          <a:p>
            <a:pPr>
              <a:buNone/>
            </a:pPr>
            <a:endParaRPr lang="en-GB" sz="3200" dirty="0" smtClean="0">
              <a:solidFill>
                <a:srgbClr val="000000"/>
              </a:solidFill>
            </a:endParaRPr>
          </a:p>
          <a:p>
            <a:r>
              <a:rPr lang="en-GB" sz="3200" dirty="0" smtClean="0">
                <a:solidFill>
                  <a:srgbClr val="000000"/>
                </a:solidFill>
              </a:rPr>
              <a:t>An issue for social investment (governance)</a:t>
            </a:r>
            <a:endParaRPr lang="en-US" sz="3200" dirty="0">
              <a:solidFill>
                <a:srgbClr val="000000"/>
              </a:solidFill>
            </a:endParaRPr>
          </a:p>
        </p:txBody>
      </p:sp>
    </p:spTree>
    <p:extLst>
      <p:ext uri="{BB962C8B-B14F-4D97-AF65-F5344CB8AC3E}">
        <p14:creationId xmlns:p14="http://schemas.microsoft.com/office/powerpoint/2010/main" xmlns="" val="455178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Political context since 1960s</a:t>
            </a:r>
            <a:endParaRPr lang="en-US" b="1" dirty="0"/>
          </a:p>
        </p:txBody>
      </p:sp>
      <p:sp>
        <p:nvSpPr>
          <p:cNvPr id="3" name="Content Placeholder 2"/>
          <p:cNvSpPr>
            <a:spLocks noGrp="1"/>
          </p:cNvSpPr>
          <p:nvPr>
            <p:ph sz="quarter" idx="1"/>
          </p:nvPr>
        </p:nvSpPr>
        <p:spPr/>
        <p:txBody>
          <a:bodyPr>
            <a:normAutofit/>
          </a:bodyPr>
          <a:lstStyle/>
          <a:p>
            <a:endParaRPr lang="en-GB" dirty="0" smtClean="0"/>
          </a:p>
          <a:p>
            <a:r>
              <a:rPr lang="en-GB" dirty="0" smtClean="0">
                <a:solidFill>
                  <a:srgbClr val="000000"/>
                </a:solidFill>
              </a:rPr>
              <a:t>1960s and 1970s: child care to enable women to exercise the right to work </a:t>
            </a:r>
            <a:r>
              <a:rPr lang="en-GB" dirty="0" err="1" smtClean="0">
                <a:solidFill>
                  <a:srgbClr val="000000"/>
                </a:solidFill>
              </a:rPr>
              <a:t>etc</a:t>
            </a:r>
            <a:endParaRPr lang="en-GB" dirty="0" smtClean="0">
              <a:solidFill>
                <a:srgbClr val="000000"/>
              </a:solidFill>
            </a:endParaRPr>
          </a:p>
          <a:p>
            <a:endParaRPr lang="en-US" dirty="0" smtClean="0">
              <a:solidFill>
                <a:srgbClr val="000000"/>
              </a:solidFill>
            </a:endParaRPr>
          </a:p>
          <a:p>
            <a:r>
              <a:rPr lang="en-GB" dirty="0" smtClean="0">
                <a:solidFill>
                  <a:srgbClr val="000000"/>
                </a:solidFill>
              </a:rPr>
              <a:t>1980s and 1990s: neo-liberalism’s dominance</a:t>
            </a:r>
          </a:p>
          <a:p>
            <a:endParaRPr lang="en-US" dirty="0" smtClean="0">
              <a:solidFill>
                <a:srgbClr val="000000"/>
              </a:solidFill>
            </a:endParaRPr>
          </a:p>
          <a:p>
            <a:r>
              <a:rPr lang="en-GB" dirty="0" smtClean="0">
                <a:solidFill>
                  <a:srgbClr val="000000"/>
                </a:solidFill>
              </a:rPr>
              <a:t>2000 -... tempering and taming of neo-liberalism</a:t>
            </a:r>
            <a:r>
              <a:rPr lang="en-US" dirty="0" smtClean="0">
                <a:solidFill>
                  <a:srgbClr val="000000"/>
                </a:solidFill>
              </a:rPr>
              <a:t>…towards</a:t>
            </a:r>
            <a:r>
              <a:rPr lang="en-GB" dirty="0" smtClean="0">
                <a:solidFill>
                  <a:srgbClr val="000000"/>
                </a:solidFill>
              </a:rPr>
              <a:t> emerging convergence in social investment politics</a:t>
            </a:r>
            <a:endParaRPr lang="en-US" dirty="0">
              <a:solidFill>
                <a:srgbClr val="000000"/>
              </a:solidFill>
            </a:endParaRPr>
          </a:p>
        </p:txBody>
      </p:sp>
    </p:spTree>
    <p:extLst>
      <p:ext uri="{BB962C8B-B14F-4D97-AF65-F5344CB8AC3E}">
        <p14:creationId xmlns:p14="http://schemas.microsoft.com/office/powerpoint/2010/main" xmlns="" val="52047132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Claims makers</a:t>
            </a:r>
            <a:endParaRPr lang="en-US" b="1" dirty="0"/>
          </a:p>
        </p:txBody>
      </p:sp>
      <p:sp>
        <p:nvSpPr>
          <p:cNvPr id="3" name="Content Placeholder 2"/>
          <p:cNvSpPr>
            <a:spLocks noGrp="1"/>
          </p:cNvSpPr>
          <p:nvPr>
            <p:ph idx="1"/>
          </p:nvPr>
        </p:nvSpPr>
        <p:spPr/>
        <p:txBody>
          <a:bodyPr>
            <a:normAutofit lnSpcReduction="10000"/>
          </a:bodyPr>
          <a:lstStyle/>
          <a:p>
            <a:r>
              <a:rPr lang="en-GB" dirty="0" smtClean="0">
                <a:solidFill>
                  <a:srgbClr val="000000"/>
                </a:solidFill>
              </a:rPr>
              <a:t>Women’s organisations / child care advocates</a:t>
            </a:r>
          </a:p>
          <a:p>
            <a:r>
              <a:rPr lang="en-GB" dirty="0" smtClean="0">
                <a:solidFill>
                  <a:srgbClr val="000000"/>
                </a:solidFill>
              </a:rPr>
              <a:t>Disability movements</a:t>
            </a:r>
          </a:p>
          <a:p>
            <a:r>
              <a:rPr lang="en-GB" dirty="0" smtClean="0">
                <a:solidFill>
                  <a:srgbClr val="000000"/>
                </a:solidFill>
              </a:rPr>
              <a:t>Unpaid carers’ organisations</a:t>
            </a:r>
          </a:p>
          <a:p>
            <a:r>
              <a:rPr lang="en-GB" dirty="0" smtClean="0">
                <a:solidFill>
                  <a:srgbClr val="000000"/>
                </a:solidFill>
              </a:rPr>
              <a:t>Trade unions</a:t>
            </a:r>
          </a:p>
          <a:p>
            <a:r>
              <a:rPr lang="en-GB" dirty="0" smtClean="0">
                <a:solidFill>
                  <a:srgbClr val="000000"/>
                </a:solidFill>
              </a:rPr>
              <a:t>Advocates and organisations for migrant care workers</a:t>
            </a:r>
          </a:p>
          <a:p>
            <a:pPr>
              <a:buNone/>
            </a:pPr>
            <a:r>
              <a:rPr lang="en-GB" dirty="0" smtClean="0">
                <a:solidFill>
                  <a:srgbClr val="000000"/>
                </a:solidFill>
              </a:rPr>
              <a:t>                </a:t>
            </a:r>
          </a:p>
          <a:p>
            <a:r>
              <a:rPr lang="en-GB" dirty="0" smtClean="0">
                <a:solidFill>
                  <a:srgbClr val="000000"/>
                </a:solidFill>
              </a:rPr>
              <a:t>Recognition</a:t>
            </a:r>
          </a:p>
          <a:p>
            <a:r>
              <a:rPr lang="en-GB" dirty="0" smtClean="0">
                <a:solidFill>
                  <a:srgbClr val="000000"/>
                </a:solidFill>
              </a:rPr>
              <a:t>Representation</a:t>
            </a:r>
          </a:p>
          <a:p>
            <a:r>
              <a:rPr lang="en-GB" dirty="0" smtClean="0">
                <a:solidFill>
                  <a:srgbClr val="000000"/>
                </a:solidFill>
              </a:rPr>
              <a:t>Rights</a:t>
            </a:r>
          </a:p>
          <a:p>
            <a:r>
              <a:rPr lang="en-GB" dirty="0" smtClean="0">
                <a:solidFill>
                  <a:srgbClr val="000000"/>
                </a:solidFill>
              </a:rPr>
              <a:t>Redistribution  </a:t>
            </a:r>
            <a:endParaRPr lang="en-US" dirty="0">
              <a:solidFill>
                <a:srgbClr val="000000"/>
              </a:solidFill>
            </a:endParaRPr>
          </a:p>
        </p:txBody>
      </p:sp>
    </p:spTree>
    <p:extLst>
      <p:ext uri="{BB962C8B-B14F-4D97-AF65-F5344CB8AC3E}">
        <p14:creationId xmlns:p14="http://schemas.microsoft.com/office/powerpoint/2010/main" xmlns="" val="157407531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
            <a:ext cx="8229600" cy="3032931"/>
          </a:xfrm>
        </p:spPr>
        <p:txBody>
          <a:bodyPr>
            <a:noAutofit/>
          </a:bodyPr>
          <a:lstStyle/>
          <a:p>
            <a:r>
              <a:rPr lang="en-GB" sz="3600" b="1" dirty="0" smtClean="0"/>
              <a:t>Claims for the Recognition, Representation, Rights and Redistribution of Care</a:t>
            </a:r>
            <a:endParaRPr lang="en-US" sz="3600" b="1" dirty="0"/>
          </a:p>
        </p:txBody>
      </p:sp>
      <p:sp>
        <p:nvSpPr>
          <p:cNvPr id="3" name="Content Placeholder 2"/>
          <p:cNvSpPr>
            <a:spLocks noGrp="1"/>
          </p:cNvSpPr>
          <p:nvPr>
            <p:ph idx="1"/>
          </p:nvPr>
        </p:nvSpPr>
        <p:spPr>
          <a:xfrm>
            <a:off x="457200" y="3032930"/>
            <a:ext cx="8229600" cy="3093233"/>
          </a:xfrm>
        </p:spPr>
        <p:txBody>
          <a:bodyPr>
            <a:normAutofit lnSpcReduction="10000"/>
          </a:bodyPr>
          <a:lstStyle/>
          <a:p>
            <a:pPr>
              <a:buNone/>
            </a:pPr>
            <a:endParaRPr lang="en-GB" sz="2800" b="1" dirty="0" smtClean="0"/>
          </a:p>
          <a:p>
            <a:pPr>
              <a:buNone/>
            </a:pPr>
            <a:r>
              <a:rPr lang="en-GB" sz="2800" b="1" dirty="0" smtClean="0">
                <a:solidFill>
                  <a:srgbClr val="000000"/>
                </a:solidFill>
              </a:rPr>
              <a:t>RECOGNITION and REPRESENTATION</a:t>
            </a:r>
          </a:p>
          <a:p>
            <a:endParaRPr lang="en-US" sz="3200" dirty="0" smtClean="0">
              <a:solidFill>
                <a:srgbClr val="000000"/>
              </a:solidFill>
            </a:endParaRPr>
          </a:p>
          <a:p>
            <a:r>
              <a:rPr lang="en-GB" sz="3200" dirty="0" smtClean="0">
                <a:solidFill>
                  <a:srgbClr val="000000"/>
                </a:solidFill>
              </a:rPr>
              <a:t>Visibility</a:t>
            </a:r>
          </a:p>
          <a:p>
            <a:r>
              <a:rPr lang="en-GB" sz="3200" dirty="0" smtClean="0">
                <a:solidFill>
                  <a:srgbClr val="000000"/>
                </a:solidFill>
              </a:rPr>
              <a:t>Voice</a:t>
            </a:r>
          </a:p>
          <a:p>
            <a:r>
              <a:rPr lang="en-GB" sz="3200" dirty="0" smtClean="0">
                <a:solidFill>
                  <a:srgbClr val="000000"/>
                </a:solidFill>
              </a:rPr>
              <a:t>Valuing care</a:t>
            </a:r>
            <a:endParaRPr lang="en-US" sz="3200" dirty="0">
              <a:solidFill>
                <a:srgbClr val="000000"/>
              </a:solidFill>
            </a:endParaRPr>
          </a:p>
        </p:txBody>
      </p:sp>
    </p:spTree>
    <p:extLst>
      <p:ext uri="{BB962C8B-B14F-4D97-AF65-F5344CB8AC3E}">
        <p14:creationId xmlns:p14="http://schemas.microsoft.com/office/powerpoint/2010/main" xmlns="" val="2277577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RIGHTS</a:t>
            </a:r>
            <a:endParaRPr lang="en-US" b="1" dirty="0"/>
          </a:p>
        </p:txBody>
      </p:sp>
      <p:sp>
        <p:nvSpPr>
          <p:cNvPr id="3" name="Content Placeholder 2"/>
          <p:cNvSpPr>
            <a:spLocks noGrp="1"/>
          </p:cNvSpPr>
          <p:nvPr>
            <p:ph idx="1"/>
          </p:nvPr>
        </p:nvSpPr>
        <p:spPr/>
        <p:txBody>
          <a:bodyPr>
            <a:normAutofit/>
          </a:bodyPr>
          <a:lstStyle/>
          <a:p>
            <a:pPr lvl="0"/>
            <a:r>
              <a:rPr lang="en-GB" dirty="0">
                <a:solidFill>
                  <a:srgbClr val="000000"/>
                </a:solidFill>
              </a:rPr>
              <a:t>Rights as carers, earners and citizens </a:t>
            </a:r>
            <a:endParaRPr lang="en-US" dirty="0">
              <a:solidFill>
                <a:srgbClr val="000000"/>
              </a:solidFill>
            </a:endParaRPr>
          </a:p>
          <a:p>
            <a:pPr lvl="0"/>
            <a:r>
              <a:rPr lang="en-GB" dirty="0">
                <a:solidFill>
                  <a:srgbClr val="000000"/>
                </a:solidFill>
              </a:rPr>
              <a:t>Rights to social inclusion</a:t>
            </a:r>
            <a:endParaRPr lang="en-US" dirty="0">
              <a:solidFill>
                <a:srgbClr val="000000"/>
              </a:solidFill>
            </a:endParaRPr>
          </a:p>
          <a:p>
            <a:pPr lvl="0"/>
            <a:r>
              <a:rPr lang="en-GB" dirty="0">
                <a:solidFill>
                  <a:srgbClr val="000000"/>
                </a:solidFill>
              </a:rPr>
              <a:t>Social rights to quality care services and enabling environment</a:t>
            </a:r>
            <a:endParaRPr lang="en-US" dirty="0">
              <a:solidFill>
                <a:srgbClr val="000000"/>
              </a:solidFill>
            </a:endParaRPr>
          </a:p>
          <a:p>
            <a:pPr lvl="0"/>
            <a:r>
              <a:rPr lang="en-GB" dirty="0" smtClean="0">
                <a:solidFill>
                  <a:srgbClr val="000000"/>
                </a:solidFill>
              </a:rPr>
              <a:t>Rights </a:t>
            </a:r>
            <a:r>
              <a:rPr lang="en-GB" dirty="0">
                <a:solidFill>
                  <a:srgbClr val="000000"/>
                </a:solidFill>
              </a:rPr>
              <a:t>to social protection and flexible working, to decent wage,</a:t>
            </a:r>
            <a:endParaRPr lang="en-US" dirty="0">
              <a:solidFill>
                <a:srgbClr val="000000"/>
              </a:solidFill>
            </a:endParaRPr>
          </a:p>
          <a:p>
            <a:pPr lvl="0"/>
            <a:r>
              <a:rPr lang="en-GB" dirty="0">
                <a:solidFill>
                  <a:srgbClr val="000000"/>
                </a:solidFill>
              </a:rPr>
              <a:t>Rights to residency, family reunion, regularized work, freedom from </a:t>
            </a:r>
            <a:r>
              <a:rPr lang="en-GB" dirty="0" smtClean="0">
                <a:solidFill>
                  <a:srgbClr val="000000"/>
                </a:solidFill>
              </a:rPr>
              <a:t>discrimination</a:t>
            </a:r>
          </a:p>
          <a:p>
            <a:r>
              <a:rPr lang="en-GB" dirty="0" smtClean="0">
                <a:solidFill>
                  <a:srgbClr val="000000"/>
                </a:solidFill>
              </a:rPr>
              <a:t> Human and civil rights</a:t>
            </a:r>
            <a:endParaRPr lang="en-US" dirty="0" smtClean="0">
              <a:solidFill>
                <a:srgbClr val="000000"/>
              </a:solidFill>
            </a:endParaRPr>
          </a:p>
          <a:p>
            <a:endParaRPr lang="en-US" dirty="0"/>
          </a:p>
        </p:txBody>
      </p:sp>
    </p:spTree>
    <p:extLst>
      <p:ext uri="{BB962C8B-B14F-4D97-AF65-F5344CB8AC3E}">
        <p14:creationId xmlns:p14="http://schemas.microsoft.com/office/powerpoint/2010/main" xmlns="" val="3084703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smtClean="0">
                <a:solidFill>
                  <a:srgbClr val="000000"/>
                </a:solidFill>
              </a:rPr>
              <a:t>From families to states </a:t>
            </a:r>
          </a:p>
          <a:p>
            <a:r>
              <a:rPr lang="en-GB" dirty="0" smtClean="0">
                <a:solidFill>
                  <a:srgbClr val="000000"/>
                </a:solidFill>
              </a:rPr>
              <a:t>From mothers to fathers </a:t>
            </a:r>
          </a:p>
          <a:p>
            <a:r>
              <a:rPr lang="en-GB" dirty="0" smtClean="0">
                <a:solidFill>
                  <a:srgbClr val="000000"/>
                </a:solidFill>
              </a:rPr>
              <a:t>From providers to users </a:t>
            </a:r>
          </a:p>
          <a:p>
            <a:pPr lvl="0"/>
            <a:r>
              <a:rPr lang="en-GB" dirty="0" smtClean="0">
                <a:solidFill>
                  <a:srgbClr val="000000"/>
                </a:solidFill>
              </a:rPr>
              <a:t>Redistribution of time and space</a:t>
            </a:r>
            <a:endParaRPr lang="en-US" dirty="0" smtClean="0">
              <a:solidFill>
                <a:srgbClr val="000000"/>
              </a:solidFill>
            </a:endParaRPr>
          </a:p>
          <a:p>
            <a:r>
              <a:rPr lang="en-GB" dirty="0" smtClean="0">
                <a:solidFill>
                  <a:srgbClr val="000000"/>
                </a:solidFill>
              </a:rPr>
              <a:t>Transnational redistribution of care labour</a:t>
            </a:r>
            <a:endParaRPr lang="en-US" dirty="0">
              <a:solidFill>
                <a:srgbClr val="000000"/>
              </a:solidFill>
            </a:endParaRPr>
          </a:p>
        </p:txBody>
      </p:sp>
      <p:sp>
        <p:nvSpPr>
          <p:cNvPr id="4" name="Text Placeholder 4"/>
          <p:cNvSpPr>
            <a:spLocks noGrp="1"/>
          </p:cNvSpPr>
          <p:nvPr>
            <p:ph type="title"/>
          </p:nvPr>
        </p:nvSpPr>
        <p:spPr/>
        <p:txBody>
          <a:bodyPr/>
          <a:lstStyle/>
          <a:p>
            <a:r>
              <a:rPr lang="en-GB" b="1" dirty="0" smtClean="0"/>
              <a:t>REDISTRIBUTION</a:t>
            </a:r>
          </a:p>
          <a:p>
            <a:endParaRPr lang="en-US" dirty="0"/>
          </a:p>
        </p:txBody>
      </p:sp>
    </p:spTree>
    <p:extLst>
      <p:ext uri="{BB962C8B-B14F-4D97-AF65-F5344CB8AC3E}">
        <p14:creationId xmlns:p14="http://schemas.microsoft.com/office/powerpoint/2010/main" xmlns="" val="171077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Custom 4">
      <a:dk1>
        <a:srgbClr val="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ＭＳ ゴシック"/>
        <a:font script="Hang" typeface="HY중고딕"/>
        <a:font script="Hans" typeface="微软雅黑"/>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Executive.thmx</Template>
  <TotalTime>1014</TotalTime>
  <Words>578</Words>
  <Application>Microsoft Office PowerPoint</Application>
  <PresentationFormat>On-screen Show (4:3)</PresentationFormat>
  <Paragraphs>116</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Executive</vt:lpstr>
      <vt:lpstr>Care Policies, Carers and the Ethics of Care </vt:lpstr>
      <vt:lpstr>Structure</vt:lpstr>
      <vt:lpstr>How do we conceptualise care?</vt:lpstr>
      <vt:lpstr>Competing interpretations of care ‘from below’ and ‘from above’</vt:lpstr>
      <vt:lpstr>Political context since 1960s</vt:lpstr>
      <vt:lpstr>Claims makers</vt:lpstr>
      <vt:lpstr>Claims for the Recognition, Representation, Rights and Redistribution of Care</vt:lpstr>
      <vt:lpstr>RIGHTS</vt:lpstr>
      <vt:lpstr>REDISTRIBUTION </vt:lpstr>
      <vt:lpstr>Social Investment </vt:lpstr>
      <vt:lpstr>Overlaps and tensions</vt:lpstr>
      <vt:lpstr>Carers UK</vt:lpstr>
      <vt:lpstr>Ethics of Care</vt:lpstr>
      <vt:lpstr>Political Ethics of Care</vt:lpstr>
      <vt:lpstr>Social Platform’s Recommendations on Care </vt:lpstr>
      <vt:lpstr>Slide 16</vt:lpstr>
      <vt:lpstr>Voice</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Fiona</dc:title>
  <dc:creator>Fiona  Williams</dc:creator>
  <cp:lastModifiedBy> </cp:lastModifiedBy>
  <cp:revision>10</cp:revision>
  <dcterms:created xsi:type="dcterms:W3CDTF">2012-10-02T13:49:03Z</dcterms:created>
  <dcterms:modified xsi:type="dcterms:W3CDTF">2012-10-03T08:10:26Z</dcterms:modified>
</cp:coreProperties>
</file>