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6" r:id="rId4"/>
    <p:sldId id="262" r:id="rId5"/>
    <p:sldId id="269" r:id="rId6"/>
    <p:sldId id="268" r:id="rId7"/>
    <p:sldId id="258" r:id="rId8"/>
    <p:sldId id="260" r:id="rId9"/>
    <p:sldId id="267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2262" y="19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46C8C4-30CF-4F7E-AD28-987C6127080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A83FD24-B320-4801-A915-440D70298953}">
      <dgm:prSet phldrT="[Text]"/>
      <dgm:spPr>
        <a:solidFill>
          <a:srgbClr val="FFFF00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GB" dirty="0" smtClean="0"/>
            <a:t>Conceptual Issues </a:t>
          </a:r>
          <a:endParaRPr lang="en-GB" dirty="0"/>
        </a:p>
      </dgm:t>
    </dgm:pt>
    <dgm:pt modelId="{D85A2B48-65D9-44A1-8529-571E9D65B20D}" type="parTrans" cxnId="{AE26B271-A819-4E63-8707-5FF4E1C87B98}">
      <dgm:prSet/>
      <dgm:spPr/>
      <dgm:t>
        <a:bodyPr/>
        <a:lstStyle/>
        <a:p>
          <a:endParaRPr lang="en-GB"/>
        </a:p>
      </dgm:t>
    </dgm:pt>
    <dgm:pt modelId="{4AA8558F-56A5-4DD2-A252-38AB340B1951}" type="sibTrans" cxnId="{AE26B271-A819-4E63-8707-5FF4E1C87B98}">
      <dgm:prSet/>
      <dgm:spPr/>
      <dgm:t>
        <a:bodyPr/>
        <a:lstStyle/>
        <a:p>
          <a:endParaRPr lang="en-GB"/>
        </a:p>
      </dgm:t>
    </dgm:pt>
    <dgm:pt modelId="{649E9EF5-31EF-44AF-A7C7-3ED54D16C906}">
      <dgm:prSet phldrT="[Text]"/>
      <dgm:spPr>
        <a:solidFill>
          <a:schemeClr val="accent4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GB" dirty="0" smtClean="0"/>
            <a:t>Research Issues  </a:t>
          </a:r>
          <a:endParaRPr lang="en-GB" dirty="0"/>
        </a:p>
      </dgm:t>
    </dgm:pt>
    <dgm:pt modelId="{8FCB40B9-98A4-4AF2-8066-73BEDC4E20AD}" type="parTrans" cxnId="{107BBFC0-CA3A-46F7-BE8A-58DEB3AC4680}">
      <dgm:prSet/>
      <dgm:spPr/>
      <dgm:t>
        <a:bodyPr/>
        <a:lstStyle/>
        <a:p>
          <a:endParaRPr lang="en-GB"/>
        </a:p>
      </dgm:t>
    </dgm:pt>
    <dgm:pt modelId="{6A7C26E3-32FC-4C23-B26D-52E9C7173773}" type="sibTrans" cxnId="{107BBFC0-CA3A-46F7-BE8A-58DEB3AC4680}">
      <dgm:prSet/>
      <dgm:spPr/>
      <dgm:t>
        <a:bodyPr/>
        <a:lstStyle/>
        <a:p>
          <a:endParaRPr lang="en-GB"/>
        </a:p>
      </dgm:t>
    </dgm:pt>
    <dgm:pt modelId="{9F6B6408-549F-4D60-8325-498D5B95F086}">
      <dgm:prSet phldrT="[Text]"/>
      <dgm:spPr>
        <a:solidFill>
          <a:schemeClr val="accent2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GB" dirty="0" smtClean="0"/>
            <a:t>Theoretical Issues  </a:t>
          </a:r>
          <a:endParaRPr lang="en-GB" dirty="0"/>
        </a:p>
      </dgm:t>
    </dgm:pt>
    <dgm:pt modelId="{A0913B3E-2073-4526-8F3C-4C829ED0D4DF}" type="sibTrans" cxnId="{7F673D2E-3C4B-4160-82D5-10F26ED522A9}">
      <dgm:prSet/>
      <dgm:spPr/>
      <dgm:t>
        <a:bodyPr/>
        <a:lstStyle/>
        <a:p>
          <a:endParaRPr lang="en-GB"/>
        </a:p>
      </dgm:t>
    </dgm:pt>
    <dgm:pt modelId="{1491753B-E334-4B71-8DBE-5208F57D6F43}" type="parTrans" cxnId="{7F673D2E-3C4B-4160-82D5-10F26ED522A9}">
      <dgm:prSet/>
      <dgm:spPr/>
      <dgm:t>
        <a:bodyPr/>
        <a:lstStyle/>
        <a:p>
          <a:endParaRPr lang="en-GB"/>
        </a:p>
      </dgm:t>
    </dgm:pt>
    <dgm:pt modelId="{289E63CF-2B62-4F16-AB0D-07D87B2F225D}" type="pres">
      <dgm:prSet presAssocID="{3D46C8C4-30CF-4F7E-AD28-987C6127080D}" presName="compositeShape" presStyleCnt="0">
        <dgm:presLayoutVars>
          <dgm:chMax val="7"/>
          <dgm:dir/>
          <dgm:resizeHandles val="exact"/>
        </dgm:presLayoutVars>
      </dgm:prSet>
      <dgm:spPr/>
    </dgm:pt>
    <dgm:pt modelId="{98D8EBE0-CDA6-46B8-B98D-BB5A9E61A71A}" type="pres">
      <dgm:prSet presAssocID="{CA83FD24-B320-4801-A915-440D70298953}" presName="circ1" presStyleLbl="vennNode1" presStyleIdx="0" presStyleCnt="3"/>
      <dgm:spPr/>
      <dgm:t>
        <a:bodyPr/>
        <a:lstStyle/>
        <a:p>
          <a:endParaRPr lang="en-GB"/>
        </a:p>
      </dgm:t>
    </dgm:pt>
    <dgm:pt modelId="{70D1FD6A-ECEF-4E53-8093-783C7CA569B7}" type="pres">
      <dgm:prSet presAssocID="{CA83FD24-B320-4801-A915-440D7029895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6064A8-1E1A-434E-A63D-5B35BAEC45AD}" type="pres">
      <dgm:prSet presAssocID="{649E9EF5-31EF-44AF-A7C7-3ED54D16C906}" presName="circ2" presStyleLbl="vennNode1" presStyleIdx="1" presStyleCnt="3" custLinFactNeighborX="-1130" custLinFactNeighborY="232"/>
      <dgm:spPr/>
      <dgm:t>
        <a:bodyPr/>
        <a:lstStyle/>
        <a:p>
          <a:endParaRPr lang="en-GB"/>
        </a:p>
      </dgm:t>
    </dgm:pt>
    <dgm:pt modelId="{B5B281B0-CF3B-433D-8BDB-4B78C35B8FD0}" type="pres">
      <dgm:prSet presAssocID="{649E9EF5-31EF-44AF-A7C7-3ED54D16C90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BF57A2-BF49-4CBD-90EA-F72FB34CC4C3}" type="pres">
      <dgm:prSet presAssocID="{9F6B6408-549F-4D60-8325-498D5B95F086}" presName="circ3" presStyleLbl="vennNode1" presStyleIdx="2" presStyleCnt="3"/>
      <dgm:spPr/>
      <dgm:t>
        <a:bodyPr/>
        <a:lstStyle/>
        <a:p>
          <a:endParaRPr lang="en-GB"/>
        </a:p>
      </dgm:t>
    </dgm:pt>
    <dgm:pt modelId="{A0B41C03-058D-4557-B70E-75B3A10B6A0A}" type="pres">
      <dgm:prSet presAssocID="{9F6B6408-549F-4D60-8325-498D5B95F08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07BBFC0-CA3A-46F7-BE8A-58DEB3AC4680}" srcId="{3D46C8C4-30CF-4F7E-AD28-987C6127080D}" destId="{649E9EF5-31EF-44AF-A7C7-3ED54D16C906}" srcOrd="1" destOrd="0" parTransId="{8FCB40B9-98A4-4AF2-8066-73BEDC4E20AD}" sibTransId="{6A7C26E3-32FC-4C23-B26D-52E9C7173773}"/>
    <dgm:cxn modelId="{EC543C38-D290-4A96-A946-C5F6381B9E62}" type="presOf" srcId="{CA83FD24-B320-4801-A915-440D70298953}" destId="{70D1FD6A-ECEF-4E53-8093-783C7CA569B7}" srcOrd="1" destOrd="0" presId="urn:microsoft.com/office/officeart/2005/8/layout/venn1"/>
    <dgm:cxn modelId="{AE26B271-A819-4E63-8707-5FF4E1C87B98}" srcId="{3D46C8C4-30CF-4F7E-AD28-987C6127080D}" destId="{CA83FD24-B320-4801-A915-440D70298953}" srcOrd="0" destOrd="0" parTransId="{D85A2B48-65D9-44A1-8529-571E9D65B20D}" sibTransId="{4AA8558F-56A5-4DD2-A252-38AB340B1951}"/>
    <dgm:cxn modelId="{24483BEB-D323-485A-A1A6-91BA68FD94E4}" type="presOf" srcId="{CA83FD24-B320-4801-A915-440D70298953}" destId="{98D8EBE0-CDA6-46B8-B98D-BB5A9E61A71A}" srcOrd="0" destOrd="0" presId="urn:microsoft.com/office/officeart/2005/8/layout/venn1"/>
    <dgm:cxn modelId="{7F673D2E-3C4B-4160-82D5-10F26ED522A9}" srcId="{3D46C8C4-30CF-4F7E-AD28-987C6127080D}" destId="{9F6B6408-549F-4D60-8325-498D5B95F086}" srcOrd="2" destOrd="0" parTransId="{1491753B-E334-4B71-8DBE-5208F57D6F43}" sibTransId="{A0913B3E-2073-4526-8F3C-4C829ED0D4DF}"/>
    <dgm:cxn modelId="{253483DD-D4FA-4628-9F6E-9BEB8E598A94}" type="presOf" srcId="{9F6B6408-549F-4D60-8325-498D5B95F086}" destId="{A0B41C03-058D-4557-B70E-75B3A10B6A0A}" srcOrd="1" destOrd="0" presId="urn:microsoft.com/office/officeart/2005/8/layout/venn1"/>
    <dgm:cxn modelId="{2B82E64B-4DEC-4047-BDC3-6A45C1D2B626}" type="presOf" srcId="{649E9EF5-31EF-44AF-A7C7-3ED54D16C906}" destId="{946064A8-1E1A-434E-A63D-5B35BAEC45AD}" srcOrd="0" destOrd="0" presId="urn:microsoft.com/office/officeart/2005/8/layout/venn1"/>
    <dgm:cxn modelId="{C7B616CD-EA7A-4EA9-A97F-BFCA75BBDDA2}" type="presOf" srcId="{649E9EF5-31EF-44AF-A7C7-3ED54D16C906}" destId="{B5B281B0-CF3B-433D-8BDB-4B78C35B8FD0}" srcOrd="1" destOrd="0" presId="urn:microsoft.com/office/officeart/2005/8/layout/venn1"/>
    <dgm:cxn modelId="{A81CF60B-136C-4B55-8E01-91E6D094A034}" type="presOf" srcId="{9F6B6408-549F-4D60-8325-498D5B95F086}" destId="{35BF57A2-BF49-4CBD-90EA-F72FB34CC4C3}" srcOrd="0" destOrd="0" presId="urn:microsoft.com/office/officeart/2005/8/layout/venn1"/>
    <dgm:cxn modelId="{4D0B0FED-E3B9-4ACE-A2AC-59CC68D53767}" type="presOf" srcId="{3D46C8C4-30CF-4F7E-AD28-987C6127080D}" destId="{289E63CF-2B62-4F16-AB0D-07D87B2F225D}" srcOrd="0" destOrd="0" presId="urn:microsoft.com/office/officeart/2005/8/layout/venn1"/>
    <dgm:cxn modelId="{ECE8093D-E572-493A-BCA2-4A2849C1445B}" type="presParOf" srcId="{289E63CF-2B62-4F16-AB0D-07D87B2F225D}" destId="{98D8EBE0-CDA6-46B8-B98D-BB5A9E61A71A}" srcOrd="0" destOrd="0" presId="urn:microsoft.com/office/officeart/2005/8/layout/venn1"/>
    <dgm:cxn modelId="{76BC838D-E236-4219-8973-275CBDD54496}" type="presParOf" srcId="{289E63CF-2B62-4F16-AB0D-07D87B2F225D}" destId="{70D1FD6A-ECEF-4E53-8093-783C7CA569B7}" srcOrd="1" destOrd="0" presId="urn:microsoft.com/office/officeart/2005/8/layout/venn1"/>
    <dgm:cxn modelId="{34F3B7C4-5DB8-40CA-934E-3BA673DD0B9B}" type="presParOf" srcId="{289E63CF-2B62-4F16-AB0D-07D87B2F225D}" destId="{946064A8-1E1A-434E-A63D-5B35BAEC45AD}" srcOrd="2" destOrd="0" presId="urn:microsoft.com/office/officeart/2005/8/layout/venn1"/>
    <dgm:cxn modelId="{A70EB944-17BC-417A-8B73-3D72227ECA1D}" type="presParOf" srcId="{289E63CF-2B62-4F16-AB0D-07D87B2F225D}" destId="{B5B281B0-CF3B-433D-8BDB-4B78C35B8FD0}" srcOrd="3" destOrd="0" presId="urn:microsoft.com/office/officeart/2005/8/layout/venn1"/>
    <dgm:cxn modelId="{8F24D357-BADB-4A6D-91D8-DFA08403132E}" type="presParOf" srcId="{289E63CF-2B62-4F16-AB0D-07D87B2F225D}" destId="{35BF57A2-BF49-4CBD-90EA-F72FB34CC4C3}" srcOrd="4" destOrd="0" presId="urn:microsoft.com/office/officeart/2005/8/layout/venn1"/>
    <dgm:cxn modelId="{CA48B143-E700-4678-BEDF-4E61D1D4D372}" type="presParOf" srcId="{289E63CF-2B62-4F16-AB0D-07D87B2F225D}" destId="{A0B41C03-058D-4557-B70E-75B3A10B6A0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D8EBE0-CDA6-46B8-B98D-BB5A9E61A71A}">
      <dsp:nvSpPr>
        <dsp:cNvPr id="0" name=""/>
        <dsp:cNvSpPr/>
      </dsp:nvSpPr>
      <dsp:spPr>
        <a:xfrm>
          <a:off x="2729103" y="64807"/>
          <a:ext cx="3110745" cy="3110745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Conceptual Issues </a:t>
          </a:r>
          <a:endParaRPr lang="en-GB" sz="2900" kern="1200" dirty="0"/>
        </a:p>
      </dsp:txBody>
      <dsp:txXfrm>
        <a:off x="3143869" y="609187"/>
        <a:ext cx="2281213" cy="1399835"/>
      </dsp:txXfrm>
    </dsp:sp>
    <dsp:sp modelId="{946064A8-1E1A-434E-A63D-5B35BAEC45AD}">
      <dsp:nvSpPr>
        <dsp:cNvPr id="0" name=""/>
        <dsp:cNvSpPr/>
      </dsp:nvSpPr>
      <dsp:spPr>
        <a:xfrm>
          <a:off x="3816412" y="2016239"/>
          <a:ext cx="3110745" cy="3110745"/>
        </a:xfrm>
        <a:prstGeom prst="ellipse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Research Issues  </a:t>
          </a:r>
          <a:endParaRPr lang="en-GB" sz="2900" kern="1200" dirty="0"/>
        </a:p>
      </dsp:txBody>
      <dsp:txXfrm>
        <a:off x="4767782" y="2819848"/>
        <a:ext cx="1866447" cy="1710909"/>
      </dsp:txXfrm>
    </dsp:sp>
    <dsp:sp modelId="{35BF57A2-BF49-4CBD-90EA-F72FB34CC4C3}">
      <dsp:nvSpPr>
        <dsp:cNvPr id="0" name=""/>
        <dsp:cNvSpPr/>
      </dsp:nvSpPr>
      <dsp:spPr>
        <a:xfrm>
          <a:off x="1606643" y="2009022"/>
          <a:ext cx="3110745" cy="3110745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kern="1200" dirty="0" smtClean="0"/>
            <a:t>Theoretical Issues  </a:t>
          </a:r>
          <a:endParaRPr lang="en-GB" sz="2900" kern="1200" dirty="0"/>
        </a:p>
      </dsp:txBody>
      <dsp:txXfrm>
        <a:off x="1899571" y="2812631"/>
        <a:ext cx="1866447" cy="1710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1B60D-8363-4F4F-BDAF-D9BE69E9CB3E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EC7C6-A5A6-44B2-8551-18A695E6365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4ECEB-C4D2-4F38-AED4-8DCC4675915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221C-5843-42C0-A96B-54FFE4AA753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F221C-5843-42C0-A96B-54FFE4AA753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F221C-5843-42C0-A96B-54FFE4AA753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7535A-4B91-49D1-A73B-0D1137E9F5A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F221C-5843-42C0-A96B-54FFE4AA753D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F221C-5843-42C0-A96B-54FFE4AA753D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F221C-5843-42C0-A96B-54FFE4AA753D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F221C-5843-42C0-A96B-54FFE4AA753D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F221C-5843-42C0-A96B-54FFE4AA753D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F221C-5843-42C0-A96B-54FFE4AA753D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64E327-C813-470B-82D4-C5E65ADD4D42}" type="datetimeFigureOut">
              <a:rPr lang="en-GB" smtClean="0"/>
              <a:pPr/>
              <a:t>02/10/2012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74590E-E024-4490-AE8D-9D2DEEECC2F6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20141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CARERS IN THE 21ST CENTURY: DEVELOPING THE EVIDENCE BASE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792752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Setting the Scene: A Profile of Contemporary </a:t>
            </a:r>
            <a:r>
              <a:rPr lang="en-GB" dirty="0" err="1" smtClean="0"/>
              <a:t>Caregiving</a:t>
            </a:r>
            <a:r>
              <a:rPr lang="en-GB" dirty="0" smtClean="0"/>
              <a:t> in the UK</a:t>
            </a:r>
          </a:p>
          <a:p>
            <a:endParaRPr lang="en-GB" dirty="0" smtClean="0"/>
          </a:p>
          <a:p>
            <a:pPr algn="ctr"/>
            <a:r>
              <a:rPr lang="en-GB" dirty="0" smtClean="0"/>
              <a:t>Dr </a:t>
            </a:r>
            <a:r>
              <a:rPr lang="en-GB" dirty="0" err="1" smtClean="0"/>
              <a:t>Alisoun</a:t>
            </a:r>
            <a:r>
              <a:rPr lang="en-GB" dirty="0" smtClean="0"/>
              <a:t> Milne, Reader in Social Gerontology &amp; Social Work, School of Social  Policy, Sociology &amp; Social Research, University of Kent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63272" cy="432048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References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20688"/>
            <a:ext cx="8784976" cy="60486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400" b="1" dirty="0" err="1" smtClean="0"/>
              <a:t>Bowlby</a:t>
            </a:r>
            <a:r>
              <a:rPr lang="en-GB" sz="1400" b="1" dirty="0" smtClean="0"/>
              <a:t> </a:t>
            </a:r>
            <a:r>
              <a:rPr lang="en-GB" sz="1400" b="1" i="1" dirty="0" smtClean="0"/>
              <a:t>et al </a:t>
            </a:r>
            <a:r>
              <a:rPr lang="en-GB" sz="1400" b="1" dirty="0" smtClean="0"/>
              <a:t>(2010) </a:t>
            </a:r>
            <a:r>
              <a:rPr lang="en-GB" sz="1400" b="1" i="1" dirty="0" smtClean="0"/>
              <a:t>Interdependency &amp; Care over the Life Course</a:t>
            </a:r>
            <a:r>
              <a:rPr lang="en-GB" sz="1400" b="1" dirty="0" smtClean="0"/>
              <a:t>, Abingdon: </a:t>
            </a:r>
            <a:r>
              <a:rPr lang="en-GB" sz="1400" b="1" dirty="0" err="1" smtClean="0"/>
              <a:t>Routledge</a:t>
            </a:r>
            <a:r>
              <a:rPr lang="en-GB" sz="1400" b="1" dirty="0" smtClean="0"/>
              <a:t> </a:t>
            </a:r>
          </a:p>
          <a:p>
            <a:pPr>
              <a:buNone/>
            </a:pPr>
            <a:r>
              <a:rPr lang="en-GB" sz="1400" b="1" dirty="0" smtClean="0"/>
              <a:t>Carers UK (2012) </a:t>
            </a:r>
            <a:r>
              <a:rPr lang="en-GB" sz="1400" b="1" i="1" dirty="0" smtClean="0"/>
              <a:t>Facts about Carers 2012</a:t>
            </a:r>
            <a:r>
              <a:rPr lang="en-GB" sz="1400" b="1" dirty="0" smtClean="0"/>
              <a:t>, London: Carers UK</a:t>
            </a:r>
          </a:p>
          <a:p>
            <a:pPr lvl="0">
              <a:buNone/>
            </a:pPr>
            <a:r>
              <a:rPr lang="en-GB" sz="1400" b="1" dirty="0" smtClean="0"/>
              <a:t>Carers UK (2010) </a:t>
            </a:r>
            <a:r>
              <a:rPr lang="en-GB" sz="1400" b="1" i="1" dirty="0" smtClean="0"/>
              <a:t>Tipping point for care</a:t>
            </a:r>
            <a:r>
              <a:rPr lang="en-GB" sz="1400" b="1" dirty="0" smtClean="0"/>
              <a:t>, London: Carers UK</a:t>
            </a:r>
          </a:p>
          <a:p>
            <a:pPr lvl="0">
              <a:buNone/>
            </a:pPr>
            <a:r>
              <a:rPr lang="en-GB" sz="1400" b="1" dirty="0" smtClean="0"/>
              <a:t>Department of Health (2010) </a:t>
            </a:r>
            <a:r>
              <a:rPr lang="en-GB" sz="1400" b="1" i="1" dirty="0" smtClean="0"/>
              <a:t>Recognised, valued &amp; supported: next steps for the Carers Strategy</a:t>
            </a:r>
            <a:r>
              <a:rPr lang="en-GB" sz="1400" b="1" dirty="0" smtClean="0"/>
              <a:t>,  DH</a:t>
            </a:r>
          </a:p>
          <a:p>
            <a:pPr lvl="0">
              <a:buNone/>
            </a:pPr>
            <a:r>
              <a:rPr lang="en-GB" sz="1400" b="1" dirty="0" smtClean="0"/>
              <a:t>Department of Health (2012) </a:t>
            </a:r>
            <a:r>
              <a:rPr lang="en-GB" sz="1400" b="1" i="1" dirty="0" smtClean="0"/>
              <a:t>Care &amp; Welfare Bill</a:t>
            </a:r>
            <a:r>
              <a:rPr lang="en-GB" sz="1400" b="1" dirty="0" smtClean="0"/>
              <a:t>, London, DH</a:t>
            </a:r>
          </a:p>
          <a:p>
            <a:pPr lvl="0">
              <a:buNone/>
            </a:pPr>
            <a:r>
              <a:rPr lang="en-GB" sz="1400" b="1" dirty="0" err="1" smtClean="0"/>
              <a:t>Glendinning</a:t>
            </a:r>
            <a:r>
              <a:rPr lang="en-GB" sz="1400" b="1" dirty="0" smtClean="0"/>
              <a:t>, C., </a:t>
            </a:r>
            <a:r>
              <a:rPr lang="en-GB" sz="1400" b="1" i="1" dirty="0" smtClean="0"/>
              <a:t>et al </a:t>
            </a:r>
            <a:r>
              <a:rPr lang="en-GB" sz="1400" b="1" dirty="0" smtClean="0"/>
              <a:t>(2009) </a:t>
            </a:r>
            <a:r>
              <a:rPr lang="en-GB" sz="1400" b="1" i="1" dirty="0" smtClean="0"/>
              <a:t>Care Provision within Families and its Socio-Economic Impact on  Care </a:t>
            </a:r>
          </a:p>
          <a:p>
            <a:pPr lvl="0">
              <a:buNone/>
            </a:pPr>
            <a:r>
              <a:rPr lang="en-GB" sz="1400" b="1" i="1" dirty="0" smtClean="0"/>
              <a:t>Providers, </a:t>
            </a:r>
            <a:r>
              <a:rPr lang="en-GB" sz="1400" b="1" dirty="0" smtClean="0"/>
              <a:t>SPRU, University of York </a:t>
            </a:r>
          </a:p>
          <a:p>
            <a:pPr lvl="0">
              <a:buNone/>
            </a:pPr>
            <a:r>
              <a:rPr lang="en-GB" sz="1400" b="1" dirty="0" smtClean="0"/>
              <a:t>Haley, </a:t>
            </a:r>
            <a:r>
              <a:rPr lang="en-GB" sz="1400" b="1" i="1" dirty="0" smtClean="0"/>
              <a:t>et al</a:t>
            </a:r>
            <a:r>
              <a:rPr lang="en-GB" sz="1400" b="1" dirty="0" smtClean="0"/>
              <a:t>., (2010) Care-giving strain &amp; estimated risk for stroke &amp; coronary heart disease amongst</a:t>
            </a:r>
          </a:p>
          <a:p>
            <a:pPr lvl="0">
              <a:buNone/>
            </a:pPr>
            <a:r>
              <a:rPr lang="en-GB" sz="1400" b="1" dirty="0" smtClean="0"/>
              <a:t>spouse carers, </a:t>
            </a:r>
            <a:r>
              <a:rPr lang="en-GB" sz="1400" b="1" i="1" dirty="0" smtClean="0"/>
              <a:t>Stroke</a:t>
            </a:r>
            <a:r>
              <a:rPr lang="en-GB" sz="1400" b="1" dirty="0" smtClean="0"/>
              <a:t>, 41, 331-6</a:t>
            </a:r>
          </a:p>
          <a:p>
            <a:pPr lvl="0">
              <a:buNone/>
            </a:pPr>
            <a:r>
              <a:rPr lang="en-GB" sz="1400" b="1" dirty="0" err="1" smtClean="0"/>
              <a:t>Hirst</a:t>
            </a:r>
            <a:r>
              <a:rPr lang="en-GB" sz="1400" b="1" dirty="0" smtClean="0"/>
              <a:t>, M. (2005) Carer distress: a prospective population based study, </a:t>
            </a:r>
            <a:r>
              <a:rPr lang="en-GB" sz="1400" b="1" i="1" dirty="0" smtClean="0"/>
              <a:t>Social Science &amp; Medicine</a:t>
            </a:r>
            <a:r>
              <a:rPr lang="en-GB" sz="1400" b="1" dirty="0" smtClean="0"/>
              <a:t>, 61(3), </a:t>
            </a:r>
          </a:p>
          <a:p>
            <a:pPr lvl="0">
              <a:buNone/>
            </a:pPr>
            <a:r>
              <a:rPr lang="en-GB" sz="1400" b="1" dirty="0" smtClean="0"/>
              <a:t>HM Government (2008) </a:t>
            </a:r>
            <a:r>
              <a:rPr lang="en-GB" sz="1400" b="1" i="1" dirty="0" smtClean="0"/>
              <a:t>Carers at the Heart of 21</a:t>
            </a:r>
            <a:r>
              <a:rPr lang="en-GB" sz="1400" b="1" i="1" baseline="30000" dirty="0" smtClean="0"/>
              <a:t>st</a:t>
            </a:r>
            <a:r>
              <a:rPr lang="en-GB" sz="1400" b="1" i="1" dirty="0" smtClean="0"/>
              <a:t> Century Families &amp; Communities: A Caring System </a:t>
            </a:r>
          </a:p>
          <a:p>
            <a:pPr lvl="0">
              <a:buNone/>
            </a:pPr>
            <a:r>
              <a:rPr lang="en-GB" sz="1400" b="1" i="1" dirty="0" smtClean="0"/>
              <a:t>on Your Side</a:t>
            </a:r>
            <a:r>
              <a:rPr lang="en-GB" sz="1400" b="1" dirty="0" smtClean="0"/>
              <a:t>, London, Stationary Office </a:t>
            </a:r>
          </a:p>
          <a:p>
            <a:pPr lvl="0">
              <a:buNone/>
            </a:pPr>
            <a:r>
              <a:rPr lang="en-GB" sz="1400" b="1" dirty="0" smtClean="0"/>
              <a:t>Larkin, M &amp; Milne, A. (submitted) Carer Empowerment in the UK: A Critical Reflection, </a:t>
            </a:r>
            <a:r>
              <a:rPr lang="en-GB" sz="1400" b="1" i="1" dirty="0" smtClean="0"/>
              <a:t>Social Policy &amp;</a:t>
            </a:r>
          </a:p>
          <a:p>
            <a:pPr lvl="0">
              <a:buNone/>
            </a:pPr>
            <a:r>
              <a:rPr lang="en-GB" sz="1400" b="1" i="1" dirty="0" smtClean="0"/>
              <a:t>Society</a:t>
            </a:r>
            <a:r>
              <a:rPr lang="en-GB" sz="1400" b="1" dirty="0" smtClean="0"/>
              <a:t>   </a:t>
            </a:r>
          </a:p>
          <a:p>
            <a:pPr>
              <a:buNone/>
            </a:pPr>
            <a:r>
              <a:rPr lang="en-GB" sz="1400" b="1" dirty="0" smtClean="0"/>
              <a:t>Milne, A., </a:t>
            </a:r>
            <a:r>
              <a:rPr lang="en-GB" sz="1400" b="1" i="1" dirty="0" smtClean="0"/>
              <a:t>et al</a:t>
            </a:r>
            <a:r>
              <a:rPr lang="en-GB" sz="1400" b="1" dirty="0" smtClean="0"/>
              <a:t>, (2012) The Intersection of Work and care: Evidence from a Local Case  Study, </a:t>
            </a:r>
            <a:r>
              <a:rPr lang="en-GB" sz="1400" b="1" i="1" dirty="0" smtClean="0"/>
              <a:t>European </a:t>
            </a:r>
          </a:p>
          <a:p>
            <a:pPr>
              <a:buNone/>
            </a:pPr>
            <a:r>
              <a:rPr lang="en-GB" sz="1400" b="1" i="1" dirty="0" smtClean="0"/>
              <a:t>Journal of Social Work</a:t>
            </a:r>
            <a:r>
              <a:rPr lang="en-GB" sz="1400" b="1" dirty="0" smtClean="0"/>
              <a:t>, on line: 17 Sep 2012</a:t>
            </a:r>
          </a:p>
          <a:p>
            <a:pPr>
              <a:buNone/>
            </a:pPr>
            <a:r>
              <a:rPr lang="en-GB" sz="1400" b="1" dirty="0" err="1" smtClean="0"/>
              <a:t>Molyneaux</a:t>
            </a:r>
            <a:r>
              <a:rPr lang="en-GB" sz="1400" b="1" dirty="0" smtClean="0"/>
              <a:t>, V </a:t>
            </a:r>
            <a:r>
              <a:rPr lang="en-GB" sz="1400" b="1" i="1" dirty="0" smtClean="0"/>
              <a:t>et al </a:t>
            </a:r>
            <a:r>
              <a:rPr lang="en-GB" sz="1400" b="1" dirty="0" smtClean="0"/>
              <a:t>(2011) </a:t>
            </a:r>
            <a:r>
              <a:rPr lang="en-GB" sz="1400" b="1" dirty="0" err="1" smtClean="0"/>
              <a:t>Recosndiering</a:t>
            </a:r>
            <a:r>
              <a:rPr lang="en-GB" sz="1400" b="1" dirty="0" smtClean="0"/>
              <a:t> the term carer: a critique of the universal adoption of the term</a:t>
            </a:r>
          </a:p>
          <a:p>
            <a:pPr>
              <a:buNone/>
            </a:pPr>
            <a:r>
              <a:rPr lang="en-GB" sz="1400" b="1" dirty="0" smtClean="0"/>
              <a:t>‘carer’, Ageing and Society, 31, 422-437 </a:t>
            </a:r>
          </a:p>
          <a:p>
            <a:pPr>
              <a:buNone/>
            </a:pPr>
            <a:r>
              <a:rPr lang="en-GB" sz="1400" b="1" dirty="0" smtClean="0"/>
              <a:t>National Audit Office (2007) </a:t>
            </a:r>
            <a:r>
              <a:rPr lang="en-GB" sz="1400" b="1" i="1" dirty="0" smtClean="0"/>
              <a:t>Improving Services for People with Dementia</a:t>
            </a:r>
            <a:r>
              <a:rPr lang="en-GB" sz="1400" b="1" dirty="0" smtClean="0"/>
              <a:t>, London: NAO</a:t>
            </a:r>
          </a:p>
          <a:p>
            <a:pPr>
              <a:buNone/>
            </a:pPr>
            <a:r>
              <a:rPr lang="en-GB" sz="1400" b="1" dirty="0" smtClean="0"/>
              <a:t>Nolan, M </a:t>
            </a:r>
            <a:r>
              <a:rPr lang="en-GB" sz="1400" b="1" i="1" dirty="0" smtClean="0"/>
              <a:t>et al</a:t>
            </a:r>
            <a:r>
              <a:rPr lang="en-GB" sz="1400" b="1" dirty="0" smtClean="0"/>
              <a:t>, (2004) Beyond ‘Person Centred Care’, Int’l Journal of Older People’s Nursing, 13,  45-53</a:t>
            </a:r>
          </a:p>
          <a:p>
            <a:pPr>
              <a:buNone/>
            </a:pPr>
            <a:r>
              <a:rPr lang="en-GB" sz="1400" b="1" dirty="0" smtClean="0"/>
              <a:t>Pickard. L (2008) </a:t>
            </a:r>
            <a:r>
              <a:rPr lang="en-GB" sz="1400" b="1" i="1" dirty="0" smtClean="0"/>
              <a:t>Informal care for older people provided by their adult children: projections of supply </a:t>
            </a:r>
          </a:p>
          <a:p>
            <a:pPr>
              <a:buNone/>
            </a:pPr>
            <a:r>
              <a:rPr lang="en-GB" sz="1400" b="1" i="1" dirty="0" smtClean="0"/>
              <a:t>&amp; demand to 2041 in England</a:t>
            </a:r>
            <a:r>
              <a:rPr lang="en-GB" sz="1400" b="1" dirty="0" smtClean="0"/>
              <a:t>, Report to the Strategy Unit &amp; DH </a:t>
            </a:r>
          </a:p>
          <a:p>
            <a:pPr>
              <a:buNone/>
            </a:pPr>
            <a:r>
              <a:rPr lang="en-GB" sz="1400" b="1" dirty="0" err="1" smtClean="0"/>
              <a:t>Pinquart</a:t>
            </a:r>
            <a:r>
              <a:rPr lang="en-GB" sz="1400" b="1" dirty="0" smtClean="0"/>
              <a:t>, M., </a:t>
            </a:r>
            <a:r>
              <a:rPr lang="en-GB" sz="1400" b="1" i="1" dirty="0" smtClean="0"/>
              <a:t>et al</a:t>
            </a:r>
            <a:r>
              <a:rPr lang="en-GB" sz="1400" b="1" dirty="0" smtClean="0"/>
              <a:t>, (2003) Differences between caregivers &amp; non-caregivers in psychological health &amp;</a:t>
            </a:r>
          </a:p>
          <a:p>
            <a:pPr>
              <a:buNone/>
            </a:pPr>
            <a:r>
              <a:rPr lang="en-GB" sz="1400" b="1" dirty="0" smtClean="0"/>
              <a:t>physical health: a meta-analysis, </a:t>
            </a:r>
            <a:r>
              <a:rPr lang="en-GB" sz="1400" b="1" i="1" dirty="0" smtClean="0"/>
              <a:t>Psychology &amp; Ageing</a:t>
            </a:r>
            <a:r>
              <a:rPr lang="en-GB" sz="1400" b="1" dirty="0" smtClean="0"/>
              <a:t>, 18(2)</a:t>
            </a:r>
            <a:r>
              <a:rPr lang="en-GB" sz="1400" b="1" i="1" dirty="0" smtClean="0"/>
              <a:t>,  </a:t>
            </a:r>
            <a:r>
              <a:rPr lang="en-GB" sz="1400" b="1" dirty="0" smtClean="0"/>
              <a:t>250–67</a:t>
            </a:r>
            <a:r>
              <a:rPr lang="en-GB" sz="1400" dirty="0" smtClean="0"/>
              <a:t/>
            </a:r>
            <a:br>
              <a:rPr lang="en-GB" sz="1400" dirty="0" smtClean="0"/>
            </a:br>
            <a:endParaRPr lang="en-GB" sz="1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720080"/>
          </a:xfrm>
        </p:spPr>
        <p:txBody>
          <a:bodyPr>
            <a:normAutofit/>
          </a:bodyPr>
          <a:lstStyle/>
          <a:p>
            <a:pPr algn="ctr"/>
            <a:r>
              <a:rPr lang="en-GB" sz="4400" b="1" dirty="0" smtClean="0"/>
              <a:t>Caring in the UK: What we know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>6.4 million carers in the UK: 58% women &amp; 42% men </a:t>
            </a:r>
          </a:p>
          <a:p>
            <a:r>
              <a:rPr lang="en-GB" sz="2400" b="1" dirty="0" smtClean="0"/>
              <a:t>Majority are mid life women but 2% are young carers &amp; 25% are older   </a:t>
            </a:r>
          </a:p>
          <a:p>
            <a:r>
              <a:rPr lang="en-GB" sz="2400" b="1" dirty="0" smtClean="0"/>
              <a:t>68% care for up to 19 hrs </a:t>
            </a:r>
            <a:r>
              <a:rPr lang="en-GB" sz="2400" b="1" dirty="0" err="1" smtClean="0"/>
              <a:t>pw</a:t>
            </a:r>
            <a:r>
              <a:rPr lang="en-GB" sz="2400" b="1" dirty="0" smtClean="0"/>
              <a:t>; 11% for 11-49; 21% for 50+</a:t>
            </a:r>
          </a:p>
          <a:p>
            <a:r>
              <a:rPr lang="en-GB" sz="2400" b="1" dirty="0" smtClean="0"/>
              <a:t>Nearly 500,000 dementia carers in England: provide 24 hrs of care </a:t>
            </a:r>
            <a:r>
              <a:rPr lang="en-GB" sz="2400" b="1" dirty="0" err="1" smtClean="0"/>
              <a:t>pw</a:t>
            </a:r>
            <a:r>
              <a:rPr lang="en-GB" sz="2400" b="1" dirty="0" smtClean="0"/>
              <a:t> on average </a:t>
            </a:r>
            <a:r>
              <a:rPr lang="en-GB" sz="2000" b="1" dirty="0" smtClean="0"/>
              <a:t>(NAO, 2007)</a:t>
            </a:r>
          </a:p>
          <a:p>
            <a:r>
              <a:rPr lang="en-GB" sz="2400" b="1" dirty="0" smtClean="0"/>
              <a:t>Economic value of family care estimated to be £119 billion 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r>
              <a:rPr lang="en-GB" sz="2400" b="1" dirty="0" smtClean="0"/>
              <a:t>58% of carers leave paid work to provide care </a:t>
            </a:r>
            <a:r>
              <a:rPr lang="en-GB" sz="1800" b="1" dirty="0" smtClean="0"/>
              <a:t>(Milne et al, 2012) </a:t>
            </a:r>
          </a:p>
          <a:p>
            <a:r>
              <a:rPr lang="en-GB" sz="2400" b="1" dirty="0" smtClean="0"/>
              <a:t>Two thirds report health problems ‘related to caring</a:t>
            </a:r>
            <a:r>
              <a:rPr lang="en-GB" sz="2000" b="1" dirty="0" smtClean="0"/>
              <a:t>’ – </a:t>
            </a:r>
          </a:p>
          <a:p>
            <a:pPr lvl="1"/>
            <a:r>
              <a:rPr lang="en-GB" sz="1800" b="1" dirty="0" smtClean="0"/>
              <a:t>40% of carers have significant depression levels (</a:t>
            </a:r>
            <a:r>
              <a:rPr lang="en-GB" sz="1800" b="1" dirty="0" err="1" smtClean="0"/>
              <a:t>Pinquart</a:t>
            </a:r>
            <a:r>
              <a:rPr lang="en-GB" sz="1800" b="1" dirty="0" smtClean="0"/>
              <a:t> et al, 2003)</a:t>
            </a:r>
          </a:p>
          <a:p>
            <a:pPr lvl="1"/>
            <a:r>
              <a:rPr lang="en-GB" sz="1800" b="1" dirty="0" smtClean="0"/>
              <a:t>Carers providing &lt;20 hrs of care </a:t>
            </a:r>
            <a:r>
              <a:rPr lang="en-GB" sz="1800" b="1" dirty="0" err="1" smtClean="0"/>
              <a:t>pw</a:t>
            </a:r>
            <a:r>
              <a:rPr lang="en-GB" sz="1800" b="1" dirty="0" smtClean="0"/>
              <a:t> over extended periods have twice the risk of experiencing psychological distress than non carers (</a:t>
            </a:r>
            <a:r>
              <a:rPr lang="en-GB" sz="1800" b="1" dirty="0" err="1" smtClean="0"/>
              <a:t>Hirst</a:t>
            </a:r>
            <a:r>
              <a:rPr lang="en-GB" sz="1800" b="1" dirty="0" smtClean="0"/>
              <a:t>, 2005)</a:t>
            </a:r>
          </a:p>
          <a:p>
            <a:pPr lvl="1"/>
            <a:r>
              <a:rPr lang="en-GB" sz="1800" b="1" dirty="0" smtClean="0"/>
              <a:t>Intensive care is linked with a 23% higher risk of stroke </a:t>
            </a:r>
          </a:p>
          <a:p>
            <a:pPr lvl="1"/>
            <a:r>
              <a:rPr lang="en-GB" sz="1800" b="1" dirty="0" smtClean="0"/>
              <a:t>Older carers who report ‘strain’ have a 63% higher likelihood of death in a 4 yr period than non-carers (Haley et al, 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864096"/>
          </a:xfrm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Problems with what we know  </a:t>
            </a:r>
            <a:endParaRPr lang="en-GB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340768"/>
          <a:ext cx="8568952" cy="518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12968" cy="792088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txBody>
          <a:bodyPr>
            <a:noAutofit/>
          </a:bodyPr>
          <a:lstStyle/>
          <a:p>
            <a:pPr algn="ctr"/>
            <a:r>
              <a:rPr lang="en-GB" sz="4000" b="1" dirty="0" smtClean="0"/>
              <a:t>Limitations of Conceptual Understanding   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4824536"/>
          </a:xfr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3500000" scaled="1"/>
            <a:tileRect/>
          </a:gradFill>
        </p:spPr>
        <p:txBody>
          <a:bodyPr>
            <a:normAutofit fontScale="77500" lnSpcReduction="20000"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GB" sz="4100" b="1" i="1" dirty="0" smtClean="0"/>
              <a:t>Conceptual issues</a:t>
            </a:r>
            <a:r>
              <a:rPr lang="en-GB" sz="4100" b="1" dirty="0" smtClean="0"/>
              <a:t>: defining care/carer/ caring: carers as a universal ‘population’ 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GB" sz="3600" b="1" dirty="0" smtClean="0"/>
              <a:t>‘True’ extent of </a:t>
            </a:r>
            <a:r>
              <a:rPr lang="en-GB" sz="3600" b="1" dirty="0" err="1" smtClean="0"/>
              <a:t>caregiving</a:t>
            </a:r>
            <a:r>
              <a:rPr lang="en-GB" sz="3600" b="1" dirty="0" smtClean="0"/>
              <a:t> in the UK: issues around carers self-identifying (e.g. spouses, BME carers)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GB" sz="3600" b="1" dirty="0" smtClean="0"/>
              <a:t>May be a bureaucratically generated term </a:t>
            </a:r>
            <a:r>
              <a:rPr lang="en-GB" sz="3300" b="1" dirty="0" smtClean="0"/>
              <a:t>(</a:t>
            </a:r>
            <a:r>
              <a:rPr lang="en-GB" sz="3300" b="1" dirty="0" err="1" smtClean="0"/>
              <a:t>Molyneaux</a:t>
            </a:r>
            <a:r>
              <a:rPr lang="en-GB" sz="3300" b="1" dirty="0" smtClean="0"/>
              <a:t> </a:t>
            </a:r>
            <a:r>
              <a:rPr lang="en-GB" sz="3300" b="1" i="1" dirty="0" smtClean="0"/>
              <a:t>et al</a:t>
            </a:r>
            <a:r>
              <a:rPr lang="en-GB" sz="3300" b="1" dirty="0" smtClean="0"/>
              <a:t>, 2011)</a:t>
            </a:r>
          </a:p>
          <a:p>
            <a:pPr marL="548640" lvl="2" indent="-274320">
              <a:buClr>
                <a:schemeClr val="accent3"/>
              </a:buClr>
              <a:buSzPct val="95000"/>
            </a:pPr>
            <a:r>
              <a:rPr lang="en-GB" sz="3600" b="1" dirty="0" smtClean="0"/>
              <a:t>Evidence base tends to be clustered around</a:t>
            </a:r>
            <a:r>
              <a:rPr lang="en-GB" sz="2900" b="1" dirty="0" smtClean="0"/>
              <a:t>: </a:t>
            </a:r>
          </a:p>
          <a:p>
            <a:pPr lvl="1"/>
            <a:r>
              <a:rPr lang="en-GB" sz="2900" b="1" dirty="0" smtClean="0"/>
              <a:t>Groups of carers (e.g. older carers, young carers, dementia carers) </a:t>
            </a:r>
          </a:p>
          <a:p>
            <a:pPr lvl="1"/>
            <a:r>
              <a:rPr lang="en-GB" sz="2900" b="1" dirty="0" smtClean="0"/>
              <a:t>Intensity of </a:t>
            </a:r>
            <a:r>
              <a:rPr lang="en-GB" sz="2900" b="1" dirty="0" err="1" smtClean="0"/>
              <a:t>caregiving</a:t>
            </a:r>
            <a:r>
              <a:rPr lang="en-GB" sz="2900" b="1" dirty="0" smtClean="0"/>
              <a:t> (tending, moderate, intensive) </a:t>
            </a:r>
          </a:p>
          <a:p>
            <a:pPr lvl="1"/>
            <a:r>
              <a:rPr lang="en-GB" sz="2900" b="1" dirty="0" smtClean="0"/>
              <a:t>Effects of caring (e.g. mental ill health, poverty, employment)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640960" cy="720080"/>
          </a:xfr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/>
          </a:bodyPr>
          <a:lstStyle/>
          <a:p>
            <a:r>
              <a:rPr lang="en-GB" sz="4000" b="1" dirty="0" smtClean="0"/>
              <a:t>Limitations of Theoretical Knowledge (2)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  <a:gradFill flip="none" rotWithShape="1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 fontScale="70000" lnSpcReduction="20000"/>
          </a:bodyPr>
          <a:lstStyle/>
          <a:p>
            <a:r>
              <a:rPr lang="en-GB" sz="4600" b="1" i="1" dirty="0" smtClean="0"/>
              <a:t>Theoretical issues</a:t>
            </a:r>
            <a:r>
              <a:rPr lang="en-GB" sz="4600" b="1" dirty="0" smtClean="0"/>
              <a:t>: lenses through which we understand care are relatively narrow &amp; separate</a:t>
            </a:r>
          </a:p>
          <a:p>
            <a:pPr lvl="1"/>
            <a:r>
              <a:rPr lang="en-GB" sz="3600" b="1" dirty="0" smtClean="0"/>
              <a:t>Perspectives range from feminist analysis of caring, to attachment theory </a:t>
            </a:r>
          </a:p>
          <a:p>
            <a:pPr lvl="1"/>
            <a:r>
              <a:rPr lang="en-GB" sz="3600" b="1" dirty="0" smtClean="0"/>
              <a:t>Shift from models of the carer/cared for dichotomy to those that characterise care as about ‘interdependence and reciprocity’ </a:t>
            </a:r>
            <a:r>
              <a:rPr lang="en-GB" sz="3300" b="1" dirty="0" smtClean="0"/>
              <a:t>(Nolan et al, 2004)</a:t>
            </a:r>
          </a:p>
          <a:p>
            <a:pPr lvl="1"/>
            <a:r>
              <a:rPr lang="en-GB" sz="3600" b="1" dirty="0" smtClean="0"/>
              <a:t>Temporal nature of nature also highlighted: caring ‘evolves over time’ </a:t>
            </a:r>
            <a:r>
              <a:rPr lang="en-GB" sz="3300" b="1" dirty="0" smtClean="0"/>
              <a:t>(</a:t>
            </a:r>
            <a:r>
              <a:rPr lang="en-GB" sz="3300" b="1" dirty="0" err="1" smtClean="0"/>
              <a:t>Bowlby</a:t>
            </a:r>
            <a:r>
              <a:rPr lang="en-GB" sz="3300" b="1" dirty="0" smtClean="0"/>
              <a:t> et al, 2010) </a:t>
            </a:r>
          </a:p>
          <a:p>
            <a:pPr lvl="1"/>
            <a:r>
              <a:rPr lang="en-GB" sz="3600" b="1" dirty="0" smtClean="0"/>
              <a:t>A strong &amp; coherent theoretical platform would strengthen carers position &amp; status  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080120"/>
          </a:xfr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en-GB" sz="4000" b="1" dirty="0" smtClean="0"/>
              <a:t>Limitations of Research Knowledge (3): Capturing Change, Complexity &amp; Impact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640960" cy="5040560"/>
          </a:xfr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>
            <a:normAutofit fontScale="85000" lnSpcReduction="20000"/>
          </a:bodyPr>
          <a:lstStyle/>
          <a:p>
            <a:r>
              <a:rPr lang="en-GB" b="1" i="1" dirty="0" smtClean="0"/>
              <a:t>Research challenges</a:t>
            </a:r>
            <a:r>
              <a:rPr lang="en-GB" b="1" dirty="0" smtClean="0"/>
              <a:t>: </a:t>
            </a:r>
          </a:p>
          <a:p>
            <a:pPr lvl="1"/>
            <a:r>
              <a:rPr lang="en-GB" b="1" dirty="0" smtClean="0"/>
              <a:t>Although there is a lot of research on carers and caring it is varied both in terms of focus, size &amp; quality</a:t>
            </a:r>
          </a:p>
          <a:p>
            <a:pPr lvl="1"/>
            <a:r>
              <a:rPr lang="en-GB" b="1" dirty="0" smtClean="0"/>
              <a:t>Most carers’ research focuses on either a specific group of carers, a specific issue or intervention, or explores the impact of caring on carers lives/health/work </a:t>
            </a:r>
          </a:p>
          <a:p>
            <a:pPr lvl="1"/>
            <a:r>
              <a:rPr lang="en-GB" b="1" dirty="0" smtClean="0"/>
              <a:t>Much of the evidence base in based on small scale qualitative studies although more recent work has attempted broader analysis of policy, national initiatives and/or attempted to evaluate quantitatively carers’ experiences </a:t>
            </a:r>
          </a:p>
          <a:p>
            <a:pPr lvl="1"/>
            <a:r>
              <a:rPr lang="en-GB" b="1" dirty="0" smtClean="0"/>
              <a:t>Need to capture the dynamic &amp; temporal nature of care: rarely static  </a:t>
            </a:r>
          </a:p>
          <a:p>
            <a:pPr lvl="1"/>
            <a:r>
              <a:rPr lang="en-GB" b="1" dirty="0" smtClean="0"/>
              <a:t>Capturing the dyadic nature of caring is a challenge: mutual, interdependent &amp; often embedded in a long term relationship = important for research AND policy</a:t>
            </a:r>
          </a:p>
          <a:p>
            <a:pPr lvl="1"/>
            <a:r>
              <a:rPr lang="en-GB" b="1" dirty="0" smtClean="0"/>
              <a:t>Robust evidence of the effectiveness of support &amp; interventions on carers’ lives &amp; health - &amp; those they care for – especially over the longer term is limited </a:t>
            </a:r>
            <a:r>
              <a:rPr lang="en-GB" sz="1800" b="1" dirty="0" smtClean="0"/>
              <a:t>(Larkin &amp; Milne, submitted)</a:t>
            </a:r>
            <a:endParaRPr lang="en-GB" b="1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864096"/>
          </a:xfrm>
        </p:spPr>
        <p:txBody>
          <a:bodyPr>
            <a:noAutofit/>
          </a:bodyPr>
          <a:lstStyle/>
          <a:p>
            <a:r>
              <a:rPr lang="en-GB" sz="4400" b="1" dirty="0" smtClean="0"/>
              <a:t>Looking Ahead... 21</a:t>
            </a:r>
            <a:r>
              <a:rPr lang="en-GB" sz="4400" b="1" baseline="30000" dirty="0" smtClean="0"/>
              <a:t>st</a:t>
            </a:r>
            <a:r>
              <a:rPr lang="en-GB" sz="4400" b="1" dirty="0" smtClean="0"/>
              <a:t> Century Issues 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Autofit/>
          </a:bodyPr>
          <a:lstStyle/>
          <a:p>
            <a:r>
              <a:rPr lang="en-GB" sz="2400" b="1" dirty="0" smtClean="0"/>
              <a:t>By 2037 the number of carers is estimated to reach 9 million </a:t>
            </a:r>
            <a:r>
              <a:rPr lang="en-GB" sz="1800" b="1" dirty="0" smtClean="0"/>
              <a:t>(Carers UK, 2010; 2012)</a:t>
            </a:r>
          </a:p>
          <a:p>
            <a:r>
              <a:rPr lang="en-GB" sz="2400" b="1" dirty="0" smtClean="0"/>
              <a:t>Current &amp; future  care needs of an ageing population: ‘tipping point of care’ reached in 2017 </a:t>
            </a:r>
            <a:r>
              <a:rPr lang="en-GB" sz="1800" b="1" dirty="0" smtClean="0"/>
              <a:t>(Pickard, 2008)</a:t>
            </a:r>
          </a:p>
          <a:p>
            <a:r>
              <a:rPr lang="en-GB" sz="2400" b="1" dirty="0" smtClean="0"/>
              <a:t>Additional demands on carers arising from technological advances enabling people with complex health conditions to remain at home </a:t>
            </a:r>
            <a:r>
              <a:rPr lang="en-GB" sz="1800" b="1" dirty="0" smtClean="0"/>
              <a:t>(</a:t>
            </a:r>
            <a:r>
              <a:rPr lang="en-GB" sz="1800" b="1" dirty="0" err="1" smtClean="0"/>
              <a:t>Glendinning</a:t>
            </a:r>
            <a:r>
              <a:rPr lang="en-GB" sz="1800" b="1" dirty="0" smtClean="0"/>
              <a:t> et al, 2009)</a:t>
            </a:r>
          </a:p>
          <a:p>
            <a:r>
              <a:rPr lang="en-GB" sz="2400" b="1" dirty="0" smtClean="0"/>
              <a:t>Further, carers themselves will be older &amp; more diverse &amp; likely to belong to smaller family networks </a:t>
            </a:r>
            <a:endParaRPr lang="en-GB" sz="1800" b="1" dirty="0" smtClean="0"/>
          </a:p>
          <a:p>
            <a:r>
              <a:rPr lang="en-GB" sz="2400" b="1" dirty="0" smtClean="0"/>
              <a:t>Changing patterns of </a:t>
            </a:r>
            <a:r>
              <a:rPr lang="en-GB" sz="2400" b="1" dirty="0" err="1" smtClean="0"/>
              <a:t>caregiving</a:t>
            </a:r>
            <a:r>
              <a:rPr lang="en-GB" sz="2400" b="1" dirty="0" smtClean="0"/>
              <a:t> e.g. increase in number of families with multi-generational caring roles</a:t>
            </a:r>
          </a:p>
          <a:p>
            <a:r>
              <a:rPr lang="en-GB" sz="2400" b="1" dirty="0" smtClean="0"/>
              <a:t>EU agenda too - ageing of both the EU population &amp; of carers is of widespread policy, practice &amp; research concern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864096"/>
          </a:xfrm>
        </p:spPr>
        <p:txBody>
          <a:bodyPr>
            <a:noAutofit/>
          </a:bodyPr>
          <a:lstStyle/>
          <a:p>
            <a:r>
              <a:rPr lang="en-GB" sz="5400" b="1" dirty="0" smtClean="0"/>
              <a:t>Carers &amp; Policy   </a:t>
            </a:r>
            <a:endParaRPr lang="en-GB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544616"/>
          </a:xfrm>
        </p:spPr>
        <p:txBody>
          <a:bodyPr>
            <a:normAutofit fontScale="92500"/>
          </a:bodyPr>
          <a:lstStyle/>
          <a:p>
            <a:r>
              <a:rPr lang="en-GB" b="1" dirty="0" smtClean="0"/>
              <a:t>Carers have moved from ‘the wings of welfare’ to being legitimate recipients of support in their own right </a:t>
            </a:r>
          </a:p>
          <a:p>
            <a:r>
              <a:rPr lang="en-GB" b="1" dirty="0" smtClean="0"/>
              <a:t>Carers are the focus of a number of policies focusing on their rights to have: their needs assessed; health and well being protected;  access support, training &amp; employment; and ‘live a life outside caring’ </a:t>
            </a:r>
            <a:r>
              <a:rPr lang="en-GB" sz="1800" b="1" dirty="0" smtClean="0"/>
              <a:t>(HM Govt, 2008; DH, 2010, 2012)</a:t>
            </a:r>
          </a:p>
          <a:p>
            <a:r>
              <a:rPr lang="en-GB" b="1" dirty="0" smtClean="0"/>
              <a:t>Policy has a ambivalent relationship with carers</a:t>
            </a:r>
          </a:p>
          <a:p>
            <a:r>
              <a:rPr lang="en-GB" b="1" dirty="0" smtClean="0"/>
              <a:t>It needs them to carry on caring but acknowledges a duty to protect carers from preventable ill health &amp; other negative consequences of intensive long term caring </a:t>
            </a:r>
          </a:p>
          <a:p>
            <a:r>
              <a:rPr lang="en-GB" b="1" dirty="0" smtClean="0"/>
              <a:t>How does policy conceptualise carers - Are they co-producers, providers or partners in the planning &amp; delivery of care? Or are they service users in their own right? Or none of these?  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Aims: Seminar Series &amp; Seminar 1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400" b="1" i="1" dirty="0" smtClean="0"/>
              <a:t>Overarching seminar series aims</a:t>
            </a:r>
            <a:r>
              <a:rPr lang="en-GB" sz="2400" b="1" dirty="0" smtClean="0"/>
              <a:t>: </a:t>
            </a:r>
          </a:p>
          <a:p>
            <a:pPr lvl="1"/>
            <a:r>
              <a:rPr lang="en-GB" sz="2000" b="1" dirty="0" smtClean="0"/>
              <a:t>Identify contemporary and future issues for carers in the UK  </a:t>
            </a:r>
          </a:p>
          <a:p>
            <a:pPr lvl="1"/>
            <a:r>
              <a:rPr lang="en-GB" sz="2000" b="1" dirty="0" smtClean="0"/>
              <a:t>Review existing research evidence about the effectiveness of policy, services &amp; interventions for carers and those they support </a:t>
            </a:r>
          </a:p>
          <a:p>
            <a:pPr lvl="1"/>
            <a:r>
              <a:rPr lang="en-GB" sz="2000" b="1" dirty="0" smtClean="0"/>
              <a:t>Explore key theoretical, conceptual &amp; methodological challenges facing the research community </a:t>
            </a:r>
          </a:p>
          <a:p>
            <a:pPr lvl="1"/>
            <a:r>
              <a:rPr lang="en-GB" sz="2000" b="1" dirty="0" smtClean="0"/>
              <a:t>Encourage academic, third sector, practitioner &amp; policy debate </a:t>
            </a:r>
          </a:p>
          <a:p>
            <a:pPr lvl="1"/>
            <a:r>
              <a:rPr lang="en-GB" sz="2000" b="1" dirty="0" smtClean="0"/>
              <a:t>Develop a future agenda for research with a focus on effectiveness &amp; outcomes </a:t>
            </a:r>
          </a:p>
          <a:p>
            <a:pPr lvl="1"/>
            <a:r>
              <a:rPr lang="en-GB" sz="2000" b="1" dirty="0" smtClean="0"/>
              <a:t>Establish a carers research network </a:t>
            </a:r>
          </a:p>
          <a:p>
            <a:pPr>
              <a:buNone/>
            </a:pPr>
            <a:r>
              <a:rPr lang="en-GB" sz="2400" b="1" i="1" dirty="0" smtClean="0"/>
              <a:t>Seminar 1 - Carers &amp; Policy in 21</a:t>
            </a:r>
            <a:r>
              <a:rPr lang="en-GB" sz="2400" b="1" i="1" baseline="30000" dirty="0" smtClean="0"/>
              <a:t>st</a:t>
            </a:r>
            <a:r>
              <a:rPr lang="en-GB" sz="2400" b="1" i="1" dirty="0" smtClean="0"/>
              <a:t> Century - aims to:</a:t>
            </a:r>
            <a:endParaRPr lang="en-GB" sz="2400" dirty="0" smtClean="0"/>
          </a:p>
          <a:p>
            <a:pPr lvl="1"/>
            <a:r>
              <a:rPr lang="en-GB" sz="2000" b="1" dirty="0" smtClean="0"/>
              <a:t>Identify contemporary &amp; future issues for carers policy in the UK</a:t>
            </a:r>
          </a:p>
          <a:p>
            <a:pPr lvl="1"/>
            <a:r>
              <a:rPr lang="en-GB" sz="2000" b="1" dirty="0" smtClean="0"/>
              <a:t>Progress critical awareness of carers policy </a:t>
            </a:r>
          </a:p>
          <a:p>
            <a:pPr lvl="1"/>
            <a:r>
              <a:rPr lang="en-GB" sz="2000" b="1" dirty="0" smtClean="0"/>
              <a:t>Compare a range of perspectives  on carers policy </a:t>
            </a:r>
          </a:p>
          <a:p>
            <a:pPr lvl="1"/>
            <a:r>
              <a:rPr lang="en-GB" sz="2000" b="1" dirty="0" smtClean="0"/>
              <a:t>Engage in debate about the future of carers research around policy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2151</TotalTime>
  <Words>1415</Words>
  <Application>Microsoft Office PowerPoint</Application>
  <PresentationFormat>On-screen Show (4:3)</PresentationFormat>
  <Paragraphs>105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  CARERS IN THE 21ST CENTURY: DEVELOPING THE EVIDENCE BASE </vt:lpstr>
      <vt:lpstr>Caring in the UK: What we know</vt:lpstr>
      <vt:lpstr>Problems with what we know  </vt:lpstr>
      <vt:lpstr>Limitations of Conceptual Understanding   </vt:lpstr>
      <vt:lpstr>Limitations of Theoretical Knowledge (2) </vt:lpstr>
      <vt:lpstr>Limitations of Research Knowledge (3): Capturing Change, Complexity &amp; Impact </vt:lpstr>
      <vt:lpstr>Looking Ahead... 21st Century Issues </vt:lpstr>
      <vt:lpstr>Carers &amp; Policy   </vt:lpstr>
      <vt:lpstr>Aims: Seminar Series &amp; Seminar 1 </vt:lpstr>
      <vt:lpstr>References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Alisoun</dc:creator>
  <cp:lastModifiedBy> </cp:lastModifiedBy>
  <cp:revision>146</cp:revision>
  <dcterms:created xsi:type="dcterms:W3CDTF">2012-09-22T13:32:02Z</dcterms:created>
  <dcterms:modified xsi:type="dcterms:W3CDTF">2012-10-02T16:13:42Z</dcterms:modified>
</cp:coreProperties>
</file>