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5" r:id="rId10"/>
    <p:sldId id="271" r:id="rId11"/>
    <p:sldId id="273" r:id="rId12"/>
    <p:sldId id="264" r:id="rId13"/>
    <p:sldId id="267" r:id="rId14"/>
    <p:sldId id="276" r:id="rId15"/>
    <p:sldId id="274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778E-E7CD-7D45-A84E-FFB6E28D8D8E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9B18-3C1E-9D49-B3E2-A742917AE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5305-75C0-2746-A46F-DD930D76AC9C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19EC-0373-964F-BF04-149C9774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D0E3-54AF-4E75-BC6E-849D9D941BD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MS PGothic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MS PGothic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507E-B20D-AA49-BD3F-5FF557BC7E33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83E4-06DA-0442-AA02-1B0F0431451F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F23F-1848-3D46-984E-9CDF9E6DB5BB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2E02-7EF2-DF40-A8C5-4800ADF3C708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78E-16E4-9640-A5E4-A4ADCC519FB2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E38-CF4B-B749-A4F9-2D6166487139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75D-74FA-724D-9FDA-8E5785017B2D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BEE-FDEC-754B-B404-AA6FE33CC720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7F22-99E5-7A4B-A3E2-C6757679BA3A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53B3-F38E-9149-9CC5-FD4AA30ADF0E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DA9-F1D0-F949-8EFB-1C8D0521835F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1826-6973-D84A-B163-D55BA73D7455}" type="datetime1">
              <a:rPr lang="en-US" smtClean="0"/>
              <a:pPr/>
              <a:t>2/4/13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4F5F-9C9F-4C56-96C6-3CB11D6AA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nya@fairhavenconsultancy.com" TargetMode="Externa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Taking a Coaching Approach to </a:t>
            </a:r>
            <a:r>
              <a:rPr lang="en-GB" dirty="0" smtClean="0">
                <a:solidFill>
                  <a:srgbClr val="008000"/>
                </a:solidFill>
              </a:rPr>
              <a:t>Your</a:t>
            </a:r>
            <a:r>
              <a:rPr lang="en-GB" dirty="0" smtClean="0"/>
              <a:t> Success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i="1" dirty="0" smtClean="0"/>
          </a:p>
          <a:p>
            <a:r>
              <a:rPr lang="en-GB" b="1" i="1" dirty="0" smtClean="0"/>
              <a:t>Sonya Shellard</a:t>
            </a:r>
          </a:p>
          <a:p>
            <a:r>
              <a:rPr lang="en-GB" b="1" i="1" dirty="0" smtClean="0"/>
              <a:t>DMU January 2013</a:t>
            </a:r>
            <a:endParaRPr lang="en-GB" b="1" i="1" dirty="0"/>
          </a:p>
        </p:txBody>
      </p:sp>
      <p:pic>
        <p:nvPicPr>
          <p:cNvPr id="1026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06776" y="3048000"/>
            <a:ext cx="7989615" cy="3155151"/>
            <a:chOff x="1576388" y="2036172"/>
            <a:chExt cx="8814615" cy="2982786"/>
          </a:xfrm>
        </p:grpSpPr>
        <p:sp>
          <p:nvSpPr>
            <p:cNvPr id="49159" name="Text Box 10"/>
            <p:cNvSpPr txBox="1">
              <a:spLocks noChangeArrowheads="1"/>
            </p:cNvSpPr>
            <p:nvPr/>
          </p:nvSpPr>
          <p:spPr bwMode="auto">
            <a:xfrm>
              <a:off x="3527425" y="2479303"/>
              <a:ext cx="914400" cy="114514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7200" b="1">
                  <a:solidFill>
                    <a:srgbClr val="000000"/>
                  </a:solidFill>
                  <a:latin typeface="Times New Roman" pitchFamily="18" charset="0"/>
                  <a:cs typeface="MS PGothic"/>
                </a:rPr>
                <a:t>+</a:t>
              </a:r>
              <a:endParaRPr lang="en-US">
                <a:cs typeface="MS PGothic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576388" y="2121939"/>
              <a:ext cx="2743200" cy="2897019"/>
              <a:chOff x="247650" y="2514600"/>
              <a:chExt cx="2971800" cy="2895600"/>
            </a:xfrm>
          </p:grpSpPr>
          <p:pic>
            <p:nvPicPr>
              <p:cNvPr id="49168" name="Picture 9" descr="MCj0252547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7213" y="2514600"/>
                <a:ext cx="1466850" cy="1905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sp>
            <p:nvSpPr>
              <p:cNvPr id="49169" name="Text Box 20"/>
              <p:cNvSpPr txBox="1">
                <a:spLocks noChangeArrowheads="1"/>
              </p:cNvSpPr>
              <p:nvPr/>
            </p:nvSpPr>
            <p:spPr bwMode="auto">
              <a:xfrm>
                <a:off x="247650" y="4875213"/>
                <a:ext cx="1270000" cy="53498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Calibri" pitchFamily="34" charset="0"/>
                    <a:cs typeface="MS PGothic"/>
                  </a:rPr>
                  <a:t>One defining</a:t>
                </a:r>
              </a:p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Calibri" pitchFamily="34" charset="0"/>
                    <a:cs typeface="MS PGothic"/>
                  </a:rPr>
                  <a:t> moment</a:t>
                </a:r>
                <a:endParaRPr lang="en-US">
                  <a:latin typeface="Calibri" pitchFamily="34" charset="0"/>
                  <a:cs typeface="MS PGothic"/>
                </a:endParaRPr>
              </a:p>
            </p:txBody>
          </p:sp>
          <p:sp>
            <p:nvSpPr>
              <p:cNvPr id="49170" name="Text Box 21"/>
              <p:cNvSpPr txBox="1">
                <a:spLocks noChangeArrowheads="1"/>
              </p:cNvSpPr>
              <p:nvPr/>
            </p:nvSpPr>
            <p:spPr bwMode="auto">
              <a:xfrm>
                <a:off x="1733550" y="4876800"/>
                <a:ext cx="990600" cy="381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GB" sz="1200" b="1" dirty="0">
                    <a:solidFill>
                      <a:srgbClr val="000000"/>
                    </a:solidFill>
                    <a:latin typeface="Calibri" pitchFamily="34" charset="0"/>
                    <a:cs typeface="MS PGothic"/>
                  </a:rPr>
                  <a:t>Repetition</a:t>
                </a:r>
                <a:endParaRPr lang="en-US" dirty="0">
                  <a:latin typeface="Calibri" pitchFamily="34" charset="0"/>
                  <a:cs typeface="MS PGothic"/>
                </a:endParaRPr>
              </a:p>
            </p:txBody>
          </p:sp>
          <p:sp>
            <p:nvSpPr>
              <p:cNvPr id="49171" name="Text Box 22"/>
              <p:cNvSpPr txBox="1">
                <a:spLocks noChangeArrowheads="1"/>
              </p:cNvSpPr>
              <p:nvPr/>
            </p:nvSpPr>
            <p:spPr bwMode="auto">
              <a:xfrm>
                <a:off x="2292350" y="4116388"/>
                <a:ext cx="927100" cy="303212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Calibri" pitchFamily="34" charset="0"/>
                    <a:cs typeface="MS PGothic"/>
                  </a:rPr>
                  <a:t>Osmosis</a:t>
                </a:r>
                <a:endParaRPr lang="en-US">
                  <a:latin typeface="Calibri" pitchFamily="34" charset="0"/>
                  <a:cs typeface="MS PGothic"/>
                </a:endParaRPr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1981200" y="4572000"/>
                <a:ext cx="184017" cy="306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GB">
                  <a:latin typeface="+mn-lt"/>
                  <a:ea typeface="MS PGothic" pitchFamily="34" charset="-128"/>
                </a:endParaRPr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166938" y="3960813"/>
                <a:ext cx="185738" cy="3063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GB">
                  <a:latin typeface="+mn-lt"/>
                  <a:ea typeface="MS PGothic" pitchFamily="34" charset="-128"/>
                </a:endParaRPr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>
                <a:off x="744669" y="4572000"/>
                <a:ext cx="184018" cy="304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GB">
                  <a:latin typeface="+mn-lt"/>
                  <a:ea typeface="MS PGothic" pitchFamily="34" charset="-128"/>
                </a:endParaRPr>
              </a:p>
            </p:txBody>
          </p:sp>
        </p:grpSp>
        <p:sp>
          <p:nvSpPr>
            <p:cNvPr id="49161" name="AutoShape 11"/>
            <p:cNvSpPr>
              <a:spLocks noChangeArrowheads="1"/>
            </p:cNvSpPr>
            <p:nvPr/>
          </p:nvSpPr>
          <p:spPr bwMode="auto">
            <a:xfrm>
              <a:off x="4391025" y="2036172"/>
              <a:ext cx="1600200" cy="2744544"/>
            </a:xfrm>
            <a:prstGeom prst="irregularSeal1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GB">
                <a:cs typeface="MS PGothic"/>
              </a:endParaRPr>
            </a:p>
          </p:txBody>
        </p:sp>
        <p:sp>
          <p:nvSpPr>
            <p:cNvPr id="49162" name="Text Box 12"/>
            <p:cNvSpPr txBox="1">
              <a:spLocks noChangeArrowheads="1"/>
            </p:cNvSpPr>
            <p:nvPr/>
          </p:nvSpPr>
          <p:spPr bwMode="auto">
            <a:xfrm>
              <a:off x="4678363" y="2973256"/>
              <a:ext cx="1008062" cy="7607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1600" b="1" dirty="0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High Emotion</a:t>
              </a:r>
              <a:endParaRPr lang="en-US" dirty="0">
                <a:latin typeface="Calibri" pitchFamily="34" charset="0"/>
                <a:cs typeface="MS PGothic"/>
              </a:endParaRPr>
            </a:p>
          </p:txBody>
        </p:sp>
        <p:sp>
          <p:nvSpPr>
            <p:cNvPr id="49163" name="Text Box 14"/>
            <p:cNvSpPr txBox="1">
              <a:spLocks noChangeArrowheads="1"/>
            </p:cNvSpPr>
            <p:nvPr/>
          </p:nvSpPr>
          <p:spPr bwMode="auto">
            <a:xfrm>
              <a:off x="6070601" y="2479303"/>
              <a:ext cx="912813" cy="114514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7200" b="1">
                  <a:solidFill>
                    <a:srgbClr val="000000"/>
                  </a:solidFill>
                  <a:latin typeface="Times New Roman" pitchFamily="18" charset="0"/>
                  <a:cs typeface="MS PGothic"/>
                </a:rPr>
                <a:t>+</a:t>
              </a:r>
              <a:endParaRPr lang="en-US">
                <a:cs typeface="MS PGothic"/>
              </a:endParaRPr>
            </a:p>
          </p:txBody>
        </p:sp>
        <p:pic>
          <p:nvPicPr>
            <p:cNvPr id="49164" name="Picture 13" descr="MCj0410473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1489" y="2299826"/>
              <a:ext cx="1169987" cy="175345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49165" name="Text Box 15"/>
            <p:cNvSpPr txBox="1">
              <a:spLocks noChangeArrowheads="1"/>
            </p:cNvSpPr>
            <p:nvPr/>
          </p:nvSpPr>
          <p:spPr bwMode="auto">
            <a:xfrm>
              <a:off x="7924800" y="2482479"/>
              <a:ext cx="858838" cy="106732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7200" b="1">
                  <a:solidFill>
                    <a:srgbClr val="000000"/>
                  </a:solidFill>
                  <a:latin typeface="Times New Roman" pitchFamily="18" charset="0"/>
                  <a:cs typeface="MS PGothic"/>
                </a:rPr>
                <a:t>=</a:t>
              </a:r>
              <a:endParaRPr lang="en-US">
                <a:cs typeface="MS PGothic"/>
              </a:endParaRPr>
            </a:p>
          </p:txBody>
        </p:sp>
        <p:sp>
          <p:nvSpPr>
            <p:cNvPr id="49166" name="Rectangle 16"/>
            <p:cNvSpPr>
              <a:spLocks noChangeArrowheads="1"/>
            </p:cNvSpPr>
            <p:nvPr/>
          </p:nvSpPr>
          <p:spPr bwMode="auto">
            <a:xfrm>
              <a:off x="8780463" y="2685778"/>
              <a:ext cx="1371600" cy="914848"/>
            </a:xfrm>
            <a:prstGeom prst="rect">
              <a:avLst/>
            </a:prstGeom>
            <a:solidFill>
              <a:srgbClr val="FFFF99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GB">
                <a:cs typeface="MS PGothic"/>
              </a:endParaRPr>
            </a:p>
          </p:txBody>
        </p:sp>
        <p:sp>
          <p:nvSpPr>
            <p:cNvPr id="49167" name="Rectangle 19"/>
            <p:cNvSpPr>
              <a:spLocks noChangeArrowheads="1"/>
            </p:cNvSpPr>
            <p:nvPr/>
          </p:nvSpPr>
          <p:spPr bwMode="auto">
            <a:xfrm>
              <a:off x="8928100" y="2901784"/>
              <a:ext cx="1462903" cy="34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>
                  <a:latin typeface="Calibri" pitchFamily="34" charset="0"/>
                  <a:cs typeface="MS PGothic"/>
                </a:rPr>
                <a:t>HYPNOSIS</a:t>
              </a:r>
            </a:p>
          </p:txBody>
        </p:sp>
      </p:grpSp>
      <p:pic>
        <p:nvPicPr>
          <p:cNvPr id="21" name="5069d229-2554-4e50-99ad-806c18d2c148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1752600"/>
            <a:ext cx="7412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How are beliefs formed that shape our ‘reality’?</a:t>
            </a:r>
            <a:endParaRPr lang="en-US" sz="2800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66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590800" y="2777977"/>
            <a:ext cx="6105592" cy="2716655"/>
            <a:chOff x="3503614" y="1991701"/>
            <a:chExt cx="6543675" cy="2568245"/>
          </a:xfrm>
        </p:grpSpPr>
        <p:sp>
          <p:nvSpPr>
            <p:cNvPr id="51206" name="AutoShape 25"/>
            <p:cNvSpPr>
              <a:spLocks noChangeArrowheads="1"/>
            </p:cNvSpPr>
            <p:nvPr/>
          </p:nvSpPr>
          <p:spPr bwMode="auto">
            <a:xfrm rot="-1276458">
              <a:off x="6532563" y="1991701"/>
              <a:ext cx="1771650" cy="2441183"/>
            </a:xfrm>
            <a:prstGeom prst="irregularSeal2">
              <a:avLst/>
            </a:prstGeom>
            <a:solidFill>
              <a:srgbClr val="99CC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GB">
                <a:cs typeface="MS PGothic"/>
              </a:endParaRPr>
            </a:p>
          </p:txBody>
        </p:sp>
        <p:sp>
          <p:nvSpPr>
            <p:cNvPr id="51207" name="Oval 23"/>
            <p:cNvSpPr>
              <a:spLocks noChangeArrowheads="1"/>
            </p:cNvSpPr>
            <p:nvPr/>
          </p:nvSpPr>
          <p:spPr bwMode="auto">
            <a:xfrm>
              <a:off x="4246563" y="2501538"/>
              <a:ext cx="1371600" cy="2058408"/>
            </a:xfrm>
            <a:prstGeom prst="ellipse">
              <a:avLst/>
            </a:prstGeom>
            <a:solidFill>
              <a:srgbClr val="FFCC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>
                <a:cs typeface="MS PGothic"/>
              </a:endParaRPr>
            </a:p>
          </p:txBody>
        </p:sp>
        <p:sp>
          <p:nvSpPr>
            <p:cNvPr id="51210" name="Line 30"/>
            <p:cNvSpPr>
              <a:spLocks noChangeShapeType="1"/>
            </p:cNvSpPr>
            <p:nvPr/>
          </p:nvSpPr>
          <p:spPr bwMode="auto">
            <a:xfrm>
              <a:off x="3503614" y="3516447"/>
              <a:ext cx="573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51211" name="Text Box 24"/>
            <p:cNvSpPr txBox="1">
              <a:spLocks noChangeArrowheads="1"/>
            </p:cNvSpPr>
            <p:nvPr/>
          </p:nvSpPr>
          <p:spPr bwMode="auto">
            <a:xfrm>
              <a:off x="4373564" y="2997081"/>
              <a:ext cx="1169987" cy="91325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2000" b="1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RAS</a:t>
              </a:r>
            </a:p>
            <a:p>
              <a:pPr algn="ctr"/>
              <a:r>
                <a:rPr lang="en-GB" sz="2000" b="1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Seeks out evidence</a:t>
              </a:r>
              <a:endParaRPr lang="en-US" sz="2000">
                <a:latin typeface="Calibri" pitchFamily="34" charset="0"/>
                <a:cs typeface="MS PGothic"/>
              </a:endParaRPr>
            </a:p>
          </p:txBody>
        </p:sp>
        <p:sp>
          <p:nvSpPr>
            <p:cNvPr id="51212" name="Line 31"/>
            <p:cNvSpPr>
              <a:spLocks noChangeShapeType="1"/>
            </p:cNvSpPr>
            <p:nvPr/>
          </p:nvSpPr>
          <p:spPr bwMode="auto">
            <a:xfrm>
              <a:off x="5846763" y="3516447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51213" name="Text Box 26"/>
            <p:cNvSpPr txBox="1">
              <a:spLocks noChangeArrowheads="1"/>
            </p:cNvSpPr>
            <p:nvPr/>
          </p:nvSpPr>
          <p:spPr bwMode="auto">
            <a:xfrm>
              <a:off x="6892925" y="2901784"/>
              <a:ext cx="914400" cy="114514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2000" b="1" dirty="0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Distort</a:t>
              </a:r>
            </a:p>
            <a:p>
              <a:pPr algn="ctr"/>
              <a:r>
                <a:rPr lang="en-GB" sz="2000" b="1" dirty="0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Delete </a:t>
              </a:r>
            </a:p>
            <a:p>
              <a:pPr algn="ctr"/>
              <a:r>
                <a:rPr lang="en-GB" sz="2000" b="1" dirty="0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Reality</a:t>
              </a:r>
              <a:endParaRPr lang="en-US" sz="2000" dirty="0">
                <a:latin typeface="Calibri" pitchFamily="34" charset="0"/>
                <a:cs typeface="MS PGothic"/>
              </a:endParaRPr>
            </a:p>
          </p:txBody>
        </p:sp>
        <p:sp>
          <p:nvSpPr>
            <p:cNvPr id="51214" name="Line 32"/>
            <p:cNvSpPr>
              <a:spLocks noChangeShapeType="1"/>
            </p:cNvSpPr>
            <p:nvPr/>
          </p:nvSpPr>
          <p:spPr bwMode="auto">
            <a:xfrm>
              <a:off x="8018463" y="3592684"/>
              <a:ext cx="742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51215" name="Rectangle 27"/>
            <p:cNvSpPr>
              <a:spLocks noChangeArrowheads="1"/>
            </p:cNvSpPr>
            <p:nvPr/>
          </p:nvSpPr>
          <p:spPr bwMode="auto">
            <a:xfrm>
              <a:off x="8932864" y="2067938"/>
              <a:ext cx="1114425" cy="2438007"/>
            </a:xfrm>
            <a:prstGeom prst="rect">
              <a:avLst/>
            </a:prstGeom>
            <a:solidFill>
              <a:srgbClr val="33CC33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GB">
                <a:cs typeface="MS PGothic"/>
              </a:endParaRPr>
            </a:p>
          </p:txBody>
        </p:sp>
        <p:sp>
          <p:nvSpPr>
            <p:cNvPr id="51216" name="Text Box 28"/>
            <p:cNvSpPr txBox="1">
              <a:spLocks noChangeArrowheads="1"/>
            </p:cNvSpPr>
            <p:nvPr/>
          </p:nvSpPr>
          <p:spPr bwMode="auto">
            <a:xfrm>
              <a:off x="9069389" y="2687366"/>
              <a:ext cx="858837" cy="175345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GB" sz="2000" b="1" u="sng" dirty="0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There is NO </a:t>
              </a:r>
              <a:r>
                <a:rPr lang="en-GB" sz="2000" b="1" u="sng" dirty="0" smtClean="0">
                  <a:solidFill>
                    <a:srgbClr val="000000"/>
                  </a:solidFill>
                  <a:latin typeface="Calibri" pitchFamily="34" charset="0"/>
                  <a:cs typeface="MS PGothic"/>
                </a:rPr>
                <a:t>reality </a:t>
              </a:r>
              <a:endParaRPr lang="en-GB" sz="2000" b="1" u="sng" dirty="0">
                <a:solidFill>
                  <a:srgbClr val="000000"/>
                </a:solidFill>
                <a:latin typeface="Calibri" pitchFamily="34" charset="0"/>
                <a:cs typeface="MS PGothic"/>
              </a:endParaRPr>
            </a:p>
            <a:p>
              <a:pPr algn="ctr"/>
              <a:endParaRPr lang="en-GB" sz="2000" b="1" dirty="0">
                <a:solidFill>
                  <a:srgbClr val="000000"/>
                </a:solidFill>
                <a:latin typeface="Calibri" pitchFamily="34" charset="0"/>
                <a:cs typeface="MS PGothic"/>
              </a:endParaRPr>
            </a:p>
            <a:p>
              <a:pPr algn="ctr"/>
              <a:endParaRPr lang="en-GB" sz="2400" b="1" dirty="0">
                <a:solidFill>
                  <a:srgbClr val="000000"/>
                </a:solidFill>
                <a:cs typeface="MS PGothic"/>
              </a:endParaRPr>
            </a:p>
            <a:p>
              <a:pPr algn="ctr"/>
              <a:endParaRPr lang="en-GB" sz="2400" b="1" dirty="0">
                <a:solidFill>
                  <a:srgbClr val="000000"/>
                </a:solidFill>
                <a:cs typeface="MS PGothic"/>
              </a:endParaRPr>
            </a:p>
            <a:p>
              <a:endParaRPr lang="en-US" sz="2400" dirty="0">
                <a:cs typeface="MS PGothic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4001869"/>
            <a:ext cx="233910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alpha val="21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Beliefs are stored in </a:t>
            </a:r>
          </a:p>
          <a:p>
            <a:r>
              <a:rPr lang="en-US" dirty="0" smtClean="0"/>
              <a:t>our unconscious minds</a:t>
            </a:r>
            <a:endParaRPr lang="en-US" dirty="0"/>
          </a:p>
        </p:txBody>
      </p:sp>
      <p:pic>
        <p:nvPicPr>
          <p:cNvPr id="15" name="5069d229-2554-4e50-99ad-806c18d2c148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1828800"/>
            <a:ext cx="659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The real power of our unconscious minds…</a:t>
            </a:r>
            <a:endParaRPr lang="en-US" sz="2800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72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/>
          <a:lstStyle/>
          <a:p>
            <a:pPr>
              <a:buNone/>
            </a:pPr>
            <a:r>
              <a:rPr lang="en-GB" b="1" i="1" dirty="0" smtClean="0"/>
              <a:t>Are your beliefs helpful or hindering?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Post it notes exercise – to uncover your beliefs about the job market, you, interviews etc..</a:t>
            </a:r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5" y="4016548"/>
            <a:ext cx="2892425" cy="26890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i="1" dirty="0" smtClean="0"/>
              <a:t>Stage Four – Will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800" dirty="0" smtClean="0"/>
              <a:t>The 10 coaching questions that guide you to action…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9" descr="ques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480" y="3810000"/>
            <a:ext cx="164592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90600" y="2118479"/>
            <a:ext cx="7620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alpha val="49000"/>
              </a:scheme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Think of something you would like to move forward or achieve &amp; write it down.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What will be the benefit to you of achieving this?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What have you already tried and why hasn’t that got you there yet?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What do you need to help you with this?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If I were in your shoes, what advice would you give to me?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Write down all the possible ways to move this forward.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Star the most promising ideas.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What are you going to do first and when?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What could get in the way &amp; how will you overcome that?</a:t>
            </a:r>
          </a:p>
          <a:p>
            <a:pPr marL="457200" indent="-457200">
              <a:buFontTx/>
              <a:buAutoNum type="arabicPeriod"/>
            </a:pPr>
            <a:r>
              <a:rPr lang="en-GB" dirty="0">
                <a:solidFill>
                  <a:srgbClr val="292567"/>
                </a:solidFill>
              </a:rPr>
              <a:t>What is your commitment level to your chosen action (on a scale of 1-10)</a:t>
            </a:r>
            <a:endParaRPr lang="en-US" dirty="0">
              <a:solidFill>
                <a:srgbClr val="292567"/>
              </a:solidFill>
            </a:endParaRPr>
          </a:p>
        </p:txBody>
      </p:sp>
      <p:pic>
        <p:nvPicPr>
          <p:cNvPr id="5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276600"/>
            <a:ext cx="2555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Over to you…</a:t>
            </a:r>
            <a:endParaRPr lang="en-US" sz="32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667000"/>
            <a:ext cx="3657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514600"/>
          </a:xfrm>
        </p:spPr>
        <p:txBody>
          <a:bodyPr>
            <a:normAutofit fontScale="92500" lnSpcReduction="20000"/>
          </a:bodyPr>
          <a:lstStyle/>
          <a:p>
            <a:endParaRPr lang="en-GB" b="1" i="1" dirty="0" smtClean="0"/>
          </a:p>
          <a:p>
            <a:r>
              <a:rPr lang="en-GB" b="1" i="1" dirty="0" smtClean="0"/>
              <a:t>Sonya Shellard</a:t>
            </a:r>
            <a:endParaRPr lang="en-GB" b="1" i="1" dirty="0" smtClean="0"/>
          </a:p>
          <a:p>
            <a:r>
              <a:rPr lang="en-GB" b="1" i="1" dirty="0" smtClean="0">
                <a:hlinkClick r:id="rId2"/>
              </a:rPr>
              <a:t>sonya@fairhavenconsultancy.com</a:t>
            </a:r>
            <a:endParaRPr lang="en-GB" b="1" i="1" dirty="0" smtClean="0"/>
          </a:p>
          <a:p>
            <a:r>
              <a:rPr lang="en-GB" b="1" i="1" dirty="0" smtClean="0"/>
              <a:t>07968 933039</a:t>
            </a:r>
          </a:p>
          <a:p>
            <a:r>
              <a:rPr lang="en-GB" b="1" i="1" dirty="0" err="1" smtClean="0"/>
              <a:t>www.barefootcoaching.co.uk</a:t>
            </a:r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1026" name="5069d229-2554-4e50-99ad-806c18d2c148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 coaching?</a:t>
            </a:r>
          </a:p>
          <a:p>
            <a:r>
              <a:rPr lang="en-GB" dirty="0" smtClean="0"/>
              <a:t>How does it work?</a:t>
            </a:r>
          </a:p>
          <a:p>
            <a:r>
              <a:rPr lang="en-GB" dirty="0" smtClean="0"/>
              <a:t>Our experience?</a:t>
            </a:r>
            <a:endParaRPr lang="en-GB" dirty="0"/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96312"/>
            <a:ext cx="3657600" cy="2609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i="1" dirty="0" smtClean="0"/>
              <a:t>Key Coaching Principles: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Start with the end in mind/know what you want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Face the current reality – for better or worse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Generate some options – what could you do?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Commit to ACTION – What will you do?</a:t>
            </a:r>
          </a:p>
          <a:p>
            <a:endParaRPr lang="en-GB" dirty="0"/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9" descr="Goa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200400"/>
            <a:ext cx="28956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A coaching model (Sir John Whitmore):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Goal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Reality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Options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Will</a:t>
            </a:r>
            <a:endParaRPr lang="en-GB" dirty="0"/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7" descr="prog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138604"/>
            <a:ext cx="49530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43600" cy="4038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i="1" dirty="0" smtClean="0"/>
              <a:t>Stage One – Establish your goal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Self-reflection and then discuss in pairs:</a:t>
            </a:r>
          </a:p>
          <a:p>
            <a:pPr>
              <a:buNone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What do you want? – be as specific as possible</a:t>
            </a:r>
          </a:p>
          <a:p>
            <a:pPr>
              <a:buFont typeface="Arial"/>
              <a:buChar char="•"/>
            </a:pPr>
            <a:r>
              <a:rPr lang="en-GB" dirty="0" smtClean="0"/>
              <a:t>What will be all the benefits of achieving your goal?</a:t>
            </a:r>
          </a:p>
          <a:p>
            <a:pPr>
              <a:buFont typeface="Arial"/>
              <a:buChar char="•"/>
            </a:pPr>
            <a:r>
              <a:rPr lang="en-GB" dirty="0" smtClean="0"/>
              <a:t>When do you want to achieve this?</a:t>
            </a:r>
          </a:p>
          <a:p>
            <a:pPr>
              <a:buFont typeface="Arial"/>
              <a:buChar char="•"/>
            </a:pPr>
            <a:r>
              <a:rPr lang="en-GB" dirty="0" smtClean="0"/>
              <a:t>What do you want to avoid?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9" descr="communi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752" y="4191000"/>
            <a:ext cx="2445447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038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i="1" dirty="0" smtClean="0"/>
              <a:t>Stage Two – Face the Current Reality</a:t>
            </a:r>
          </a:p>
          <a:p>
            <a:pPr>
              <a:buNone/>
            </a:pPr>
            <a:endParaRPr lang="en-GB" b="1" i="1" dirty="0" smtClean="0"/>
          </a:p>
          <a:p>
            <a:pPr>
              <a:buFont typeface="Arial"/>
              <a:buChar char="•"/>
            </a:pPr>
            <a:r>
              <a:rPr lang="en-GB" dirty="0" smtClean="0"/>
              <a:t>What is currently happening?</a:t>
            </a:r>
          </a:p>
          <a:p>
            <a:pPr>
              <a:buFont typeface="Arial"/>
              <a:buChar char="•"/>
            </a:pPr>
            <a:r>
              <a:rPr lang="en-GB" dirty="0" smtClean="0"/>
              <a:t>What have you tried so far?</a:t>
            </a:r>
          </a:p>
          <a:p>
            <a:pPr>
              <a:buFont typeface="Arial"/>
              <a:buChar char="•"/>
            </a:pPr>
            <a:r>
              <a:rPr lang="en-GB" dirty="0" smtClean="0"/>
              <a:t>What has worked, what hasn’t worked and why?</a:t>
            </a:r>
          </a:p>
          <a:p>
            <a:pPr>
              <a:buFont typeface="Arial"/>
              <a:buChar char="•"/>
            </a:pPr>
            <a:r>
              <a:rPr lang="en-GB" dirty="0" smtClean="0"/>
              <a:t>What support do you need and where can you get it?</a:t>
            </a:r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ality-check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720340"/>
            <a:ext cx="2445327" cy="2689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2285999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b="1" i="1" dirty="0" smtClean="0"/>
          </a:p>
          <a:p>
            <a:pPr>
              <a:buNone/>
            </a:pPr>
            <a:r>
              <a:rPr lang="en-GB" sz="2800" dirty="0" smtClean="0"/>
              <a:t>What obstacles are in your way?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5069d229-2554-4e50-99ad-806c18d2c14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ors-op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2971800"/>
            <a:ext cx="40132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624" y="1600200"/>
          <a:ext cx="7272807" cy="2880321"/>
        </p:xfrm>
        <a:graphic>
          <a:graphicData uri="http://schemas.openxmlformats.org/drawingml/2006/table">
            <a:tbl>
              <a:tblPr/>
              <a:tblGrid>
                <a:gridCol w="2424269"/>
                <a:gridCol w="2424269"/>
                <a:gridCol w="2424269"/>
              </a:tblGrid>
              <a:tr h="96010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Information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Skills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Belief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Wellbeing</a:t>
                      </a:r>
                      <a:endParaRPr lang="en-GB" sz="200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</a:t>
                      </a:r>
                      <a:r>
                        <a:rPr lang="en-GB" sz="20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People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Motivation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 smtClean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Money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GB" sz="2000" dirty="0" smtClean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Fear</a:t>
                      </a:r>
                      <a:endParaRPr lang="en-GB" sz="2000" dirty="0">
                        <a:solidFill>
                          <a:schemeClr val="tx2"/>
                        </a:solidFill>
                        <a:latin typeface="Meridien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4923472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/>
              <a:buChar char="•"/>
            </a:pPr>
            <a:r>
              <a:rPr lang="en-GB" dirty="0" smtClean="0"/>
              <a:t> Think of a specific problem or challenge you are facing  </a:t>
            </a:r>
          </a:p>
          <a:p>
            <a:pPr>
              <a:buFont typeface="Arial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Look at each of the nine areas and give a score of 1 – 10 in each of the area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(1 being an area of weakness and 10 being an area of strength)</a:t>
            </a:r>
          </a:p>
          <a:p>
            <a:pPr>
              <a:buFont typeface="Arial"/>
              <a:buChar char="•"/>
            </a:pPr>
            <a:r>
              <a:rPr lang="en-GB" dirty="0" smtClean="0"/>
              <a:t> Look at the areas of strength and how you can utilise these</a:t>
            </a:r>
          </a:p>
          <a:p>
            <a:pPr>
              <a:buFont typeface="Arial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areas do you need to build on? What resources do you need to do this?</a:t>
            </a:r>
          </a:p>
        </p:txBody>
      </p:sp>
      <p:pic>
        <p:nvPicPr>
          <p:cNvPr id="7" name="5069d229-2554-4e50-99ad-806c18d2c148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The psychology bit…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757" r="-16757"/>
          <a:stretch>
            <a:fillRect/>
          </a:stretch>
        </p:blipFill>
        <p:spPr/>
      </p:pic>
      <p:pic>
        <p:nvPicPr>
          <p:cNvPr id="5" name="5069d229-2554-4e50-99ad-806c18d2c148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172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502</Words>
  <Application>Microsoft Macintosh PowerPoint</Application>
  <PresentationFormat>On-screen Show (4:3)</PresentationFormat>
  <Paragraphs>111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Taking a Coaching Approach to Your Success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 </vt:lpstr>
      <vt:lpstr> 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Coaching Approach to Success</dc:title>
  <dc:creator>Kim</dc:creator>
  <cp:lastModifiedBy>Sonya Shellard</cp:lastModifiedBy>
  <cp:revision>13</cp:revision>
  <dcterms:created xsi:type="dcterms:W3CDTF">2013-02-04T17:26:30Z</dcterms:created>
  <dcterms:modified xsi:type="dcterms:W3CDTF">2013-02-04T17:29:44Z</dcterms:modified>
</cp:coreProperties>
</file>