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454" r:id="rId3"/>
    <p:sldId id="260" r:id="rId4"/>
    <p:sldId id="460" r:id="rId5"/>
    <p:sldId id="394" r:id="rId6"/>
    <p:sldId id="274" r:id="rId7"/>
    <p:sldId id="275" r:id="rId8"/>
    <p:sldId id="396" r:id="rId9"/>
    <p:sldId id="316" r:id="rId10"/>
    <p:sldId id="315" r:id="rId11"/>
    <p:sldId id="279" r:id="rId12"/>
    <p:sldId id="392" r:id="rId13"/>
    <p:sldId id="263" r:id="rId14"/>
    <p:sldId id="264" r:id="rId15"/>
    <p:sldId id="265" r:id="rId16"/>
    <p:sldId id="449" r:id="rId17"/>
    <p:sldId id="450" r:id="rId18"/>
    <p:sldId id="309" r:id="rId19"/>
    <p:sldId id="269" r:id="rId20"/>
    <p:sldId id="359" r:id="rId21"/>
    <p:sldId id="451" r:id="rId22"/>
    <p:sldId id="457" r:id="rId23"/>
    <p:sldId id="458" r:id="rId24"/>
    <p:sldId id="399" r:id="rId25"/>
    <p:sldId id="372" r:id="rId26"/>
    <p:sldId id="400" r:id="rId27"/>
    <p:sldId id="453" r:id="rId28"/>
    <p:sldId id="459" r:id="rId29"/>
    <p:sldId id="360" r:id="rId30"/>
    <p:sldId id="314" r:id="rId31"/>
    <p:sldId id="397" r:id="rId32"/>
    <p:sldId id="317" r:id="rId33"/>
    <p:sldId id="294" r:id="rId34"/>
    <p:sldId id="295" r:id="rId35"/>
    <p:sldId id="300" r:id="rId36"/>
    <p:sldId id="405" r:id="rId37"/>
    <p:sldId id="404" r:id="rId38"/>
    <p:sldId id="398" r:id="rId39"/>
    <p:sldId id="303" r:id="rId40"/>
  </p:sldIdLst>
  <p:sldSz cx="9144000" cy="5143500" type="screen16x9"/>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 Louise" id="{15091C7E-CE13-4E1C-8978-C996A7206FAD}">
          <p14:sldIdLst>
            <p14:sldId id="256"/>
            <p14:sldId id="454"/>
          </p14:sldIdLst>
        </p14:section>
        <p14:section name="The plan Nikki" id="{437E638A-BD34-4C61-90F1-E9C1EB15FB12}">
          <p14:sldIdLst>
            <p14:sldId id="260"/>
            <p14:sldId id="460"/>
          </p14:sldIdLst>
        </p14:section>
        <p14:section name="Role - Nikki" id="{328C532D-CF28-40FA-A88B-A741E01F059D}">
          <p14:sldIdLst>
            <p14:sldId id="394"/>
            <p14:sldId id="274"/>
            <p14:sldId id="275"/>
            <p14:sldId id="396"/>
            <p14:sldId id="316"/>
            <p14:sldId id="315"/>
            <p14:sldId id="279"/>
          </p14:sldIdLst>
        </p14:section>
        <p14:section name="Academic Regulations - Suzanne" id="{CE3CB1BB-106F-4481-A341-D81BC76321D3}">
          <p14:sldIdLst>
            <p14:sldId id="392"/>
            <p14:sldId id="263"/>
            <p14:sldId id="264"/>
            <p14:sldId id="265"/>
            <p14:sldId id="449"/>
            <p14:sldId id="450"/>
            <p14:sldId id="309"/>
            <p14:sldId id="269"/>
            <p14:sldId id="359"/>
            <p14:sldId id="451"/>
            <p14:sldId id="457"/>
            <p14:sldId id="458"/>
          </p14:sldIdLst>
        </p14:section>
        <p14:section name="Assessment boards - Suzanne" id="{F282FD6E-E28A-4ADF-9C03-3C0A96D2BCFF}">
          <p14:sldIdLst>
            <p14:sldId id="399"/>
            <p14:sldId id="372"/>
            <p14:sldId id="400"/>
            <p14:sldId id="453"/>
            <p14:sldId id="459"/>
            <p14:sldId id="360"/>
          </p14:sldIdLst>
        </p14:section>
        <p14:section name="Reports - Louise" id="{28D31409-5076-4424-9E4B-43568DEDA44E}">
          <p14:sldIdLst>
            <p14:sldId id="314"/>
            <p14:sldId id="397"/>
            <p14:sldId id="317"/>
            <p14:sldId id="294"/>
            <p14:sldId id="295"/>
            <p14:sldId id="300"/>
            <p14:sldId id="405"/>
            <p14:sldId id="404"/>
            <p14:sldId id="398"/>
            <p14:sldId id="303"/>
          </p14:sldIdLst>
        </p14:section>
      </p14:sectionLst>
    </p:ext>
    <p:ext uri="{EFAFB233-063F-42B5-8137-9DF3F51BA10A}">
      <p15:sldGuideLst xmlns:p15="http://schemas.microsoft.com/office/powerpoint/2012/main">
        <p15:guide id="1" orient="horz">
          <p15:clr>
            <a:srgbClr val="A4A3A4"/>
          </p15:clr>
        </p15:guide>
        <p15:guide id="2" pos="1791">
          <p15:clr>
            <a:srgbClr val="A4A3A4"/>
          </p15:clr>
        </p15:guide>
        <p15:guide id="3" pos="2517">
          <p15:clr>
            <a:srgbClr val="A4A3A4"/>
          </p15:clr>
        </p15:guide>
        <p15:guide id="4" pos="4105">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1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76862" autoAdjust="0"/>
  </p:normalViewPr>
  <p:slideViewPr>
    <p:cSldViewPr>
      <p:cViewPr varScale="1">
        <p:scale>
          <a:sx n="116" d="100"/>
          <a:sy n="116" d="100"/>
        </p:scale>
        <p:origin x="1452" y="102"/>
      </p:cViewPr>
      <p:guideLst>
        <p:guide orient="horz"/>
        <p:guide pos="1791"/>
        <p:guide pos="2517"/>
        <p:guide pos="4105"/>
      </p:guideLst>
    </p:cSldViewPr>
  </p:slideViewPr>
  <p:outlineViewPr>
    <p:cViewPr>
      <p:scale>
        <a:sx n="33" d="100"/>
        <a:sy n="33" d="100"/>
      </p:scale>
      <p:origin x="0" y="5222"/>
    </p:cViewPr>
  </p:outlineViewPr>
  <p:notesTextViewPr>
    <p:cViewPr>
      <p:scale>
        <a:sx n="1" d="1"/>
        <a:sy n="1" d="1"/>
      </p:scale>
      <p:origin x="0" y="0"/>
    </p:cViewPr>
  </p:notesTextViewPr>
  <p:notesViewPr>
    <p:cSldViewPr>
      <p:cViewPr varScale="1">
        <p:scale>
          <a:sx n="86" d="100"/>
          <a:sy n="86" d="100"/>
        </p:scale>
        <p:origin x="-3846" y="-72"/>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Column1</c:v>
                </c:pt>
              </c:strCache>
            </c:strRef>
          </c:tx>
          <c:spPr>
            <a:scene3d>
              <a:camera prst="orthographicFront"/>
              <a:lightRig rig="threePt" dir="t"/>
            </a:scene3d>
            <a:sp3d>
              <a:bevelT w="139700" h="139700"/>
            </a:sp3d>
          </c:spPr>
          <c:dPt>
            <c:idx val="0"/>
            <c:bubble3D val="0"/>
            <c:spPr>
              <a:solidFill>
                <a:schemeClr val="accent3">
                  <a:tint val="65000"/>
                </a:schemeClr>
              </a:solidFill>
              <a:ln w="19050">
                <a:solidFill>
                  <a:schemeClr val="lt1"/>
                </a:solidFill>
              </a:ln>
              <a:effectLst/>
              <a:scene3d>
                <a:camera prst="orthographicFront"/>
                <a:lightRig rig="threePt" dir="t"/>
              </a:scene3d>
              <a:sp3d>
                <a:bevelT w="139700" h="139700"/>
              </a:sp3d>
            </c:spPr>
            <c:extLst>
              <c:ext xmlns:c16="http://schemas.microsoft.com/office/drawing/2014/chart" uri="{C3380CC4-5D6E-409C-BE32-E72D297353CC}">
                <c16:uniqueId val="{00000001-3A3E-4B43-BE78-EB741E8A4359}"/>
              </c:ext>
            </c:extLst>
          </c:dPt>
          <c:dPt>
            <c:idx val="1"/>
            <c:bubble3D val="0"/>
            <c:spPr>
              <a:solidFill>
                <a:schemeClr val="accent3"/>
              </a:solidFill>
              <a:ln w="19050">
                <a:solidFill>
                  <a:schemeClr val="lt1"/>
                </a:solidFill>
              </a:ln>
              <a:effectLst/>
              <a:scene3d>
                <a:camera prst="orthographicFront"/>
                <a:lightRig rig="threePt" dir="t"/>
              </a:scene3d>
              <a:sp3d>
                <a:bevelT w="139700" h="139700"/>
              </a:sp3d>
            </c:spPr>
            <c:extLst>
              <c:ext xmlns:c16="http://schemas.microsoft.com/office/drawing/2014/chart" uri="{C3380CC4-5D6E-409C-BE32-E72D297353CC}">
                <c16:uniqueId val="{00000003-3A3E-4B43-BE78-EB741E8A4359}"/>
              </c:ext>
            </c:extLst>
          </c:dPt>
          <c:dPt>
            <c:idx val="2"/>
            <c:bubble3D val="0"/>
            <c:spPr>
              <a:solidFill>
                <a:schemeClr val="accent3">
                  <a:shade val="65000"/>
                </a:schemeClr>
              </a:solidFill>
              <a:ln w="19050">
                <a:solidFill>
                  <a:schemeClr val="lt1"/>
                </a:solidFill>
              </a:ln>
              <a:effectLst/>
              <a:scene3d>
                <a:camera prst="orthographicFront"/>
                <a:lightRig rig="threePt" dir="t"/>
              </a:scene3d>
              <a:sp3d>
                <a:bevelT w="139700" h="139700"/>
              </a:sp3d>
            </c:spPr>
            <c:extLst>
              <c:ext xmlns:c16="http://schemas.microsoft.com/office/drawing/2014/chart" uri="{C3380CC4-5D6E-409C-BE32-E72D297353CC}">
                <c16:uniqueId val="{00000005-3A3E-4B43-BE78-EB741E8A4359}"/>
              </c:ext>
            </c:extLst>
          </c:dPt>
          <c:cat>
            <c:strRef>
              <c:f>Sheet1!$A$2:$A$4</c:f>
              <c:strCache>
                <c:ptCount val="3"/>
                <c:pt idx="0">
                  <c:v>1st Qtr</c:v>
                </c:pt>
                <c:pt idx="1">
                  <c:v>2nd Qtr</c:v>
                </c:pt>
                <c:pt idx="2">
                  <c:v>3rd Qtr</c:v>
                </c:pt>
              </c:strCache>
            </c:strRef>
          </c:cat>
          <c:val>
            <c:numRef>
              <c:f>Sheet1!$B$2:$B$4</c:f>
              <c:numCache>
                <c:formatCode>General</c:formatCode>
                <c:ptCount val="3"/>
                <c:pt idx="0">
                  <c:v>33.332999999999998</c:v>
                </c:pt>
                <c:pt idx="1">
                  <c:v>33.332999999999998</c:v>
                </c:pt>
                <c:pt idx="2">
                  <c:v>33.332999999999998</c:v>
                </c:pt>
              </c:numCache>
            </c:numRef>
          </c:val>
          <c:extLst>
            <c:ext xmlns:c16="http://schemas.microsoft.com/office/drawing/2014/chart" uri="{C3380CC4-5D6E-409C-BE32-E72D297353CC}">
              <c16:uniqueId val="{00000000-055E-4AEE-859E-D118197CC95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3" Type="http://schemas.openxmlformats.org/officeDocument/2006/relationships/hyperlink" Target="mailto:snelson@dmu.ac.uk" TargetMode="External"/><Relationship Id="rId2" Type="http://schemas.openxmlformats.org/officeDocument/2006/relationships/hyperlink" Target="mailto:lnewell@dmu.ac.uk" TargetMode="External"/><Relationship Id="rId1" Type="http://schemas.openxmlformats.org/officeDocument/2006/relationships/hyperlink" Target="mailto:esheffield@dmu.ac.uk" TargetMode="External"/></Relationships>
</file>

<file path=ppt/diagrams/_rels/drawing12.xml.rels><?xml version="1.0" encoding="UTF-8" standalone="yes"?>
<Relationships xmlns="http://schemas.openxmlformats.org/package/2006/relationships"><Relationship Id="rId3" Type="http://schemas.openxmlformats.org/officeDocument/2006/relationships/hyperlink" Target="mailto:lnewell@dmu.ac.uk" TargetMode="External"/><Relationship Id="rId2" Type="http://schemas.openxmlformats.org/officeDocument/2006/relationships/hyperlink" Target="mailto:snelson@dmu.ac.uk" TargetMode="External"/><Relationship Id="rId1" Type="http://schemas.openxmlformats.org/officeDocument/2006/relationships/hyperlink" Target="mailto:esheffield@dmu.ac.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8479C-16A2-4C85-99A7-747C85ADFF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1A5D930-FE1A-4928-870F-A0A2845F5EE6}">
      <dgm:prSet phldrT="[Text]" phldr="1"/>
      <dgm:spPr>
        <a:solidFill>
          <a:srgbClr val="981E32"/>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BA99AB0F-88B4-4B8E-9970-A349F54DC09C}" type="parTrans" cxnId="{E7142B62-B4EB-496D-A551-5B1A1F51DB92}">
      <dgm:prSet/>
      <dgm:spPr/>
      <dgm:t>
        <a:bodyPr/>
        <a:lstStyle/>
        <a:p>
          <a:endParaRPr lang="en-US"/>
        </a:p>
      </dgm:t>
    </dgm:pt>
    <dgm:pt modelId="{EC794445-0171-41B2-A16E-4963701F5567}" type="sibTrans" cxnId="{E7142B62-B4EB-496D-A551-5B1A1F51DB92}">
      <dgm:prSet/>
      <dgm:spPr/>
      <dgm:t>
        <a:bodyPr/>
        <a:lstStyle/>
        <a:p>
          <a:endParaRPr lang="en-US"/>
        </a:p>
      </dgm:t>
    </dgm:pt>
    <dgm:pt modelId="{CE6203B6-46E6-4129-8F51-ED23C6F8CBE3}">
      <dgm:prSet phldrT="[Text]"/>
      <dgm:spPr>
        <a:ln>
          <a:solidFill>
            <a:schemeClr val="accent3">
              <a:lumMod val="75000"/>
            </a:schemeClr>
          </a:solidFill>
        </a:ln>
      </dgm:spPr>
      <dgm:t>
        <a:bodyPr/>
        <a:lstStyle/>
        <a:p>
          <a:pPr marL="172800" indent="0">
            <a:buFont typeface="Arial" panose="020B0604020202020204" pitchFamily="34" charset="0"/>
            <a:buNone/>
          </a:pPr>
          <a:r>
            <a:rPr lang="en-GB" altLang="en-US" b="1" dirty="0">
              <a:solidFill>
                <a:schemeClr val="accent3">
                  <a:lumMod val="75000"/>
                </a:schemeClr>
              </a:solidFill>
            </a:rPr>
            <a:t>The role of the external examiner </a:t>
          </a:r>
          <a:r>
            <a:rPr lang="en-GB" altLang="en-US" b="1" dirty="0">
              <a:solidFill>
                <a:schemeClr val="tx1"/>
              </a:solidFill>
            </a:rPr>
            <a:t>-</a:t>
          </a:r>
          <a:r>
            <a:rPr lang="en-US" b="1" dirty="0"/>
            <a:t> Dr Nicola Brooks (Associate Dean Academic, Faculty of Health and Life Sciences)</a:t>
          </a:r>
          <a:endParaRPr lang="en-US" dirty="0"/>
        </a:p>
      </dgm:t>
    </dgm:pt>
    <dgm:pt modelId="{6C4123D4-60BB-4AF7-880B-671578069CF0}" type="parTrans" cxnId="{46C6240E-C28F-4840-BF26-3A31EBA228CF}">
      <dgm:prSet/>
      <dgm:spPr/>
      <dgm:t>
        <a:bodyPr/>
        <a:lstStyle/>
        <a:p>
          <a:endParaRPr lang="en-US"/>
        </a:p>
      </dgm:t>
    </dgm:pt>
    <dgm:pt modelId="{F1EA4A57-940D-49C8-B4D9-2BC2837FE1D1}" type="sibTrans" cxnId="{46C6240E-C28F-4840-BF26-3A31EBA228CF}">
      <dgm:prSet/>
      <dgm:spPr/>
      <dgm:t>
        <a:bodyPr/>
        <a:lstStyle/>
        <a:p>
          <a:endParaRPr lang="en-US"/>
        </a:p>
      </dgm:t>
    </dgm:pt>
    <dgm:pt modelId="{AD34DD0D-20E8-44FA-B830-0C729E7CCC8C}">
      <dgm:prSet/>
      <dgm:spPr>
        <a:ln>
          <a:solidFill>
            <a:schemeClr val="accent6">
              <a:lumMod val="75000"/>
            </a:schemeClr>
          </a:solidFill>
        </a:ln>
      </dgm:spPr>
      <dgm:t>
        <a:bodyPr/>
        <a:lstStyle/>
        <a:p>
          <a:pPr marL="172800" indent="0">
            <a:buFont typeface="Arial" panose="020B0604020202020204" pitchFamily="34" charset="0"/>
            <a:buNone/>
          </a:pPr>
          <a:r>
            <a:rPr lang="en-GB" altLang="en-US" b="1" dirty="0">
              <a:solidFill>
                <a:schemeClr val="accent6">
                  <a:lumMod val="75000"/>
                </a:schemeClr>
              </a:solidFill>
            </a:rPr>
            <a:t>Assessment boards </a:t>
          </a:r>
          <a:r>
            <a:rPr lang="en-GB" altLang="en-US" b="1"/>
            <a:t>- Sally Lloyd</a:t>
          </a:r>
          <a:r>
            <a:rPr lang="en-GB" b="1"/>
            <a:t> (Senior Officer, Taught Programmes), DAQ)</a:t>
          </a:r>
          <a:r>
            <a:rPr lang="en-GB" altLang="en-US" b="1"/>
            <a:t> </a:t>
          </a:r>
          <a:endParaRPr lang="en-US" dirty="0"/>
        </a:p>
      </dgm:t>
    </dgm:pt>
    <dgm:pt modelId="{AC22DEB2-0619-45B4-A673-A49A847ABEFF}" type="parTrans" cxnId="{1CB94A53-B0B0-4F04-940E-F5B365CB5C10}">
      <dgm:prSet/>
      <dgm:spPr/>
      <dgm:t>
        <a:bodyPr/>
        <a:lstStyle/>
        <a:p>
          <a:endParaRPr lang="en-US"/>
        </a:p>
      </dgm:t>
    </dgm:pt>
    <dgm:pt modelId="{103F7BBB-EDFF-40D2-BD22-3A96D93B1AA9}" type="sibTrans" cxnId="{1CB94A53-B0B0-4F04-940E-F5B365CB5C10}">
      <dgm:prSet/>
      <dgm:spPr/>
      <dgm:t>
        <a:bodyPr/>
        <a:lstStyle/>
        <a:p>
          <a:endParaRPr lang="en-US"/>
        </a:p>
      </dgm:t>
    </dgm:pt>
    <dgm:pt modelId="{5947C133-FD17-4F72-A8C7-470C1D621933}">
      <dgm:prSet phldrT="[Text]"/>
      <dgm:spPr>
        <a:ln>
          <a:solidFill>
            <a:schemeClr val="accent1">
              <a:lumMod val="75000"/>
            </a:schemeClr>
          </a:solidFill>
        </a:ln>
      </dgm:spPr>
      <dgm:t>
        <a:bodyPr/>
        <a:lstStyle/>
        <a:p>
          <a:pPr marL="172800" indent="0">
            <a:buFont typeface="Arial" panose="020B0604020202020204" pitchFamily="34" charset="0"/>
            <a:buNone/>
          </a:pPr>
          <a:r>
            <a:rPr lang="en-GB" altLang="en-US" b="1" dirty="0">
              <a:solidFill>
                <a:schemeClr val="tx2">
                  <a:lumMod val="75000"/>
                </a:schemeClr>
              </a:solidFill>
            </a:rPr>
            <a:t>The Academic Regulations </a:t>
          </a:r>
          <a:r>
            <a:rPr lang="en-GB" altLang="en-US" b="1" dirty="0">
              <a:solidFill>
                <a:schemeClr val="tx1"/>
              </a:solidFill>
            </a:rPr>
            <a:t>–</a:t>
          </a:r>
          <a:r>
            <a:rPr lang="en-GB" altLang="en-US" b="1" dirty="0"/>
            <a:t> Sally Lloyd</a:t>
          </a:r>
          <a:r>
            <a:rPr lang="en-GB" b="1" dirty="0"/>
            <a:t> (Senior Officer, Taught Programmes), DAQ)</a:t>
          </a:r>
          <a:r>
            <a:rPr lang="en-GB" altLang="en-US" b="1" dirty="0"/>
            <a:t> </a:t>
          </a:r>
          <a:endParaRPr lang="en-US" dirty="0"/>
        </a:p>
      </dgm:t>
    </dgm:pt>
    <dgm:pt modelId="{7CCB4182-8D1B-4704-8B19-5504C7EA602E}" type="sibTrans" cxnId="{40899CB3-1AC1-4B99-A3FE-72335AAB19C1}">
      <dgm:prSet/>
      <dgm:spPr/>
      <dgm:t>
        <a:bodyPr/>
        <a:lstStyle/>
        <a:p>
          <a:endParaRPr lang="en-US"/>
        </a:p>
      </dgm:t>
    </dgm:pt>
    <dgm:pt modelId="{2E526610-4F8A-49E1-B8A4-48CCED38D685}" type="parTrans" cxnId="{40899CB3-1AC1-4B99-A3FE-72335AAB19C1}">
      <dgm:prSet/>
      <dgm:spPr/>
      <dgm:t>
        <a:bodyPr/>
        <a:lstStyle/>
        <a:p>
          <a:endParaRPr lang="en-US"/>
        </a:p>
      </dgm:t>
    </dgm:pt>
    <dgm:pt modelId="{20520B37-495F-4F2E-AA17-046196C03707}">
      <dgm:prSet/>
      <dgm:spPr>
        <a:solidFill>
          <a:schemeClr val="accent6">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GB" altLang="en-US" b="1" dirty="0"/>
        </a:p>
      </dgm:t>
    </dgm:pt>
    <dgm:pt modelId="{77C9BB73-4AA5-4401-892A-539F3F74F973}" type="sibTrans" cxnId="{9C26C2C2-8723-4DA4-A816-F97FCC218D88}">
      <dgm:prSet/>
      <dgm:spPr/>
      <dgm:t>
        <a:bodyPr/>
        <a:lstStyle/>
        <a:p>
          <a:endParaRPr lang="en-US"/>
        </a:p>
      </dgm:t>
    </dgm:pt>
    <dgm:pt modelId="{2EF6714B-06FF-4EAF-92EC-46E7382E6D59}" type="parTrans" cxnId="{9C26C2C2-8723-4DA4-A816-F97FCC218D88}">
      <dgm:prSet/>
      <dgm:spPr/>
      <dgm:t>
        <a:bodyPr/>
        <a:lstStyle/>
        <a:p>
          <a:endParaRPr lang="en-US"/>
        </a:p>
      </dgm:t>
    </dgm:pt>
    <dgm:pt modelId="{7B701EC1-C1F3-4034-8F17-01099DB69945}">
      <dgm:prSet phldrT="[Text]" phldr="1"/>
      <dgm:spPr>
        <a:solidFill>
          <a:schemeClr val="accent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DF26E193-70E8-4DAF-BF47-B3652C66AD90}" type="sibTrans" cxnId="{D58B474F-BEA0-4FCE-9A5C-B2DA47FA51EE}">
      <dgm:prSet/>
      <dgm:spPr/>
      <dgm:t>
        <a:bodyPr/>
        <a:lstStyle/>
        <a:p>
          <a:endParaRPr lang="en-US"/>
        </a:p>
      </dgm:t>
    </dgm:pt>
    <dgm:pt modelId="{317BEC66-C688-4CF0-8C7D-3E7E04472789}" type="parTrans" cxnId="{D58B474F-BEA0-4FCE-9A5C-B2DA47FA51EE}">
      <dgm:prSet/>
      <dgm:spPr/>
      <dgm:t>
        <a:bodyPr/>
        <a:lstStyle/>
        <a:p>
          <a:endParaRPr lang="en-US"/>
        </a:p>
      </dgm:t>
    </dgm:pt>
    <dgm:pt modelId="{4BDE7514-677D-4A26-B65E-A3D9E262C81A}">
      <dgm:prSet/>
      <dgm:spPr>
        <a:solidFill>
          <a:schemeClr val="accent4">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GB" altLang="en-US" b="1" dirty="0"/>
        </a:p>
      </dgm:t>
    </dgm:pt>
    <dgm:pt modelId="{AB968546-4BA4-466D-8B3E-FCBD808DAC51}" type="parTrans" cxnId="{370A0C77-8804-4695-87EC-66E8F9A747CB}">
      <dgm:prSet/>
      <dgm:spPr/>
      <dgm:t>
        <a:bodyPr/>
        <a:lstStyle/>
        <a:p>
          <a:endParaRPr lang="en-GB"/>
        </a:p>
      </dgm:t>
    </dgm:pt>
    <dgm:pt modelId="{8BCFA310-663B-4493-A97A-DF0F0CCD7C23}" type="sibTrans" cxnId="{370A0C77-8804-4695-87EC-66E8F9A747CB}">
      <dgm:prSet/>
      <dgm:spPr/>
      <dgm:t>
        <a:bodyPr/>
        <a:lstStyle/>
        <a:p>
          <a:endParaRPr lang="en-GB"/>
        </a:p>
      </dgm:t>
    </dgm:pt>
    <dgm:pt modelId="{D33A8E29-28C4-45D4-8B47-59308E191AAB}">
      <dgm:prSet/>
      <dgm:spPr>
        <a:ln>
          <a:solidFill>
            <a:srgbClr val="7030A0"/>
          </a:solidFill>
        </a:ln>
      </dgm:spPr>
      <dgm:t>
        <a:bodyPr/>
        <a:lstStyle/>
        <a:p>
          <a:pPr marL="172800" indent="0">
            <a:buFont typeface="Arial" panose="020B0604020202020204" pitchFamily="34" charset="0"/>
            <a:buNone/>
          </a:pPr>
          <a:r>
            <a:rPr lang="en-GB" altLang="en-US" b="1" dirty="0">
              <a:solidFill>
                <a:schemeClr val="accent4">
                  <a:lumMod val="75000"/>
                </a:schemeClr>
              </a:solidFill>
            </a:rPr>
            <a:t>External examiner reports </a:t>
          </a:r>
          <a:r>
            <a:rPr lang="en-GB" altLang="en-US" b="1" dirty="0"/>
            <a:t>- </a:t>
          </a:r>
          <a:r>
            <a:rPr lang="en-GB" b="1" dirty="0"/>
            <a:t>Louise Newell (Quality Officer (External Examiners/Awarding Bodies), DAQ)</a:t>
          </a:r>
          <a:r>
            <a:rPr lang="en-GB" altLang="en-US" b="1" dirty="0"/>
            <a:t> </a:t>
          </a:r>
          <a:endParaRPr lang="en-GB" dirty="0"/>
        </a:p>
      </dgm:t>
    </dgm:pt>
    <dgm:pt modelId="{A56587C4-64B5-4C5E-8EFE-1D0B3546CE81}" type="parTrans" cxnId="{6C2AB295-1E1D-4978-852E-2C4416E5D45F}">
      <dgm:prSet/>
      <dgm:spPr/>
      <dgm:t>
        <a:bodyPr/>
        <a:lstStyle/>
        <a:p>
          <a:endParaRPr lang="en-GB"/>
        </a:p>
      </dgm:t>
    </dgm:pt>
    <dgm:pt modelId="{33EFEBAC-82CA-435A-B45E-B74B0BD502B4}" type="sibTrans" cxnId="{6C2AB295-1E1D-4978-852E-2C4416E5D45F}">
      <dgm:prSet/>
      <dgm:spPr/>
      <dgm:t>
        <a:bodyPr/>
        <a:lstStyle/>
        <a:p>
          <a:endParaRPr lang="en-GB"/>
        </a:p>
      </dgm:t>
    </dgm:pt>
    <dgm:pt modelId="{79CDD1FE-00AC-4F1F-BB27-4ECE8989BABC}">
      <dgm:prSet phldrT="[Text]" phldr="1"/>
      <dgm:spPr>
        <a:solidFill>
          <a:schemeClr val="accent3">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19D98C20-42D7-4240-8063-29E616A30837}" type="sibTrans" cxnId="{A58BF2C1-83E1-4364-A769-804112D90251}">
      <dgm:prSet/>
      <dgm:spPr/>
      <dgm:t>
        <a:bodyPr/>
        <a:lstStyle/>
        <a:p>
          <a:endParaRPr lang="en-US"/>
        </a:p>
      </dgm:t>
    </dgm:pt>
    <dgm:pt modelId="{4B909487-B90C-4EA2-821B-1BC4383B5405}" type="parTrans" cxnId="{A58BF2C1-83E1-4364-A769-804112D90251}">
      <dgm:prSet/>
      <dgm:spPr/>
      <dgm:t>
        <a:bodyPr/>
        <a:lstStyle/>
        <a:p>
          <a:endParaRPr lang="en-US"/>
        </a:p>
      </dgm:t>
    </dgm:pt>
    <dgm:pt modelId="{6FD7AD84-483E-4B83-91C7-B63BB5A2CB25}">
      <dgm:prSet phldrT="[Text]"/>
      <dgm:spPr>
        <a:ln>
          <a:solidFill>
            <a:srgbClr val="981E32"/>
          </a:solidFill>
        </a:ln>
      </dgm:spPr>
      <dgm:t>
        <a:bodyPr lIns="108000"/>
        <a:lstStyle/>
        <a:p>
          <a:pPr marL="172800" indent="0" algn="l">
            <a:buFont typeface="Arial" panose="020B0604020202020204" pitchFamily="34" charset="0"/>
            <a:buNone/>
          </a:pPr>
          <a:r>
            <a:rPr lang="en-US" b="1" dirty="0">
              <a:solidFill>
                <a:srgbClr val="981E32"/>
              </a:solidFill>
            </a:rPr>
            <a:t>About DMU </a:t>
          </a:r>
          <a:r>
            <a:rPr lang="en-US" b="1" dirty="0">
              <a:solidFill>
                <a:schemeClr val="tx1"/>
              </a:solidFill>
            </a:rPr>
            <a:t>-</a:t>
          </a:r>
          <a:r>
            <a:rPr lang="en-US" b="1" dirty="0">
              <a:solidFill>
                <a:srgbClr val="C00000"/>
              </a:solidFill>
            </a:rPr>
            <a:t> </a:t>
          </a:r>
          <a:r>
            <a:rPr lang="en-US" b="1" dirty="0"/>
            <a:t>Dr Nicola Brooks (Associate Dean Academic, Faculty of Health and Life Sciences)</a:t>
          </a:r>
        </a:p>
      </dgm:t>
    </dgm:pt>
    <dgm:pt modelId="{FFB1E701-435D-4490-887F-A93B8E0BC3FC}" type="sibTrans" cxnId="{FC3A3CD3-BFE8-4220-BF6E-6D1817451351}">
      <dgm:prSet/>
      <dgm:spPr/>
      <dgm:t>
        <a:bodyPr/>
        <a:lstStyle/>
        <a:p>
          <a:endParaRPr lang="en-US"/>
        </a:p>
      </dgm:t>
    </dgm:pt>
    <dgm:pt modelId="{7C5A9792-36FC-4CC8-8C34-015C7779CB22}" type="parTrans" cxnId="{FC3A3CD3-BFE8-4220-BF6E-6D1817451351}">
      <dgm:prSet/>
      <dgm:spPr/>
      <dgm:t>
        <a:bodyPr/>
        <a:lstStyle/>
        <a:p>
          <a:endParaRPr lang="en-US"/>
        </a:p>
      </dgm:t>
    </dgm:pt>
    <dgm:pt modelId="{8EEDE285-2C41-4EAC-9506-968767BD3F03}" type="pres">
      <dgm:prSet presAssocID="{B988479C-16A2-4C85-99A7-747C85ADFF1F}" presName="linearFlow" presStyleCnt="0">
        <dgm:presLayoutVars>
          <dgm:dir/>
          <dgm:animLvl val="lvl"/>
          <dgm:resizeHandles val="exact"/>
        </dgm:presLayoutVars>
      </dgm:prSet>
      <dgm:spPr/>
    </dgm:pt>
    <dgm:pt modelId="{20851241-DF7C-480E-A903-875254E32459}" type="pres">
      <dgm:prSet presAssocID="{81A5D930-FE1A-4928-870F-A0A2845F5EE6}" presName="composite" presStyleCnt="0"/>
      <dgm:spPr/>
    </dgm:pt>
    <dgm:pt modelId="{3531AA8E-8EE1-44B6-B739-3C76B73E1672}" type="pres">
      <dgm:prSet presAssocID="{81A5D930-FE1A-4928-870F-A0A2845F5EE6}" presName="parentText" presStyleLbl="alignNode1" presStyleIdx="0" presStyleCnt="5">
        <dgm:presLayoutVars>
          <dgm:chMax val="1"/>
          <dgm:bulletEnabled val="1"/>
        </dgm:presLayoutVars>
      </dgm:prSet>
      <dgm:spPr/>
    </dgm:pt>
    <dgm:pt modelId="{F9FB47B8-E081-4A5F-8363-5BC409C51C4D}" type="pres">
      <dgm:prSet presAssocID="{81A5D930-FE1A-4928-870F-A0A2845F5EE6}" presName="descendantText" presStyleLbl="alignAcc1" presStyleIdx="0" presStyleCnt="5" custLinFactNeighborX="858" custLinFactNeighborY="-70">
        <dgm:presLayoutVars>
          <dgm:bulletEnabled val="1"/>
        </dgm:presLayoutVars>
      </dgm:prSet>
      <dgm:spPr/>
    </dgm:pt>
    <dgm:pt modelId="{13F43BA5-EE2F-46E1-B50C-54C06B69292D}" type="pres">
      <dgm:prSet presAssocID="{EC794445-0171-41B2-A16E-4963701F5567}" presName="sp" presStyleCnt="0"/>
      <dgm:spPr/>
    </dgm:pt>
    <dgm:pt modelId="{1FDE50AB-C82B-4338-9D40-97C0561EB678}" type="pres">
      <dgm:prSet presAssocID="{79CDD1FE-00AC-4F1F-BB27-4ECE8989BABC}" presName="composite" presStyleCnt="0"/>
      <dgm:spPr/>
    </dgm:pt>
    <dgm:pt modelId="{0D0130BA-C559-4ECD-A920-67B4751A1194}" type="pres">
      <dgm:prSet presAssocID="{79CDD1FE-00AC-4F1F-BB27-4ECE8989BABC}" presName="parentText" presStyleLbl="alignNode1" presStyleIdx="1" presStyleCnt="5">
        <dgm:presLayoutVars>
          <dgm:chMax val="1"/>
          <dgm:bulletEnabled val="1"/>
        </dgm:presLayoutVars>
      </dgm:prSet>
      <dgm:spPr/>
    </dgm:pt>
    <dgm:pt modelId="{4CA99BCD-3D1C-465C-A3C5-EB6F3EFEEAA4}" type="pres">
      <dgm:prSet presAssocID="{79CDD1FE-00AC-4F1F-BB27-4ECE8989BABC}" presName="descendantText" presStyleLbl="alignAcc1" presStyleIdx="1" presStyleCnt="5">
        <dgm:presLayoutVars>
          <dgm:bulletEnabled val="1"/>
        </dgm:presLayoutVars>
      </dgm:prSet>
      <dgm:spPr/>
    </dgm:pt>
    <dgm:pt modelId="{72A94A35-CB1B-494F-8337-262A3CB63B39}" type="pres">
      <dgm:prSet presAssocID="{19D98C20-42D7-4240-8063-29E616A30837}" presName="sp" presStyleCnt="0"/>
      <dgm:spPr/>
    </dgm:pt>
    <dgm:pt modelId="{DE83CAD6-59D3-4024-8CC3-6B5507110C73}" type="pres">
      <dgm:prSet presAssocID="{7B701EC1-C1F3-4034-8F17-01099DB69945}" presName="composite" presStyleCnt="0"/>
      <dgm:spPr/>
    </dgm:pt>
    <dgm:pt modelId="{492C09FB-B4D5-49C7-8CAA-F551F2CE0B08}" type="pres">
      <dgm:prSet presAssocID="{7B701EC1-C1F3-4034-8F17-01099DB69945}" presName="parentText" presStyleLbl="alignNode1" presStyleIdx="2" presStyleCnt="5">
        <dgm:presLayoutVars>
          <dgm:chMax val="1"/>
          <dgm:bulletEnabled val="1"/>
        </dgm:presLayoutVars>
      </dgm:prSet>
      <dgm:spPr/>
    </dgm:pt>
    <dgm:pt modelId="{537B0E7A-4F85-4F95-A82F-256AC03DE08C}" type="pres">
      <dgm:prSet presAssocID="{7B701EC1-C1F3-4034-8F17-01099DB69945}" presName="descendantText" presStyleLbl="alignAcc1" presStyleIdx="2" presStyleCnt="5">
        <dgm:presLayoutVars>
          <dgm:bulletEnabled val="1"/>
        </dgm:presLayoutVars>
      </dgm:prSet>
      <dgm:spPr/>
    </dgm:pt>
    <dgm:pt modelId="{F203C816-21CA-4367-90E5-075A76194482}" type="pres">
      <dgm:prSet presAssocID="{DF26E193-70E8-4DAF-BF47-B3652C66AD90}" presName="sp" presStyleCnt="0"/>
      <dgm:spPr/>
    </dgm:pt>
    <dgm:pt modelId="{7DA17B8F-2C91-48DA-A2A4-75A289BB39A6}" type="pres">
      <dgm:prSet presAssocID="{20520B37-495F-4F2E-AA17-046196C03707}" presName="composite" presStyleCnt="0"/>
      <dgm:spPr/>
    </dgm:pt>
    <dgm:pt modelId="{07588F01-C471-496B-AE7A-EA9237518B30}" type="pres">
      <dgm:prSet presAssocID="{20520B37-495F-4F2E-AA17-046196C03707}" presName="parentText" presStyleLbl="alignNode1" presStyleIdx="3" presStyleCnt="5" custLinFactNeighborY="0">
        <dgm:presLayoutVars>
          <dgm:chMax val="1"/>
          <dgm:bulletEnabled val="1"/>
        </dgm:presLayoutVars>
      </dgm:prSet>
      <dgm:spPr/>
    </dgm:pt>
    <dgm:pt modelId="{7133BC35-29CA-40D1-AE53-5938C0CC0731}" type="pres">
      <dgm:prSet presAssocID="{20520B37-495F-4F2E-AA17-046196C03707}" presName="descendantText" presStyleLbl="alignAcc1" presStyleIdx="3" presStyleCnt="5">
        <dgm:presLayoutVars>
          <dgm:bulletEnabled val="1"/>
        </dgm:presLayoutVars>
      </dgm:prSet>
      <dgm:spPr/>
    </dgm:pt>
    <dgm:pt modelId="{2EED0FDE-E70C-4ED1-BE22-20322337612A}" type="pres">
      <dgm:prSet presAssocID="{77C9BB73-4AA5-4401-892A-539F3F74F973}" presName="sp" presStyleCnt="0"/>
      <dgm:spPr/>
    </dgm:pt>
    <dgm:pt modelId="{513F7FE5-D585-4C60-8904-F0490FE98F09}" type="pres">
      <dgm:prSet presAssocID="{4BDE7514-677D-4A26-B65E-A3D9E262C81A}" presName="composite" presStyleCnt="0"/>
      <dgm:spPr/>
    </dgm:pt>
    <dgm:pt modelId="{41602D5E-0E6B-4320-A5EA-6E06149CD95F}" type="pres">
      <dgm:prSet presAssocID="{4BDE7514-677D-4A26-B65E-A3D9E262C81A}" presName="parentText" presStyleLbl="alignNode1" presStyleIdx="4" presStyleCnt="5" custLinFactNeighborY="0">
        <dgm:presLayoutVars>
          <dgm:chMax val="1"/>
          <dgm:bulletEnabled val="1"/>
        </dgm:presLayoutVars>
      </dgm:prSet>
      <dgm:spPr/>
    </dgm:pt>
    <dgm:pt modelId="{B11A3B24-6913-48C0-9791-D1F8024BAA7B}" type="pres">
      <dgm:prSet presAssocID="{4BDE7514-677D-4A26-B65E-A3D9E262C81A}" presName="descendantText" presStyleLbl="alignAcc1" presStyleIdx="4" presStyleCnt="5">
        <dgm:presLayoutVars>
          <dgm:bulletEnabled val="1"/>
        </dgm:presLayoutVars>
      </dgm:prSet>
      <dgm:spPr/>
    </dgm:pt>
  </dgm:ptLst>
  <dgm:cxnLst>
    <dgm:cxn modelId="{8165B50D-DF48-45C6-BB71-958273A4F4EF}" type="presOf" srcId="{AD34DD0D-20E8-44FA-B830-0C729E7CCC8C}" destId="{7133BC35-29CA-40D1-AE53-5938C0CC0731}" srcOrd="0" destOrd="0" presId="urn:microsoft.com/office/officeart/2005/8/layout/chevron2"/>
    <dgm:cxn modelId="{46C6240E-C28F-4840-BF26-3A31EBA228CF}" srcId="{79CDD1FE-00AC-4F1F-BB27-4ECE8989BABC}" destId="{CE6203B6-46E6-4129-8F51-ED23C6F8CBE3}" srcOrd="0" destOrd="0" parTransId="{6C4123D4-60BB-4AF7-880B-671578069CF0}" sibTransId="{F1EA4A57-940D-49C8-B4D9-2BC2837FE1D1}"/>
    <dgm:cxn modelId="{ED81601F-2D90-4A60-BF45-C7D40268BB15}" type="presOf" srcId="{79CDD1FE-00AC-4F1F-BB27-4ECE8989BABC}" destId="{0D0130BA-C559-4ECD-A920-67B4751A1194}" srcOrd="0" destOrd="0" presId="urn:microsoft.com/office/officeart/2005/8/layout/chevron2"/>
    <dgm:cxn modelId="{B29A663E-59B6-4B75-8A26-BD3F5FF3585C}" type="presOf" srcId="{6FD7AD84-483E-4B83-91C7-B63BB5A2CB25}" destId="{F9FB47B8-E081-4A5F-8363-5BC409C51C4D}" srcOrd="0" destOrd="0" presId="urn:microsoft.com/office/officeart/2005/8/layout/chevron2"/>
    <dgm:cxn modelId="{E7142B62-B4EB-496D-A551-5B1A1F51DB92}" srcId="{B988479C-16A2-4C85-99A7-747C85ADFF1F}" destId="{81A5D930-FE1A-4928-870F-A0A2845F5EE6}" srcOrd="0" destOrd="0" parTransId="{BA99AB0F-88B4-4B8E-9970-A349F54DC09C}" sibTransId="{EC794445-0171-41B2-A16E-4963701F5567}"/>
    <dgm:cxn modelId="{F34EC54E-5B59-4806-B1DD-3073ADE82590}" type="presOf" srcId="{4BDE7514-677D-4A26-B65E-A3D9E262C81A}" destId="{41602D5E-0E6B-4320-A5EA-6E06149CD95F}" srcOrd="0" destOrd="0" presId="urn:microsoft.com/office/officeart/2005/8/layout/chevron2"/>
    <dgm:cxn modelId="{D58B474F-BEA0-4FCE-9A5C-B2DA47FA51EE}" srcId="{B988479C-16A2-4C85-99A7-747C85ADFF1F}" destId="{7B701EC1-C1F3-4034-8F17-01099DB69945}" srcOrd="2" destOrd="0" parTransId="{317BEC66-C688-4CF0-8C7D-3E7E04472789}" sibTransId="{DF26E193-70E8-4DAF-BF47-B3652C66AD90}"/>
    <dgm:cxn modelId="{1CB94A53-B0B0-4F04-940E-F5B365CB5C10}" srcId="{20520B37-495F-4F2E-AA17-046196C03707}" destId="{AD34DD0D-20E8-44FA-B830-0C729E7CCC8C}" srcOrd="0" destOrd="0" parTransId="{AC22DEB2-0619-45B4-A673-A49A847ABEFF}" sibTransId="{103F7BBB-EDFF-40D2-BD22-3A96D93B1AA9}"/>
    <dgm:cxn modelId="{96547374-014D-41E1-8332-86E477E1701F}" type="presOf" srcId="{20520B37-495F-4F2E-AA17-046196C03707}" destId="{07588F01-C471-496B-AE7A-EA9237518B30}" srcOrd="0" destOrd="0" presId="urn:microsoft.com/office/officeart/2005/8/layout/chevron2"/>
    <dgm:cxn modelId="{3ABF7E54-6FCB-4958-9343-FFBBE40987B2}" type="presOf" srcId="{CE6203B6-46E6-4129-8F51-ED23C6F8CBE3}" destId="{4CA99BCD-3D1C-465C-A3C5-EB6F3EFEEAA4}" srcOrd="0" destOrd="0" presId="urn:microsoft.com/office/officeart/2005/8/layout/chevron2"/>
    <dgm:cxn modelId="{370A0C77-8804-4695-87EC-66E8F9A747CB}" srcId="{B988479C-16A2-4C85-99A7-747C85ADFF1F}" destId="{4BDE7514-677D-4A26-B65E-A3D9E262C81A}" srcOrd="4" destOrd="0" parTransId="{AB968546-4BA4-466D-8B3E-FCBD808DAC51}" sibTransId="{8BCFA310-663B-4493-A97A-DF0F0CCD7C23}"/>
    <dgm:cxn modelId="{7922F27B-ED37-41D9-844C-93B84C734DC7}" type="presOf" srcId="{5947C133-FD17-4F72-A8C7-470C1D621933}" destId="{537B0E7A-4F85-4F95-A82F-256AC03DE08C}" srcOrd="0" destOrd="0" presId="urn:microsoft.com/office/officeart/2005/8/layout/chevron2"/>
    <dgm:cxn modelId="{6C2AB295-1E1D-4978-852E-2C4416E5D45F}" srcId="{4BDE7514-677D-4A26-B65E-A3D9E262C81A}" destId="{D33A8E29-28C4-45D4-8B47-59308E191AAB}" srcOrd="0" destOrd="0" parTransId="{A56587C4-64B5-4C5E-8EFE-1D0B3546CE81}" sibTransId="{33EFEBAC-82CA-435A-B45E-B74B0BD502B4}"/>
    <dgm:cxn modelId="{B4CC68AC-1E72-4C65-9640-E5EBB26AEADA}" type="presOf" srcId="{81A5D930-FE1A-4928-870F-A0A2845F5EE6}" destId="{3531AA8E-8EE1-44B6-B739-3C76B73E1672}" srcOrd="0" destOrd="0" presId="urn:microsoft.com/office/officeart/2005/8/layout/chevron2"/>
    <dgm:cxn modelId="{4183D7B0-1E8B-4F45-9425-8A7FF423C004}" type="presOf" srcId="{D33A8E29-28C4-45D4-8B47-59308E191AAB}" destId="{B11A3B24-6913-48C0-9791-D1F8024BAA7B}" srcOrd="0" destOrd="0" presId="urn:microsoft.com/office/officeart/2005/8/layout/chevron2"/>
    <dgm:cxn modelId="{40899CB3-1AC1-4B99-A3FE-72335AAB19C1}" srcId="{7B701EC1-C1F3-4034-8F17-01099DB69945}" destId="{5947C133-FD17-4F72-A8C7-470C1D621933}" srcOrd="0" destOrd="0" parTransId="{2E526610-4F8A-49E1-B8A4-48CCED38D685}" sibTransId="{7CCB4182-8D1B-4704-8B19-5504C7EA602E}"/>
    <dgm:cxn modelId="{F08E0FBB-5ECF-4F30-A195-D318AC8649DA}" type="presOf" srcId="{B988479C-16A2-4C85-99A7-747C85ADFF1F}" destId="{8EEDE285-2C41-4EAC-9506-968767BD3F03}" srcOrd="0" destOrd="0" presId="urn:microsoft.com/office/officeart/2005/8/layout/chevron2"/>
    <dgm:cxn modelId="{A58BF2C1-83E1-4364-A769-804112D90251}" srcId="{B988479C-16A2-4C85-99A7-747C85ADFF1F}" destId="{79CDD1FE-00AC-4F1F-BB27-4ECE8989BABC}" srcOrd="1" destOrd="0" parTransId="{4B909487-B90C-4EA2-821B-1BC4383B5405}" sibTransId="{19D98C20-42D7-4240-8063-29E616A30837}"/>
    <dgm:cxn modelId="{9C26C2C2-8723-4DA4-A816-F97FCC218D88}" srcId="{B988479C-16A2-4C85-99A7-747C85ADFF1F}" destId="{20520B37-495F-4F2E-AA17-046196C03707}" srcOrd="3" destOrd="0" parTransId="{2EF6714B-06FF-4EAF-92EC-46E7382E6D59}" sibTransId="{77C9BB73-4AA5-4401-892A-539F3F74F973}"/>
    <dgm:cxn modelId="{FC3A3CD3-BFE8-4220-BF6E-6D1817451351}" srcId="{81A5D930-FE1A-4928-870F-A0A2845F5EE6}" destId="{6FD7AD84-483E-4B83-91C7-B63BB5A2CB25}" srcOrd="0" destOrd="0" parTransId="{7C5A9792-36FC-4CC8-8C34-015C7779CB22}" sibTransId="{FFB1E701-435D-4490-887F-A93B8E0BC3FC}"/>
    <dgm:cxn modelId="{A366ACE1-2DB3-4854-AAF8-16169EF175DF}" type="presOf" srcId="{7B701EC1-C1F3-4034-8F17-01099DB69945}" destId="{492C09FB-B4D5-49C7-8CAA-F551F2CE0B08}" srcOrd="0" destOrd="0" presId="urn:microsoft.com/office/officeart/2005/8/layout/chevron2"/>
    <dgm:cxn modelId="{ED758A37-7E3C-4F26-8DD7-406ED99FABDF}" type="presParOf" srcId="{8EEDE285-2C41-4EAC-9506-968767BD3F03}" destId="{20851241-DF7C-480E-A903-875254E32459}" srcOrd="0" destOrd="0" presId="urn:microsoft.com/office/officeart/2005/8/layout/chevron2"/>
    <dgm:cxn modelId="{49E7F3DA-9D44-4640-AC39-9E323CC2BE8F}" type="presParOf" srcId="{20851241-DF7C-480E-A903-875254E32459}" destId="{3531AA8E-8EE1-44B6-B739-3C76B73E1672}" srcOrd="0" destOrd="0" presId="urn:microsoft.com/office/officeart/2005/8/layout/chevron2"/>
    <dgm:cxn modelId="{5606FE73-8E34-4413-907C-3DADD535E8B3}" type="presParOf" srcId="{20851241-DF7C-480E-A903-875254E32459}" destId="{F9FB47B8-E081-4A5F-8363-5BC409C51C4D}" srcOrd="1" destOrd="0" presId="urn:microsoft.com/office/officeart/2005/8/layout/chevron2"/>
    <dgm:cxn modelId="{C4D3D16D-F21F-4513-8516-0B445128CAE6}" type="presParOf" srcId="{8EEDE285-2C41-4EAC-9506-968767BD3F03}" destId="{13F43BA5-EE2F-46E1-B50C-54C06B69292D}" srcOrd="1" destOrd="0" presId="urn:microsoft.com/office/officeart/2005/8/layout/chevron2"/>
    <dgm:cxn modelId="{0E286DBF-59D6-470C-8BE4-3EF70F13F2B5}" type="presParOf" srcId="{8EEDE285-2C41-4EAC-9506-968767BD3F03}" destId="{1FDE50AB-C82B-4338-9D40-97C0561EB678}" srcOrd="2" destOrd="0" presId="urn:microsoft.com/office/officeart/2005/8/layout/chevron2"/>
    <dgm:cxn modelId="{643AAE15-10B4-4046-B7B5-465F98C300AC}" type="presParOf" srcId="{1FDE50AB-C82B-4338-9D40-97C0561EB678}" destId="{0D0130BA-C559-4ECD-A920-67B4751A1194}" srcOrd="0" destOrd="0" presId="urn:microsoft.com/office/officeart/2005/8/layout/chevron2"/>
    <dgm:cxn modelId="{14E384E6-9D31-4764-BF20-99174C3E3DD1}" type="presParOf" srcId="{1FDE50AB-C82B-4338-9D40-97C0561EB678}" destId="{4CA99BCD-3D1C-465C-A3C5-EB6F3EFEEAA4}" srcOrd="1" destOrd="0" presId="urn:microsoft.com/office/officeart/2005/8/layout/chevron2"/>
    <dgm:cxn modelId="{0D087A83-3641-4317-924C-C0AFDBAF6B5F}" type="presParOf" srcId="{8EEDE285-2C41-4EAC-9506-968767BD3F03}" destId="{72A94A35-CB1B-494F-8337-262A3CB63B39}" srcOrd="3" destOrd="0" presId="urn:microsoft.com/office/officeart/2005/8/layout/chevron2"/>
    <dgm:cxn modelId="{C835A990-A11F-4122-A355-537C35F498B3}" type="presParOf" srcId="{8EEDE285-2C41-4EAC-9506-968767BD3F03}" destId="{DE83CAD6-59D3-4024-8CC3-6B5507110C73}" srcOrd="4" destOrd="0" presId="urn:microsoft.com/office/officeart/2005/8/layout/chevron2"/>
    <dgm:cxn modelId="{AAF8AF3E-DC08-472B-9258-297D9B30ED76}" type="presParOf" srcId="{DE83CAD6-59D3-4024-8CC3-6B5507110C73}" destId="{492C09FB-B4D5-49C7-8CAA-F551F2CE0B08}" srcOrd="0" destOrd="0" presId="urn:microsoft.com/office/officeart/2005/8/layout/chevron2"/>
    <dgm:cxn modelId="{51766321-6AA2-48A6-992A-D2F8D13F2593}" type="presParOf" srcId="{DE83CAD6-59D3-4024-8CC3-6B5507110C73}" destId="{537B0E7A-4F85-4F95-A82F-256AC03DE08C}" srcOrd="1" destOrd="0" presId="urn:microsoft.com/office/officeart/2005/8/layout/chevron2"/>
    <dgm:cxn modelId="{1C42BD12-871F-420A-8592-219926F0909C}" type="presParOf" srcId="{8EEDE285-2C41-4EAC-9506-968767BD3F03}" destId="{F203C816-21CA-4367-90E5-075A76194482}" srcOrd="5" destOrd="0" presId="urn:microsoft.com/office/officeart/2005/8/layout/chevron2"/>
    <dgm:cxn modelId="{1106D5EA-851D-4A18-A30B-EC0A6F3486AD}" type="presParOf" srcId="{8EEDE285-2C41-4EAC-9506-968767BD3F03}" destId="{7DA17B8F-2C91-48DA-A2A4-75A289BB39A6}" srcOrd="6" destOrd="0" presId="urn:microsoft.com/office/officeart/2005/8/layout/chevron2"/>
    <dgm:cxn modelId="{A51CBC71-7878-4D54-96F4-6FE28628DF3F}" type="presParOf" srcId="{7DA17B8F-2C91-48DA-A2A4-75A289BB39A6}" destId="{07588F01-C471-496B-AE7A-EA9237518B30}" srcOrd="0" destOrd="0" presId="urn:microsoft.com/office/officeart/2005/8/layout/chevron2"/>
    <dgm:cxn modelId="{38DAA674-95B6-4A89-954E-D4F8A66F535A}" type="presParOf" srcId="{7DA17B8F-2C91-48DA-A2A4-75A289BB39A6}" destId="{7133BC35-29CA-40D1-AE53-5938C0CC0731}" srcOrd="1" destOrd="0" presId="urn:microsoft.com/office/officeart/2005/8/layout/chevron2"/>
    <dgm:cxn modelId="{DD2C0704-5A66-4E7B-94B2-9D54F53849FE}" type="presParOf" srcId="{8EEDE285-2C41-4EAC-9506-968767BD3F03}" destId="{2EED0FDE-E70C-4ED1-BE22-20322337612A}" srcOrd="7" destOrd="0" presId="urn:microsoft.com/office/officeart/2005/8/layout/chevron2"/>
    <dgm:cxn modelId="{D6B926D3-57B4-4473-A23D-A4D8268EA651}" type="presParOf" srcId="{8EEDE285-2C41-4EAC-9506-968767BD3F03}" destId="{513F7FE5-D585-4C60-8904-F0490FE98F09}" srcOrd="8" destOrd="0" presId="urn:microsoft.com/office/officeart/2005/8/layout/chevron2"/>
    <dgm:cxn modelId="{3FBB6166-0A17-4BB1-9421-88BCB35A5D39}" type="presParOf" srcId="{513F7FE5-D585-4C60-8904-F0490FE98F09}" destId="{41602D5E-0E6B-4320-A5EA-6E06149CD95F}" srcOrd="0" destOrd="0" presId="urn:microsoft.com/office/officeart/2005/8/layout/chevron2"/>
    <dgm:cxn modelId="{6A759F7F-5FCB-42D5-A1AE-4FA22564A57E}" type="presParOf" srcId="{513F7FE5-D585-4C60-8904-F0490FE98F09}" destId="{B11A3B24-6913-48C0-9791-D1F8024BAA7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88479C-16A2-4C85-99A7-747C85ADFF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1A5D930-FE1A-4928-870F-A0A2845F5EE6}">
      <dgm:prSet phldrT="[Text]" phldr="1"/>
      <dgm:spPr>
        <a:solidFill>
          <a:schemeClr val="accent4">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BA99AB0F-88B4-4B8E-9970-A349F54DC09C}" type="parTrans" cxnId="{E7142B62-B4EB-496D-A551-5B1A1F51DB92}">
      <dgm:prSet/>
      <dgm:spPr/>
      <dgm:t>
        <a:bodyPr/>
        <a:lstStyle/>
        <a:p>
          <a:endParaRPr lang="en-US"/>
        </a:p>
      </dgm:t>
    </dgm:pt>
    <dgm:pt modelId="{EC794445-0171-41B2-A16E-4963701F5567}" type="sibTrans" cxnId="{E7142B62-B4EB-496D-A551-5B1A1F51DB92}">
      <dgm:prSet/>
      <dgm:spPr/>
      <dgm:t>
        <a:bodyPr/>
        <a:lstStyle/>
        <a:p>
          <a:endParaRPr lang="en-US"/>
        </a:p>
      </dgm:t>
    </dgm:pt>
    <dgm:pt modelId="{6FD7AD84-483E-4B83-91C7-B63BB5A2CB25}">
      <dgm:prSet phldrT="[Text]"/>
      <dgm:spPr>
        <a:ln>
          <a:solidFill>
            <a:schemeClr val="accent4">
              <a:lumMod val="75000"/>
            </a:schemeClr>
          </a:solidFill>
        </a:ln>
      </dgm:spPr>
      <dgm:t>
        <a:bodyPr/>
        <a:lstStyle/>
        <a:p>
          <a:pPr marL="172800" indent="0">
            <a:buNone/>
          </a:pPr>
          <a:r>
            <a:rPr lang="en-GB" b="1" dirty="0"/>
            <a:t>Annual fee </a:t>
          </a:r>
          <a:r>
            <a:rPr lang="en-GB" b="0" dirty="0"/>
            <a:t>– paid on receipt of annual report and claim form </a:t>
          </a:r>
          <a:endParaRPr lang="en-US" b="0" dirty="0"/>
        </a:p>
      </dgm:t>
    </dgm:pt>
    <dgm:pt modelId="{7C5A9792-36FC-4CC8-8C34-015C7779CB22}" type="parTrans" cxnId="{FC3A3CD3-BFE8-4220-BF6E-6D1817451351}">
      <dgm:prSet/>
      <dgm:spPr/>
      <dgm:t>
        <a:bodyPr/>
        <a:lstStyle/>
        <a:p>
          <a:endParaRPr lang="en-US"/>
        </a:p>
      </dgm:t>
    </dgm:pt>
    <dgm:pt modelId="{FFB1E701-435D-4490-887F-A93B8E0BC3FC}" type="sibTrans" cxnId="{FC3A3CD3-BFE8-4220-BF6E-6D1817451351}">
      <dgm:prSet/>
      <dgm:spPr/>
      <dgm:t>
        <a:bodyPr/>
        <a:lstStyle/>
        <a:p>
          <a:endParaRPr lang="en-US"/>
        </a:p>
      </dgm:t>
    </dgm:pt>
    <dgm:pt modelId="{79CDD1FE-00AC-4F1F-BB27-4ECE8989BABC}">
      <dgm:prSet phldrT="[Text]" phldr="1"/>
      <dgm:spPr>
        <a:solidFill>
          <a:schemeClr val="accent4">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4B909487-B90C-4EA2-821B-1BC4383B5405}" type="parTrans" cxnId="{A58BF2C1-83E1-4364-A769-804112D90251}">
      <dgm:prSet/>
      <dgm:spPr/>
      <dgm:t>
        <a:bodyPr/>
        <a:lstStyle/>
        <a:p>
          <a:endParaRPr lang="en-US"/>
        </a:p>
      </dgm:t>
    </dgm:pt>
    <dgm:pt modelId="{19D98C20-42D7-4240-8063-29E616A30837}" type="sibTrans" cxnId="{A58BF2C1-83E1-4364-A769-804112D90251}">
      <dgm:prSet/>
      <dgm:spPr/>
      <dgm:t>
        <a:bodyPr/>
        <a:lstStyle/>
        <a:p>
          <a:endParaRPr lang="en-US"/>
        </a:p>
      </dgm:t>
    </dgm:pt>
    <dgm:pt modelId="{CE6203B6-46E6-4129-8F51-ED23C6F8CBE3}">
      <dgm:prSet phldrT="[Text]"/>
      <dgm:spPr>
        <a:ln>
          <a:solidFill>
            <a:schemeClr val="accent4">
              <a:lumMod val="75000"/>
            </a:schemeClr>
          </a:solidFill>
        </a:ln>
      </dgm:spPr>
      <dgm:t>
        <a:bodyPr/>
        <a:lstStyle/>
        <a:p>
          <a:pPr marL="172800" indent="0">
            <a:buNone/>
          </a:pPr>
          <a:r>
            <a:rPr lang="en-GB" b="1" dirty="0"/>
            <a:t>Visit fee </a:t>
          </a:r>
          <a:r>
            <a:rPr lang="en-GB" b="0" dirty="0"/>
            <a:t>– paid on receipt of claim form. Claim after each “visit”</a:t>
          </a:r>
          <a:endParaRPr lang="en-US" b="0" dirty="0"/>
        </a:p>
      </dgm:t>
    </dgm:pt>
    <dgm:pt modelId="{6C4123D4-60BB-4AF7-880B-671578069CF0}" type="parTrans" cxnId="{46C6240E-C28F-4840-BF26-3A31EBA228CF}">
      <dgm:prSet/>
      <dgm:spPr/>
      <dgm:t>
        <a:bodyPr/>
        <a:lstStyle/>
        <a:p>
          <a:endParaRPr lang="en-US"/>
        </a:p>
      </dgm:t>
    </dgm:pt>
    <dgm:pt modelId="{F1EA4A57-940D-49C8-B4D9-2BC2837FE1D1}" type="sibTrans" cxnId="{46C6240E-C28F-4840-BF26-3A31EBA228CF}">
      <dgm:prSet/>
      <dgm:spPr/>
      <dgm:t>
        <a:bodyPr/>
        <a:lstStyle/>
        <a:p>
          <a:endParaRPr lang="en-US"/>
        </a:p>
      </dgm:t>
    </dgm:pt>
    <dgm:pt modelId="{AD34DD0D-20E8-44FA-B830-0C729E7CCC8C}">
      <dgm:prSet/>
      <dgm:spPr>
        <a:ln>
          <a:solidFill>
            <a:schemeClr val="accent4">
              <a:lumMod val="75000"/>
            </a:schemeClr>
          </a:solidFill>
        </a:ln>
      </dgm:spPr>
      <dgm:t>
        <a:bodyPr/>
        <a:lstStyle/>
        <a:p>
          <a:pPr marL="172800" indent="0">
            <a:buNone/>
          </a:pPr>
          <a:r>
            <a:rPr lang="en-GB" b="1" dirty="0"/>
            <a:t>Expenses </a:t>
          </a:r>
          <a:r>
            <a:rPr lang="en-GB" b="0" dirty="0"/>
            <a:t>– need to provide receipts</a:t>
          </a:r>
          <a:endParaRPr lang="en-US" b="0" dirty="0"/>
        </a:p>
      </dgm:t>
    </dgm:pt>
    <dgm:pt modelId="{AC22DEB2-0619-45B4-A673-A49A847ABEFF}" type="parTrans" cxnId="{1CB94A53-B0B0-4F04-940E-F5B365CB5C10}">
      <dgm:prSet/>
      <dgm:spPr/>
      <dgm:t>
        <a:bodyPr/>
        <a:lstStyle/>
        <a:p>
          <a:endParaRPr lang="en-US"/>
        </a:p>
      </dgm:t>
    </dgm:pt>
    <dgm:pt modelId="{103F7BBB-EDFF-40D2-BD22-3A96D93B1AA9}" type="sibTrans" cxnId="{1CB94A53-B0B0-4F04-940E-F5B365CB5C10}">
      <dgm:prSet/>
      <dgm:spPr/>
      <dgm:t>
        <a:bodyPr/>
        <a:lstStyle/>
        <a:p>
          <a:endParaRPr lang="en-US"/>
        </a:p>
      </dgm:t>
    </dgm:pt>
    <dgm:pt modelId="{5947C133-FD17-4F72-A8C7-470C1D621933}">
      <dgm:prSet phldrT="[Text]"/>
      <dgm:spPr>
        <a:ln>
          <a:solidFill>
            <a:schemeClr val="accent4">
              <a:lumMod val="75000"/>
            </a:schemeClr>
          </a:solidFill>
        </a:ln>
      </dgm:spPr>
      <dgm:t>
        <a:bodyPr/>
        <a:lstStyle/>
        <a:p>
          <a:pPr marL="172800" indent="0">
            <a:buNone/>
          </a:pPr>
          <a:r>
            <a:rPr lang="en-GB" b="1" dirty="0"/>
            <a:t>Dissertation fee for PGT </a:t>
          </a:r>
          <a:r>
            <a:rPr lang="en-GB" b="0" dirty="0"/>
            <a:t>– keep track of how many dissertations have been reviewed</a:t>
          </a:r>
          <a:endParaRPr lang="en-US" b="0" dirty="0"/>
        </a:p>
      </dgm:t>
    </dgm:pt>
    <dgm:pt modelId="{7CCB4182-8D1B-4704-8B19-5504C7EA602E}" type="sibTrans" cxnId="{40899CB3-1AC1-4B99-A3FE-72335AAB19C1}">
      <dgm:prSet/>
      <dgm:spPr/>
      <dgm:t>
        <a:bodyPr/>
        <a:lstStyle/>
        <a:p>
          <a:endParaRPr lang="en-US"/>
        </a:p>
      </dgm:t>
    </dgm:pt>
    <dgm:pt modelId="{2E526610-4F8A-49E1-B8A4-48CCED38D685}" type="parTrans" cxnId="{40899CB3-1AC1-4B99-A3FE-72335AAB19C1}">
      <dgm:prSet/>
      <dgm:spPr/>
      <dgm:t>
        <a:bodyPr/>
        <a:lstStyle/>
        <a:p>
          <a:endParaRPr lang="en-US"/>
        </a:p>
      </dgm:t>
    </dgm:pt>
    <dgm:pt modelId="{20520B37-495F-4F2E-AA17-046196C03707}">
      <dgm:prSet/>
      <dgm:spPr>
        <a:solidFill>
          <a:schemeClr val="accent4">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GB" altLang="en-US" b="1" dirty="0"/>
        </a:p>
      </dgm:t>
    </dgm:pt>
    <dgm:pt modelId="{77C9BB73-4AA5-4401-892A-539F3F74F973}" type="sibTrans" cxnId="{9C26C2C2-8723-4DA4-A816-F97FCC218D88}">
      <dgm:prSet/>
      <dgm:spPr/>
      <dgm:t>
        <a:bodyPr/>
        <a:lstStyle/>
        <a:p>
          <a:endParaRPr lang="en-US"/>
        </a:p>
      </dgm:t>
    </dgm:pt>
    <dgm:pt modelId="{2EF6714B-06FF-4EAF-92EC-46E7382E6D59}" type="parTrans" cxnId="{9C26C2C2-8723-4DA4-A816-F97FCC218D88}">
      <dgm:prSet/>
      <dgm:spPr/>
      <dgm:t>
        <a:bodyPr/>
        <a:lstStyle/>
        <a:p>
          <a:endParaRPr lang="en-US"/>
        </a:p>
      </dgm:t>
    </dgm:pt>
    <dgm:pt modelId="{7B701EC1-C1F3-4034-8F17-01099DB69945}">
      <dgm:prSet phldrT="[Text]" phldr="1"/>
      <dgm:spPr>
        <a:solidFill>
          <a:schemeClr val="accent4">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DF26E193-70E8-4DAF-BF47-B3652C66AD90}" type="sibTrans" cxnId="{D58B474F-BEA0-4FCE-9A5C-B2DA47FA51EE}">
      <dgm:prSet/>
      <dgm:spPr/>
      <dgm:t>
        <a:bodyPr/>
        <a:lstStyle/>
        <a:p>
          <a:endParaRPr lang="en-US"/>
        </a:p>
      </dgm:t>
    </dgm:pt>
    <dgm:pt modelId="{317BEC66-C688-4CF0-8C7D-3E7E04472789}" type="parTrans" cxnId="{D58B474F-BEA0-4FCE-9A5C-B2DA47FA51EE}">
      <dgm:prSet/>
      <dgm:spPr/>
      <dgm:t>
        <a:bodyPr/>
        <a:lstStyle/>
        <a:p>
          <a:endParaRPr lang="en-US"/>
        </a:p>
      </dgm:t>
    </dgm:pt>
    <dgm:pt modelId="{8EEDE285-2C41-4EAC-9506-968767BD3F03}" type="pres">
      <dgm:prSet presAssocID="{B988479C-16A2-4C85-99A7-747C85ADFF1F}" presName="linearFlow" presStyleCnt="0">
        <dgm:presLayoutVars>
          <dgm:dir/>
          <dgm:animLvl val="lvl"/>
          <dgm:resizeHandles val="exact"/>
        </dgm:presLayoutVars>
      </dgm:prSet>
      <dgm:spPr/>
    </dgm:pt>
    <dgm:pt modelId="{20851241-DF7C-480E-A903-875254E32459}" type="pres">
      <dgm:prSet presAssocID="{81A5D930-FE1A-4928-870F-A0A2845F5EE6}" presName="composite" presStyleCnt="0"/>
      <dgm:spPr/>
    </dgm:pt>
    <dgm:pt modelId="{3531AA8E-8EE1-44B6-B739-3C76B73E1672}" type="pres">
      <dgm:prSet presAssocID="{81A5D930-FE1A-4928-870F-A0A2845F5EE6}" presName="parentText" presStyleLbl="alignNode1" presStyleIdx="0" presStyleCnt="4">
        <dgm:presLayoutVars>
          <dgm:chMax val="1"/>
          <dgm:bulletEnabled val="1"/>
        </dgm:presLayoutVars>
      </dgm:prSet>
      <dgm:spPr/>
    </dgm:pt>
    <dgm:pt modelId="{F9FB47B8-E081-4A5F-8363-5BC409C51C4D}" type="pres">
      <dgm:prSet presAssocID="{81A5D930-FE1A-4928-870F-A0A2845F5EE6}" presName="descendantText" presStyleLbl="alignAcc1" presStyleIdx="0" presStyleCnt="4">
        <dgm:presLayoutVars>
          <dgm:bulletEnabled val="1"/>
        </dgm:presLayoutVars>
      </dgm:prSet>
      <dgm:spPr/>
    </dgm:pt>
    <dgm:pt modelId="{13F43BA5-EE2F-46E1-B50C-54C06B69292D}" type="pres">
      <dgm:prSet presAssocID="{EC794445-0171-41B2-A16E-4963701F5567}" presName="sp" presStyleCnt="0"/>
      <dgm:spPr/>
    </dgm:pt>
    <dgm:pt modelId="{1FDE50AB-C82B-4338-9D40-97C0561EB678}" type="pres">
      <dgm:prSet presAssocID="{79CDD1FE-00AC-4F1F-BB27-4ECE8989BABC}" presName="composite" presStyleCnt="0"/>
      <dgm:spPr/>
    </dgm:pt>
    <dgm:pt modelId="{0D0130BA-C559-4ECD-A920-67B4751A1194}" type="pres">
      <dgm:prSet presAssocID="{79CDD1FE-00AC-4F1F-BB27-4ECE8989BABC}" presName="parentText" presStyleLbl="alignNode1" presStyleIdx="1" presStyleCnt="4">
        <dgm:presLayoutVars>
          <dgm:chMax val="1"/>
          <dgm:bulletEnabled val="1"/>
        </dgm:presLayoutVars>
      </dgm:prSet>
      <dgm:spPr/>
    </dgm:pt>
    <dgm:pt modelId="{4CA99BCD-3D1C-465C-A3C5-EB6F3EFEEAA4}" type="pres">
      <dgm:prSet presAssocID="{79CDD1FE-00AC-4F1F-BB27-4ECE8989BABC}" presName="descendantText" presStyleLbl="alignAcc1" presStyleIdx="1" presStyleCnt="4">
        <dgm:presLayoutVars>
          <dgm:bulletEnabled val="1"/>
        </dgm:presLayoutVars>
      </dgm:prSet>
      <dgm:spPr/>
    </dgm:pt>
    <dgm:pt modelId="{72A94A35-CB1B-494F-8337-262A3CB63B39}" type="pres">
      <dgm:prSet presAssocID="{19D98C20-42D7-4240-8063-29E616A30837}" presName="sp" presStyleCnt="0"/>
      <dgm:spPr/>
    </dgm:pt>
    <dgm:pt modelId="{DE83CAD6-59D3-4024-8CC3-6B5507110C73}" type="pres">
      <dgm:prSet presAssocID="{7B701EC1-C1F3-4034-8F17-01099DB69945}" presName="composite" presStyleCnt="0"/>
      <dgm:spPr/>
    </dgm:pt>
    <dgm:pt modelId="{492C09FB-B4D5-49C7-8CAA-F551F2CE0B08}" type="pres">
      <dgm:prSet presAssocID="{7B701EC1-C1F3-4034-8F17-01099DB69945}" presName="parentText" presStyleLbl="alignNode1" presStyleIdx="2" presStyleCnt="4">
        <dgm:presLayoutVars>
          <dgm:chMax val="1"/>
          <dgm:bulletEnabled val="1"/>
        </dgm:presLayoutVars>
      </dgm:prSet>
      <dgm:spPr/>
    </dgm:pt>
    <dgm:pt modelId="{537B0E7A-4F85-4F95-A82F-256AC03DE08C}" type="pres">
      <dgm:prSet presAssocID="{7B701EC1-C1F3-4034-8F17-01099DB69945}" presName="descendantText" presStyleLbl="alignAcc1" presStyleIdx="2" presStyleCnt="4">
        <dgm:presLayoutVars>
          <dgm:bulletEnabled val="1"/>
        </dgm:presLayoutVars>
      </dgm:prSet>
      <dgm:spPr/>
    </dgm:pt>
    <dgm:pt modelId="{F203C816-21CA-4367-90E5-075A76194482}" type="pres">
      <dgm:prSet presAssocID="{DF26E193-70E8-4DAF-BF47-B3652C66AD90}" presName="sp" presStyleCnt="0"/>
      <dgm:spPr/>
    </dgm:pt>
    <dgm:pt modelId="{7DA17B8F-2C91-48DA-A2A4-75A289BB39A6}" type="pres">
      <dgm:prSet presAssocID="{20520B37-495F-4F2E-AA17-046196C03707}" presName="composite" presStyleCnt="0"/>
      <dgm:spPr/>
    </dgm:pt>
    <dgm:pt modelId="{07588F01-C471-496B-AE7A-EA9237518B30}" type="pres">
      <dgm:prSet presAssocID="{20520B37-495F-4F2E-AA17-046196C03707}" presName="parentText" presStyleLbl="alignNode1" presStyleIdx="3" presStyleCnt="4">
        <dgm:presLayoutVars>
          <dgm:chMax val="1"/>
          <dgm:bulletEnabled val="1"/>
        </dgm:presLayoutVars>
      </dgm:prSet>
      <dgm:spPr/>
    </dgm:pt>
    <dgm:pt modelId="{7133BC35-29CA-40D1-AE53-5938C0CC0731}" type="pres">
      <dgm:prSet presAssocID="{20520B37-495F-4F2E-AA17-046196C03707}" presName="descendantText" presStyleLbl="alignAcc1" presStyleIdx="3" presStyleCnt="4">
        <dgm:presLayoutVars>
          <dgm:bulletEnabled val="1"/>
        </dgm:presLayoutVars>
      </dgm:prSet>
      <dgm:spPr/>
    </dgm:pt>
  </dgm:ptLst>
  <dgm:cxnLst>
    <dgm:cxn modelId="{8165B50D-DF48-45C6-BB71-958273A4F4EF}" type="presOf" srcId="{AD34DD0D-20E8-44FA-B830-0C729E7CCC8C}" destId="{7133BC35-29CA-40D1-AE53-5938C0CC0731}" srcOrd="0" destOrd="0" presId="urn:microsoft.com/office/officeart/2005/8/layout/chevron2"/>
    <dgm:cxn modelId="{46C6240E-C28F-4840-BF26-3A31EBA228CF}" srcId="{79CDD1FE-00AC-4F1F-BB27-4ECE8989BABC}" destId="{CE6203B6-46E6-4129-8F51-ED23C6F8CBE3}" srcOrd="0" destOrd="0" parTransId="{6C4123D4-60BB-4AF7-880B-671578069CF0}" sibTransId="{F1EA4A57-940D-49C8-B4D9-2BC2837FE1D1}"/>
    <dgm:cxn modelId="{ED81601F-2D90-4A60-BF45-C7D40268BB15}" type="presOf" srcId="{79CDD1FE-00AC-4F1F-BB27-4ECE8989BABC}" destId="{0D0130BA-C559-4ECD-A920-67B4751A1194}" srcOrd="0" destOrd="0" presId="urn:microsoft.com/office/officeart/2005/8/layout/chevron2"/>
    <dgm:cxn modelId="{B29A663E-59B6-4B75-8A26-BD3F5FF3585C}" type="presOf" srcId="{6FD7AD84-483E-4B83-91C7-B63BB5A2CB25}" destId="{F9FB47B8-E081-4A5F-8363-5BC409C51C4D}" srcOrd="0" destOrd="0" presId="urn:microsoft.com/office/officeart/2005/8/layout/chevron2"/>
    <dgm:cxn modelId="{E7142B62-B4EB-496D-A551-5B1A1F51DB92}" srcId="{B988479C-16A2-4C85-99A7-747C85ADFF1F}" destId="{81A5D930-FE1A-4928-870F-A0A2845F5EE6}" srcOrd="0" destOrd="0" parTransId="{BA99AB0F-88B4-4B8E-9970-A349F54DC09C}" sibTransId="{EC794445-0171-41B2-A16E-4963701F5567}"/>
    <dgm:cxn modelId="{D58B474F-BEA0-4FCE-9A5C-B2DA47FA51EE}" srcId="{B988479C-16A2-4C85-99A7-747C85ADFF1F}" destId="{7B701EC1-C1F3-4034-8F17-01099DB69945}" srcOrd="2" destOrd="0" parTransId="{317BEC66-C688-4CF0-8C7D-3E7E04472789}" sibTransId="{DF26E193-70E8-4DAF-BF47-B3652C66AD90}"/>
    <dgm:cxn modelId="{1CB94A53-B0B0-4F04-940E-F5B365CB5C10}" srcId="{20520B37-495F-4F2E-AA17-046196C03707}" destId="{AD34DD0D-20E8-44FA-B830-0C729E7CCC8C}" srcOrd="0" destOrd="0" parTransId="{AC22DEB2-0619-45B4-A673-A49A847ABEFF}" sibTransId="{103F7BBB-EDFF-40D2-BD22-3A96D93B1AA9}"/>
    <dgm:cxn modelId="{96547374-014D-41E1-8332-86E477E1701F}" type="presOf" srcId="{20520B37-495F-4F2E-AA17-046196C03707}" destId="{07588F01-C471-496B-AE7A-EA9237518B30}" srcOrd="0" destOrd="0" presId="urn:microsoft.com/office/officeart/2005/8/layout/chevron2"/>
    <dgm:cxn modelId="{3ABF7E54-6FCB-4958-9343-FFBBE40987B2}" type="presOf" srcId="{CE6203B6-46E6-4129-8F51-ED23C6F8CBE3}" destId="{4CA99BCD-3D1C-465C-A3C5-EB6F3EFEEAA4}" srcOrd="0" destOrd="0" presId="urn:microsoft.com/office/officeart/2005/8/layout/chevron2"/>
    <dgm:cxn modelId="{7922F27B-ED37-41D9-844C-93B84C734DC7}" type="presOf" srcId="{5947C133-FD17-4F72-A8C7-470C1D621933}" destId="{537B0E7A-4F85-4F95-A82F-256AC03DE08C}" srcOrd="0" destOrd="0" presId="urn:microsoft.com/office/officeart/2005/8/layout/chevron2"/>
    <dgm:cxn modelId="{B4CC68AC-1E72-4C65-9640-E5EBB26AEADA}" type="presOf" srcId="{81A5D930-FE1A-4928-870F-A0A2845F5EE6}" destId="{3531AA8E-8EE1-44B6-B739-3C76B73E1672}" srcOrd="0" destOrd="0" presId="urn:microsoft.com/office/officeart/2005/8/layout/chevron2"/>
    <dgm:cxn modelId="{40899CB3-1AC1-4B99-A3FE-72335AAB19C1}" srcId="{7B701EC1-C1F3-4034-8F17-01099DB69945}" destId="{5947C133-FD17-4F72-A8C7-470C1D621933}" srcOrd="0" destOrd="0" parTransId="{2E526610-4F8A-49E1-B8A4-48CCED38D685}" sibTransId="{7CCB4182-8D1B-4704-8B19-5504C7EA602E}"/>
    <dgm:cxn modelId="{F08E0FBB-5ECF-4F30-A195-D318AC8649DA}" type="presOf" srcId="{B988479C-16A2-4C85-99A7-747C85ADFF1F}" destId="{8EEDE285-2C41-4EAC-9506-968767BD3F03}" srcOrd="0" destOrd="0" presId="urn:microsoft.com/office/officeart/2005/8/layout/chevron2"/>
    <dgm:cxn modelId="{A58BF2C1-83E1-4364-A769-804112D90251}" srcId="{B988479C-16A2-4C85-99A7-747C85ADFF1F}" destId="{79CDD1FE-00AC-4F1F-BB27-4ECE8989BABC}" srcOrd="1" destOrd="0" parTransId="{4B909487-B90C-4EA2-821B-1BC4383B5405}" sibTransId="{19D98C20-42D7-4240-8063-29E616A30837}"/>
    <dgm:cxn modelId="{9C26C2C2-8723-4DA4-A816-F97FCC218D88}" srcId="{B988479C-16A2-4C85-99A7-747C85ADFF1F}" destId="{20520B37-495F-4F2E-AA17-046196C03707}" srcOrd="3" destOrd="0" parTransId="{2EF6714B-06FF-4EAF-92EC-46E7382E6D59}" sibTransId="{77C9BB73-4AA5-4401-892A-539F3F74F973}"/>
    <dgm:cxn modelId="{FC3A3CD3-BFE8-4220-BF6E-6D1817451351}" srcId="{81A5D930-FE1A-4928-870F-A0A2845F5EE6}" destId="{6FD7AD84-483E-4B83-91C7-B63BB5A2CB25}" srcOrd="0" destOrd="0" parTransId="{7C5A9792-36FC-4CC8-8C34-015C7779CB22}" sibTransId="{FFB1E701-435D-4490-887F-A93B8E0BC3FC}"/>
    <dgm:cxn modelId="{A366ACE1-2DB3-4854-AAF8-16169EF175DF}" type="presOf" srcId="{7B701EC1-C1F3-4034-8F17-01099DB69945}" destId="{492C09FB-B4D5-49C7-8CAA-F551F2CE0B08}" srcOrd="0" destOrd="0" presId="urn:microsoft.com/office/officeart/2005/8/layout/chevron2"/>
    <dgm:cxn modelId="{ED758A37-7E3C-4F26-8DD7-406ED99FABDF}" type="presParOf" srcId="{8EEDE285-2C41-4EAC-9506-968767BD3F03}" destId="{20851241-DF7C-480E-A903-875254E32459}" srcOrd="0" destOrd="0" presId="urn:microsoft.com/office/officeart/2005/8/layout/chevron2"/>
    <dgm:cxn modelId="{49E7F3DA-9D44-4640-AC39-9E323CC2BE8F}" type="presParOf" srcId="{20851241-DF7C-480E-A903-875254E32459}" destId="{3531AA8E-8EE1-44B6-B739-3C76B73E1672}" srcOrd="0" destOrd="0" presId="urn:microsoft.com/office/officeart/2005/8/layout/chevron2"/>
    <dgm:cxn modelId="{5606FE73-8E34-4413-907C-3DADD535E8B3}" type="presParOf" srcId="{20851241-DF7C-480E-A903-875254E32459}" destId="{F9FB47B8-E081-4A5F-8363-5BC409C51C4D}" srcOrd="1" destOrd="0" presId="urn:microsoft.com/office/officeart/2005/8/layout/chevron2"/>
    <dgm:cxn modelId="{C4D3D16D-F21F-4513-8516-0B445128CAE6}" type="presParOf" srcId="{8EEDE285-2C41-4EAC-9506-968767BD3F03}" destId="{13F43BA5-EE2F-46E1-B50C-54C06B69292D}" srcOrd="1" destOrd="0" presId="urn:microsoft.com/office/officeart/2005/8/layout/chevron2"/>
    <dgm:cxn modelId="{0E286DBF-59D6-470C-8BE4-3EF70F13F2B5}" type="presParOf" srcId="{8EEDE285-2C41-4EAC-9506-968767BD3F03}" destId="{1FDE50AB-C82B-4338-9D40-97C0561EB678}" srcOrd="2" destOrd="0" presId="urn:microsoft.com/office/officeart/2005/8/layout/chevron2"/>
    <dgm:cxn modelId="{643AAE15-10B4-4046-B7B5-465F98C300AC}" type="presParOf" srcId="{1FDE50AB-C82B-4338-9D40-97C0561EB678}" destId="{0D0130BA-C559-4ECD-A920-67B4751A1194}" srcOrd="0" destOrd="0" presId="urn:microsoft.com/office/officeart/2005/8/layout/chevron2"/>
    <dgm:cxn modelId="{14E384E6-9D31-4764-BF20-99174C3E3DD1}" type="presParOf" srcId="{1FDE50AB-C82B-4338-9D40-97C0561EB678}" destId="{4CA99BCD-3D1C-465C-A3C5-EB6F3EFEEAA4}" srcOrd="1" destOrd="0" presId="urn:microsoft.com/office/officeart/2005/8/layout/chevron2"/>
    <dgm:cxn modelId="{0D087A83-3641-4317-924C-C0AFDBAF6B5F}" type="presParOf" srcId="{8EEDE285-2C41-4EAC-9506-968767BD3F03}" destId="{72A94A35-CB1B-494F-8337-262A3CB63B39}" srcOrd="3" destOrd="0" presId="urn:microsoft.com/office/officeart/2005/8/layout/chevron2"/>
    <dgm:cxn modelId="{C835A990-A11F-4122-A355-537C35F498B3}" type="presParOf" srcId="{8EEDE285-2C41-4EAC-9506-968767BD3F03}" destId="{DE83CAD6-59D3-4024-8CC3-6B5507110C73}" srcOrd="4" destOrd="0" presId="urn:microsoft.com/office/officeart/2005/8/layout/chevron2"/>
    <dgm:cxn modelId="{AAF8AF3E-DC08-472B-9258-297D9B30ED76}" type="presParOf" srcId="{DE83CAD6-59D3-4024-8CC3-6B5507110C73}" destId="{492C09FB-B4D5-49C7-8CAA-F551F2CE0B08}" srcOrd="0" destOrd="0" presId="urn:microsoft.com/office/officeart/2005/8/layout/chevron2"/>
    <dgm:cxn modelId="{51766321-6AA2-48A6-992A-D2F8D13F2593}" type="presParOf" srcId="{DE83CAD6-59D3-4024-8CC3-6B5507110C73}" destId="{537B0E7A-4F85-4F95-A82F-256AC03DE08C}" srcOrd="1" destOrd="0" presId="urn:microsoft.com/office/officeart/2005/8/layout/chevron2"/>
    <dgm:cxn modelId="{1C42BD12-871F-420A-8592-219926F0909C}" type="presParOf" srcId="{8EEDE285-2C41-4EAC-9506-968767BD3F03}" destId="{F203C816-21CA-4367-90E5-075A76194482}" srcOrd="5" destOrd="0" presId="urn:microsoft.com/office/officeart/2005/8/layout/chevron2"/>
    <dgm:cxn modelId="{1106D5EA-851D-4A18-A30B-EC0A6F3486AD}" type="presParOf" srcId="{8EEDE285-2C41-4EAC-9506-968767BD3F03}" destId="{7DA17B8F-2C91-48DA-A2A4-75A289BB39A6}" srcOrd="6" destOrd="0" presId="urn:microsoft.com/office/officeart/2005/8/layout/chevron2"/>
    <dgm:cxn modelId="{A51CBC71-7878-4D54-96F4-6FE28628DF3F}" type="presParOf" srcId="{7DA17B8F-2C91-48DA-A2A4-75A289BB39A6}" destId="{07588F01-C471-496B-AE7A-EA9237518B30}" srcOrd="0" destOrd="0" presId="urn:microsoft.com/office/officeart/2005/8/layout/chevron2"/>
    <dgm:cxn modelId="{38DAA674-95B6-4A89-954E-D4F8A66F535A}" type="presParOf" srcId="{7DA17B8F-2C91-48DA-A2A4-75A289BB39A6}" destId="{7133BC35-29CA-40D1-AE53-5938C0CC07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88479C-16A2-4C85-99A7-747C85ADFF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1A5D930-FE1A-4928-870F-A0A2845F5EE6}">
      <dgm:prSet phldrT="[Text]" phldr="1"/>
      <dgm:spPr>
        <a:solidFill>
          <a:schemeClr val="accent4">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BA99AB0F-88B4-4B8E-9970-A349F54DC09C}" type="parTrans" cxnId="{E7142B62-B4EB-496D-A551-5B1A1F51DB92}">
      <dgm:prSet/>
      <dgm:spPr/>
      <dgm:t>
        <a:bodyPr/>
        <a:lstStyle/>
        <a:p>
          <a:endParaRPr lang="en-US"/>
        </a:p>
      </dgm:t>
    </dgm:pt>
    <dgm:pt modelId="{EC794445-0171-41B2-A16E-4963701F5567}" type="sibTrans" cxnId="{E7142B62-B4EB-496D-A551-5B1A1F51DB92}">
      <dgm:prSet/>
      <dgm:spPr/>
      <dgm:t>
        <a:bodyPr/>
        <a:lstStyle/>
        <a:p>
          <a:endParaRPr lang="en-US"/>
        </a:p>
      </dgm:t>
    </dgm:pt>
    <dgm:pt modelId="{6FD7AD84-483E-4B83-91C7-B63BB5A2CB25}">
      <dgm:prSet phldrT="[Text]" custT="1"/>
      <dgm:spPr>
        <a:ln>
          <a:solidFill>
            <a:schemeClr val="accent4">
              <a:lumMod val="75000"/>
            </a:schemeClr>
          </a:solidFill>
        </a:ln>
      </dgm:spPr>
      <dgm:t>
        <a:bodyPr/>
        <a:lstStyle/>
        <a:p>
          <a:pPr marL="172800" indent="0">
            <a:buNone/>
          </a:pPr>
          <a:r>
            <a:rPr lang="en-GB" sz="2000" b="0" dirty="0"/>
            <a:t>Submitted by the end of the month</a:t>
          </a:r>
          <a:endParaRPr lang="en-US" sz="2000" b="0" dirty="0"/>
        </a:p>
      </dgm:t>
    </dgm:pt>
    <dgm:pt modelId="{7C5A9792-36FC-4CC8-8C34-015C7779CB22}" type="parTrans" cxnId="{FC3A3CD3-BFE8-4220-BF6E-6D1817451351}">
      <dgm:prSet/>
      <dgm:spPr/>
      <dgm:t>
        <a:bodyPr/>
        <a:lstStyle/>
        <a:p>
          <a:endParaRPr lang="en-US"/>
        </a:p>
      </dgm:t>
    </dgm:pt>
    <dgm:pt modelId="{FFB1E701-435D-4490-887F-A93B8E0BC3FC}" type="sibTrans" cxnId="{FC3A3CD3-BFE8-4220-BF6E-6D1817451351}">
      <dgm:prSet/>
      <dgm:spPr/>
      <dgm:t>
        <a:bodyPr/>
        <a:lstStyle/>
        <a:p>
          <a:endParaRPr lang="en-US"/>
        </a:p>
      </dgm:t>
    </dgm:pt>
    <dgm:pt modelId="{79CDD1FE-00AC-4F1F-BB27-4ECE8989BABC}">
      <dgm:prSet phldrT="[Text]" phldr="1"/>
      <dgm:spPr>
        <a:solidFill>
          <a:schemeClr val="accent4">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4B909487-B90C-4EA2-821B-1BC4383B5405}" type="parTrans" cxnId="{A58BF2C1-83E1-4364-A769-804112D90251}">
      <dgm:prSet/>
      <dgm:spPr/>
      <dgm:t>
        <a:bodyPr/>
        <a:lstStyle/>
        <a:p>
          <a:endParaRPr lang="en-US"/>
        </a:p>
      </dgm:t>
    </dgm:pt>
    <dgm:pt modelId="{19D98C20-42D7-4240-8063-29E616A30837}" type="sibTrans" cxnId="{A58BF2C1-83E1-4364-A769-804112D90251}">
      <dgm:prSet/>
      <dgm:spPr/>
      <dgm:t>
        <a:bodyPr/>
        <a:lstStyle/>
        <a:p>
          <a:endParaRPr lang="en-US"/>
        </a:p>
      </dgm:t>
    </dgm:pt>
    <dgm:pt modelId="{CE6203B6-46E6-4129-8F51-ED23C6F8CBE3}">
      <dgm:prSet phldrT="[Text]" custT="1"/>
      <dgm:spPr>
        <a:ln>
          <a:solidFill>
            <a:schemeClr val="accent4">
              <a:lumMod val="75000"/>
            </a:schemeClr>
          </a:solidFill>
        </a:ln>
      </dgm:spPr>
      <dgm:t>
        <a:bodyPr/>
        <a:lstStyle/>
        <a:p>
          <a:pPr marL="172800" indent="0">
            <a:buNone/>
          </a:pPr>
          <a:r>
            <a:rPr lang="en-GB" sz="2000" b="0" dirty="0"/>
            <a:t>Forms received after this date will be paid the following month</a:t>
          </a:r>
          <a:endParaRPr lang="en-US" sz="2000" b="0" dirty="0"/>
        </a:p>
      </dgm:t>
    </dgm:pt>
    <dgm:pt modelId="{6C4123D4-60BB-4AF7-880B-671578069CF0}" type="parTrans" cxnId="{46C6240E-C28F-4840-BF26-3A31EBA228CF}">
      <dgm:prSet/>
      <dgm:spPr/>
      <dgm:t>
        <a:bodyPr/>
        <a:lstStyle/>
        <a:p>
          <a:endParaRPr lang="en-US"/>
        </a:p>
      </dgm:t>
    </dgm:pt>
    <dgm:pt modelId="{F1EA4A57-940D-49C8-B4D9-2BC2837FE1D1}" type="sibTrans" cxnId="{46C6240E-C28F-4840-BF26-3A31EBA228CF}">
      <dgm:prSet/>
      <dgm:spPr/>
      <dgm:t>
        <a:bodyPr/>
        <a:lstStyle/>
        <a:p>
          <a:endParaRPr lang="en-US"/>
        </a:p>
      </dgm:t>
    </dgm:pt>
    <dgm:pt modelId="{5947C133-FD17-4F72-A8C7-470C1D621933}">
      <dgm:prSet phldrT="[Text]" custT="1"/>
      <dgm:spPr>
        <a:ln>
          <a:solidFill>
            <a:schemeClr val="accent4">
              <a:lumMod val="75000"/>
            </a:schemeClr>
          </a:solidFill>
        </a:ln>
      </dgm:spPr>
      <dgm:t>
        <a:bodyPr/>
        <a:lstStyle/>
        <a:p>
          <a:pPr marL="172800" indent="0">
            <a:buNone/>
          </a:pPr>
          <a:r>
            <a:rPr lang="en-GB" sz="2000" b="0" dirty="0"/>
            <a:t>Access payslips via DMUhub using your single sign-on (Blackboard) username and password </a:t>
          </a:r>
          <a:endParaRPr lang="en-US" sz="2000" b="0" dirty="0"/>
        </a:p>
      </dgm:t>
    </dgm:pt>
    <dgm:pt modelId="{7CCB4182-8D1B-4704-8B19-5504C7EA602E}" type="sibTrans" cxnId="{40899CB3-1AC1-4B99-A3FE-72335AAB19C1}">
      <dgm:prSet/>
      <dgm:spPr/>
      <dgm:t>
        <a:bodyPr/>
        <a:lstStyle/>
        <a:p>
          <a:endParaRPr lang="en-US"/>
        </a:p>
      </dgm:t>
    </dgm:pt>
    <dgm:pt modelId="{2E526610-4F8A-49E1-B8A4-48CCED38D685}" type="parTrans" cxnId="{40899CB3-1AC1-4B99-A3FE-72335AAB19C1}">
      <dgm:prSet/>
      <dgm:spPr/>
      <dgm:t>
        <a:bodyPr/>
        <a:lstStyle/>
        <a:p>
          <a:endParaRPr lang="en-US"/>
        </a:p>
      </dgm:t>
    </dgm:pt>
    <dgm:pt modelId="{7B701EC1-C1F3-4034-8F17-01099DB69945}">
      <dgm:prSet phldrT="[Text]" phldr="1"/>
      <dgm:spPr>
        <a:solidFill>
          <a:schemeClr val="accent4">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DF26E193-70E8-4DAF-BF47-B3652C66AD90}" type="sibTrans" cxnId="{D58B474F-BEA0-4FCE-9A5C-B2DA47FA51EE}">
      <dgm:prSet/>
      <dgm:spPr/>
      <dgm:t>
        <a:bodyPr/>
        <a:lstStyle/>
        <a:p>
          <a:endParaRPr lang="en-US"/>
        </a:p>
      </dgm:t>
    </dgm:pt>
    <dgm:pt modelId="{317BEC66-C688-4CF0-8C7D-3E7E04472789}" type="parTrans" cxnId="{D58B474F-BEA0-4FCE-9A5C-B2DA47FA51EE}">
      <dgm:prSet/>
      <dgm:spPr/>
      <dgm:t>
        <a:bodyPr/>
        <a:lstStyle/>
        <a:p>
          <a:endParaRPr lang="en-US"/>
        </a:p>
      </dgm:t>
    </dgm:pt>
    <dgm:pt modelId="{A4FAAAE7-4048-4D11-BA10-2E6CE685311C}">
      <dgm:prSet custT="1"/>
      <dgm:spPr>
        <a:ln>
          <a:solidFill>
            <a:schemeClr val="accent4">
              <a:lumMod val="75000"/>
            </a:schemeClr>
          </a:solidFill>
        </a:ln>
      </dgm:spPr>
      <dgm:t>
        <a:bodyPr/>
        <a:lstStyle/>
        <a:p>
          <a:pPr marL="171450" indent="0"/>
          <a:endParaRPr lang="en-GB" sz="1600" b="1" dirty="0"/>
        </a:p>
      </dgm:t>
    </dgm:pt>
    <dgm:pt modelId="{944E1423-EE31-457C-BE60-EE3D12191EB8}" type="parTrans" cxnId="{5AC9DBBA-E4B9-44DE-AB69-E65697BB81CD}">
      <dgm:prSet/>
      <dgm:spPr/>
      <dgm:t>
        <a:bodyPr/>
        <a:lstStyle/>
        <a:p>
          <a:endParaRPr lang="en-US"/>
        </a:p>
      </dgm:t>
    </dgm:pt>
    <dgm:pt modelId="{6A68BFBA-0995-4E79-B8AA-5F0590617BB3}" type="sibTrans" cxnId="{5AC9DBBA-E4B9-44DE-AB69-E65697BB81CD}">
      <dgm:prSet/>
      <dgm:spPr/>
      <dgm:t>
        <a:bodyPr/>
        <a:lstStyle/>
        <a:p>
          <a:endParaRPr lang="en-US"/>
        </a:p>
      </dgm:t>
    </dgm:pt>
    <dgm:pt modelId="{33CF6C12-3FE9-4CC3-B678-86C547D7EC0B}">
      <dgm:prSet phldrT="[Text]" custT="1"/>
      <dgm:spPr>
        <a:ln>
          <a:solidFill>
            <a:schemeClr val="accent4">
              <a:lumMod val="75000"/>
            </a:schemeClr>
          </a:solidFill>
        </a:ln>
      </dgm:spPr>
      <dgm:t>
        <a:bodyPr/>
        <a:lstStyle/>
        <a:p>
          <a:pPr marL="171450" indent="0"/>
          <a:endParaRPr lang="en-US" sz="1600" b="0" dirty="0"/>
        </a:p>
      </dgm:t>
    </dgm:pt>
    <dgm:pt modelId="{BAD148A2-404B-43B6-B658-25219800B78C}" type="parTrans" cxnId="{DEC5C1A9-E28E-46FC-AAF2-A5137866D46B}">
      <dgm:prSet/>
      <dgm:spPr/>
      <dgm:t>
        <a:bodyPr/>
        <a:lstStyle/>
        <a:p>
          <a:endParaRPr lang="en-US"/>
        </a:p>
      </dgm:t>
    </dgm:pt>
    <dgm:pt modelId="{365DFC6B-B221-4A04-9E39-B43559986EE6}" type="sibTrans" cxnId="{DEC5C1A9-E28E-46FC-AAF2-A5137866D46B}">
      <dgm:prSet/>
      <dgm:spPr/>
      <dgm:t>
        <a:bodyPr/>
        <a:lstStyle/>
        <a:p>
          <a:endParaRPr lang="en-US"/>
        </a:p>
      </dgm:t>
    </dgm:pt>
    <dgm:pt modelId="{8EEDE285-2C41-4EAC-9506-968767BD3F03}" type="pres">
      <dgm:prSet presAssocID="{B988479C-16A2-4C85-99A7-747C85ADFF1F}" presName="linearFlow" presStyleCnt="0">
        <dgm:presLayoutVars>
          <dgm:dir/>
          <dgm:animLvl val="lvl"/>
          <dgm:resizeHandles val="exact"/>
        </dgm:presLayoutVars>
      </dgm:prSet>
      <dgm:spPr/>
    </dgm:pt>
    <dgm:pt modelId="{20851241-DF7C-480E-A903-875254E32459}" type="pres">
      <dgm:prSet presAssocID="{81A5D930-FE1A-4928-870F-A0A2845F5EE6}" presName="composite" presStyleCnt="0"/>
      <dgm:spPr/>
    </dgm:pt>
    <dgm:pt modelId="{3531AA8E-8EE1-44B6-B739-3C76B73E1672}" type="pres">
      <dgm:prSet presAssocID="{81A5D930-FE1A-4928-870F-A0A2845F5EE6}" presName="parentText" presStyleLbl="alignNode1" presStyleIdx="0" presStyleCnt="3">
        <dgm:presLayoutVars>
          <dgm:chMax val="1"/>
          <dgm:bulletEnabled val="1"/>
        </dgm:presLayoutVars>
      </dgm:prSet>
      <dgm:spPr/>
    </dgm:pt>
    <dgm:pt modelId="{F9FB47B8-E081-4A5F-8363-5BC409C51C4D}" type="pres">
      <dgm:prSet presAssocID="{81A5D930-FE1A-4928-870F-A0A2845F5EE6}" presName="descendantText" presStyleLbl="alignAcc1" presStyleIdx="0" presStyleCnt="3">
        <dgm:presLayoutVars>
          <dgm:bulletEnabled val="1"/>
        </dgm:presLayoutVars>
      </dgm:prSet>
      <dgm:spPr/>
    </dgm:pt>
    <dgm:pt modelId="{13F43BA5-EE2F-46E1-B50C-54C06B69292D}" type="pres">
      <dgm:prSet presAssocID="{EC794445-0171-41B2-A16E-4963701F5567}" presName="sp" presStyleCnt="0"/>
      <dgm:spPr/>
    </dgm:pt>
    <dgm:pt modelId="{1FDE50AB-C82B-4338-9D40-97C0561EB678}" type="pres">
      <dgm:prSet presAssocID="{79CDD1FE-00AC-4F1F-BB27-4ECE8989BABC}" presName="composite" presStyleCnt="0"/>
      <dgm:spPr/>
    </dgm:pt>
    <dgm:pt modelId="{0D0130BA-C559-4ECD-A920-67B4751A1194}" type="pres">
      <dgm:prSet presAssocID="{79CDD1FE-00AC-4F1F-BB27-4ECE8989BABC}" presName="parentText" presStyleLbl="alignNode1" presStyleIdx="1" presStyleCnt="3">
        <dgm:presLayoutVars>
          <dgm:chMax val="1"/>
          <dgm:bulletEnabled val="1"/>
        </dgm:presLayoutVars>
      </dgm:prSet>
      <dgm:spPr/>
    </dgm:pt>
    <dgm:pt modelId="{4CA99BCD-3D1C-465C-A3C5-EB6F3EFEEAA4}" type="pres">
      <dgm:prSet presAssocID="{79CDD1FE-00AC-4F1F-BB27-4ECE8989BABC}" presName="descendantText" presStyleLbl="alignAcc1" presStyleIdx="1" presStyleCnt="3">
        <dgm:presLayoutVars>
          <dgm:bulletEnabled val="1"/>
        </dgm:presLayoutVars>
      </dgm:prSet>
      <dgm:spPr/>
    </dgm:pt>
    <dgm:pt modelId="{72A94A35-CB1B-494F-8337-262A3CB63B39}" type="pres">
      <dgm:prSet presAssocID="{19D98C20-42D7-4240-8063-29E616A30837}" presName="sp" presStyleCnt="0"/>
      <dgm:spPr/>
    </dgm:pt>
    <dgm:pt modelId="{DE83CAD6-59D3-4024-8CC3-6B5507110C73}" type="pres">
      <dgm:prSet presAssocID="{7B701EC1-C1F3-4034-8F17-01099DB69945}" presName="composite" presStyleCnt="0"/>
      <dgm:spPr/>
    </dgm:pt>
    <dgm:pt modelId="{492C09FB-B4D5-49C7-8CAA-F551F2CE0B08}" type="pres">
      <dgm:prSet presAssocID="{7B701EC1-C1F3-4034-8F17-01099DB69945}" presName="parentText" presStyleLbl="alignNode1" presStyleIdx="2" presStyleCnt="3">
        <dgm:presLayoutVars>
          <dgm:chMax val="1"/>
          <dgm:bulletEnabled val="1"/>
        </dgm:presLayoutVars>
      </dgm:prSet>
      <dgm:spPr/>
    </dgm:pt>
    <dgm:pt modelId="{537B0E7A-4F85-4F95-A82F-256AC03DE08C}" type="pres">
      <dgm:prSet presAssocID="{7B701EC1-C1F3-4034-8F17-01099DB69945}" presName="descendantText" presStyleLbl="alignAcc1" presStyleIdx="2" presStyleCnt="3">
        <dgm:presLayoutVars>
          <dgm:bulletEnabled val="1"/>
        </dgm:presLayoutVars>
      </dgm:prSet>
      <dgm:spPr/>
    </dgm:pt>
  </dgm:ptLst>
  <dgm:cxnLst>
    <dgm:cxn modelId="{46C6240E-C28F-4840-BF26-3A31EBA228CF}" srcId="{79CDD1FE-00AC-4F1F-BB27-4ECE8989BABC}" destId="{CE6203B6-46E6-4129-8F51-ED23C6F8CBE3}" srcOrd="1" destOrd="0" parTransId="{6C4123D4-60BB-4AF7-880B-671578069CF0}" sibTransId="{F1EA4A57-940D-49C8-B4D9-2BC2837FE1D1}"/>
    <dgm:cxn modelId="{ED81601F-2D90-4A60-BF45-C7D40268BB15}" type="presOf" srcId="{79CDD1FE-00AC-4F1F-BB27-4ECE8989BABC}" destId="{0D0130BA-C559-4ECD-A920-67B4751A1194}" srcOrd="0" destOrd="0" presId="urn:microsoft.com/office/officeart/2005/8/layout/chevron2"/>
    <dgm:cxn modelId="{B29A663E-59B6-4B75-8A26-BD3F5FF3585C}" type="presOf" srcId="{6FD7AD84-483E-4B83-91C7-B63BB5A2CB25}" destId="{F9FB47B8-E081-4A5F-8363-5BC409C51C4D}" srcOrd="0" destOrd="0" presId="urn:microsoft.com/office/officeart/2005/8/layout/chevron2"/>
    <dgm:cxn modelId="{E7142B62-B4EB-496D-A551-5B1A1F51DB92}" srcId="{B988479C-16A2-4C85-99A7-747C85ADFF1F}" destId="{81A5D930-FE1A-4928-870F-A0A2845F5EE6}" srcOrd="0" destOrd="0" parTransId="{BA99AB0F-88B4-4B8E-9970-A349F54DC09C}" sibTransId="{EC794445-0171-41B2-A16E-4963701F5567}"/>
    <dgm:cxn modelId="{D58B474F-BEA0-4FCE-9A5C-B2DA47FA51EE}" srcId="{B988479C-16A2-4C85-99A7-747C85ADFF1F}" destId="{7B701EC1-C1F3-4034-8F17-01099DB69945}" srcOrd="2" destOrd="0" parTransId="{317BEC66-C688-4CF0-8C7D-3E7E04472789}" sibTransId="{DF26E193-70E8-4DAF-BF47-B3652C66AD90}"/>
    <dgm:cxn modelId="{3ABF7E54-6FCB-4958-9343-FFBBE40987B2}" type="presOf" srcId="{CE6203B6-46E6-4129-8F51-ED23C6F8CBE3}" destId="{4CA99BCD-3D1C-465C-A3C5-EB6F3EFEEAA4}" srcOrd="0" destOrd="1" presId="urn:microsoft.com/office/officeart/2005/8/layout/chevron2"/>
    <dgm:cxn modelId="{7922F27B-ED37-41D9-844C-93B84C734DC7}" type="presOf" srcId="{5947C133-FD17-4F72-A8C7-470C1D621933}" destId="{537B0E7A-4F85-4F95-A82F-256AC03DE08C}" srcOrd="0" destOrd="0" presId="urn:microsoft.com/office/officeart/2005/8/layout/chevron2"/>
    <dgm:cxn modelId="{0AA4B7A4-9E1E-4911-B44E-784F02B6BA29}" type="presOf" srcId="{A4FAAAE7-4048-4D11-BA10-2E6CE685311C}" destId="{4CA99BCD-3D1C-465C-A3C5-EB6F3EFEEAA4}" srcOrd="0" destOrd="2" presId="urn:microsoft.com/office/officeart/2005/8/layout/chevron2"/>
    <dgm:cxn modelId="{DEC5C1A9-E28E-46FC-AAF2-A5137866D46B}" srcId="{79CDD1FE-00AC-4F1F-BB27-4ECE8989BABC}" destId="{33CF6C12-3FE9-4CC3-B678-86C547D7EC0B}" srcOrd="0" destOrd="0" parTransId="{BAD148A2-404B-43B6-B658-25219800B78C}" sibTransId="{365DFC6B-B221-4A04-9E39-B43559986EE6}"/>
    <dgm:cxn modelId="{FCD3DCAA-BD53-44A4-B51D-A33F224344CA}" type="presOf" srcId="{33CF6C12-3FE9-4CC3-B678-86C547D7EC0B}" destId="{4CA99BCD-3D1C-465C-A3C5-EB6F3EFEEAA4}" srcOrd="0" destOrd="0" presId="urn:microsoft.com/office/officeart/2005/8/layout/chevron2"/>
    <dgm:cxn modelId="{B4CC68AC-1E72-4C65-9640-E5EBB26AEADA}" type="presOf" srcId="{81A5D930-FE1A-4928-870F-A0A2845F5EE6}" destId="{3531AA8E-8EE1-44B6-B739-3C76B73E1672}" srcOrd="0" destOrd="0" presId="urn:microsoft.com/office/officeart/2005/8/layout/chevron2"/>
    <dgm:cxn modelId="{40899CB3-1AC1-4B99-A3FE-72335AAB19C1}" srcId="{7B701EC1-C1F3-4034-8F17-01099DB69945}" destId="{5947C133-FD17-4F72-A8C7-470C1D621933}" srcOrd="0" destOrd="0" parTransId="{2E526610-4F8A-49E1-B8A4-48CCED38D685}" sibTransId="{7CCB4182-8D1B-4704-8B19-5504C7EA602E}"/>
    <dgm:cxn modelId="{5AC9DBBA-E4B9-44DE-AB69-E65697BB81CD}" srcId="{79CDD1FE-00AC-4F1F-BB27-4ECE8989BABC}" destId="{A4FAAAE7-4048-4D11-BA10-2E6CE685311C}" srcOrd="2" destOrd="0" parTransId="{944E1423-EE31-457C-BE60-EE3D12191EB8}" sibTransId="{6A68BFBA-0995-4E79-B8AA-5F0590617BB3}"/>
    <dgm:cxn modelId="{F08E0FBB-5ECF-4F30-A195-D318AC8649DA}" type="presOf" srcId="{B988479C-16A2-4C85-99A7-747C85ADFF1F}" destId="{8EEDE285-2C41-4EAC-9506-968767BD3F03}" srcOrd="0" destOrd="0" presId="urn:microsoft.com/office/officeart/2005/8/layout/chevron2"/>
    <dgm:cxn modelId="{A58BF2C1-83E1-4364-A769-804112D90251}" srcId="{B988479C-16A2-4C85-99A7-747C85ADFF1F}" destId="{79CDD1FE-00AC-4F1F-BB27-4ECE8989BABC}" srcOrd="1" destOrd="0" parTransId="{4B909487-B90C-4EA2-821B-1BC4383B5405}" sibTransId="{19D98C20-42D7-4240-8063-29E616A30837}"/>
    <dgm:cxn modelId="{FC3A3CD3-BFE8-4220-BF6E-6D1817451351}" srcId="{81A5D930-FE1A-4928-870F-A0A2845F5EE6}" destId="{6FD7AD84-483E-4B83-91C7-B63BB5A2CB25}" srcOrd="0" destOrd="0" parTransId="{7C5A9792-36FC-4CC8-8C34-015C7779CB22}" sibTransId="{FFB1E701-435D-4490-887F-A93B8E0BC3FC}"/>
    <dgm:cxn modelId="{A366ACE1-2DB3-4854-AAF8-16169EF175DF}" type="presOf" srcId="{7B701EC1-C1F3-4034-8F17-01099DB69945}" destId="{492C09FB-B4D5-49C7-8CAA-F551F2CE0B08}" srcOrd="0" destOrd="0" presId="urn:microsoft.com/office/officeart/2005/8/layout/chevron2"/>
    <dgm:cxn modelId="{ED758A37-7E3C-4F26-8DD7-406ED99FABDF}" type="presParOf" srcId="{8EEDE285-2C41-4EAC-9506-968767BD3F03}" destId="{20851241-DF7C-480E-A903-875254E32459}" srcOrd="0" destOrd="0" presId="urn:microsoft.com/office/officeart/2005/8/layout/chevron2"/>
    <dgm:cxn modelId="{49E7F3DA-9D44-4640-AC39-9E323CC2BE8F}" type="presParOf" srcId="{20851241-DF7C-480E-A903-875254E32459}" destId="{3531AA8E-8EE1-44B6-B739-3C76B73E1672}" srcOrd="0" destOrd="0" presId="urn:microsoft.com/office/officeart/2005/8/layout/chevron2"/>
    <dgm:cxn modelId="{5606FE73-8E34-4413-907C-3DADD535E8B3}" type="presParOf" srcId="{20851241-DF7C-480E-A903-875254E32459}" destId="{F9FB47B8-E081-4A5F-8363-5BC409C51C4D}" srcOrd="1" destOrd="0" presId="urn:microsoft.com/office/officeart/2005/8/layout/chevron2"/>
    <dgm:cxn modelId="{C4D3D16D-F21F-4513-8516-0B445128CAE6}" type="presParOf" srcId="{8EEDE285-2C41-4EAC-9506-968767BD3F03}" destId="{13F43BA5-EE2F-46E1-B50C-54C06B69292D}" srcOrd="1" destOrd="0" presId="urn:microsoft.com/office/officeart/2005/8/layout/chevron2"/>
    <dgm:cxn modelId="{0E286DBF-59D6-470C-8BE4-3EF70F13F2B5}" type="presParOf" srcId="{8EEDE285-2C41-4EAC-9506-968767BD3F03}" destId="{1FDE50AB-C82B-4338-9D40-97C0561EB678}" srcOrd="2" destOrd="0" presId="urn:microsoft.com/office/officeart/2005/8/layout/chevron2"/>
    <dgm:cxn modelId="{643AAE15-10B4-4046-B7B5-465F98C300AC}" type="presParOf" srcId="{1FDE50AB-C82B-4338-9D40-97C0561EB678}" destId="{0D0130BA-C559-4ECD-A920-67B4751A1194}" srcOrd="0" destOrd="0" presId="urn:microsoft.com/office/officeart/2005/8/layout/chevron2"/>
    <dgm:cxn modelId="{14E384E6-9D31-4764-BF20-99174C3E3DD1}" type="presParOf" srcId="{1FDE50AB-C82B-4338-9D40-97C0561EB678}" destId="{4CA99BCD-3D1C-465C-A3C5-EB6F3EFEEAA4}" srcOrd="1" destOrd="0" presId="urn:microsoft.com/office/officeart/2005/8/layout/chevron2"/>
    <dgm:cxn modelId="{0D087A83-3641-4317-924C-C0AFDBAF6B5F}" type="presParOf" srcId="{8EEDE285-2C41-4EAC-9506-968767BD3F03}" destId="{72A94A35-CB1B-494F-8337-262A3CB63B39}" srcOrd="3" destOrd="0" presId="urn:microsoft.com/office/officeart/2005/8/layout/chevron2"/>
    <dgm:cxn modelId="{C835A990-A11F-4122-A355-537C35F498B3}" type="presParOf" srcId="{8EEDE285-2C41-4EAC-9506-968767BD3F03}" destId="{DE83CAD6-59D3-4024-8CC3-6B5507110C73}" srcOrd="4" destOrd="0" presId="urn:microsoft.com/office/officeart/2005/8/layout/chevron2"/>
    <dgm:cxn modelId="{AAF8AF3E-DC08-472B-9258-297D9B30ED76}" type="presParOf" srcId="{DE83CAD6-59D3-4024-8CC3-6B5507110C73}" destId="{492C09FB-B4D5-49C7-8CAA-F551F2CE0B08}" srcOrd="0" destOrd="0" presId="urn:microsoft.com/office/officeart/2005/8/layout/chevron2"/>
    <dgm:cxn modelId="{51766321-6AA2-48A6-992A-D2F8D13F2593}" type="presParOf" srcId="{DE83CAD6-59D3-4024-8CC3-6B5507110C73}" destId="{537B0E7A-4F85-4F95-A82F-256AC03DE08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88479C-16A2-4C85-99A7-747C85ADFF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1A5D930-FE1A-4928-870F-A0A2845F5EE6}">
      <dgm:prSet phldrT="[Text]" phldr="1"/>
      <dgm:spPr>
        <a:solidFill>
          <a:schemeClr val="accent4">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BA99AB0F-88B4-4B8E-9970-A349F54DC09C}" type="parTrans" cxnId="{E7142B62-B4EB-496D-A551-5B1A1F51DB92}">
      <dgm:prSet/>
      <dgm:spPr/>
      <dgm:t>
        <a:bodyPr/>
        <a:lstStyle/>
        <a:p>
          <a:endParaRPr lang="en-US"/>
        </a:p>
      </dgm:t>
    </dgm:pt>
    <dgm:pt modelId="{EC794445-0171-41B2-A16E-4963701F5567}" type="sibTrans" cxnId="{E7142B62-B4EB-496D-A551-5B1A1F51DB92}">
      <dgm:prSet/>
      <dgm:spPr/>
      <dgm:t>
        <a:bodyPr/>
        <a:lstStyle/>
        <a:p>
          <a:endParaRPr lang="en-US"/>
        </a:p>
      </dgm:t>
    </dgm:pt>
    <dgm:pt modelId="{6FD7AD84-483E-4B83-91C7-B63BB5A2CB25}">
      <dgm:prSet phldrT="[Text]"/>
      <dgm:spPr>
        <a:ln>
          <a:solidFill>
            <a:schemeClr val="accent4">
              <a:lumMod val="75000"/>
            </a:schemeClr>
          </a:solidFill>
        </a:ln>
      </dgm:spPr>
      <dgm:t>
        <a:bodyPr/>
        <a:lstStyle/>
        <a:p>
          <a:pPr marL="172800" indent="0">
            <a:buNone/>
          </a:pPr>
          <a:r>
            <a:rPr lang="en-GB" b="0" dirty="0"/>
            <a:t>Emma Sheffield, Head of Academic Quality </a:t>
          </a:r>
          <a:r>
            <a:rPr lang="en-GB" b="0" dirty="0">
              <a:hlinkClick xmlns:r="http://schemas.openxmlformats.org/officeDocument/2006/relationships" r:id="rId1"/>
            </a:rPr>
            <a:t>esheffield@dmu.ac.uk</a:t>
          </a:r>
          <a:endParaRPr lang="en-US" b="0" dirty="0"/>
        </a:p>
      </dgm:t>
    </dgm:pt>
    <dgm:pt modelId="{7C5A9792-36FC-4CC8-8C34-015C7779CB22}" type="parTrans" cxnId="{FC3A3CD3-BFE8-4220-BF6E-6D1817451351}">
      <dgm:prSet/>
      <dgm:spPr/>
      <dgm:t>
        <a:bodyPr/>
        <a:lstStyle/>
        <a:p>
          <a:endParaRPr lang="en-US"/>
        </a:p>
      </dgm:t>
    </dgm:pt>
    <dgm:pt modelId="{FFB1E701-435D-4490-887F-A93B8E0BC3FC}" type="sibTrans" cxnId="{FC3A3CD3-BFE8-4220-BF6E-6D1817451351}">
      <dgm:prSet/>
      <dgm:spPr/>
      <dgm:t>
        <a:bodyPr/>
        <a:lstStyle/>
        <a:p>
          <a:endParaRPr lang="en-US"/>
        </a:p>
      </dgm:t>
    </dgm:pt>
    <dgm:pt modelId="{AD34DD0D-20E8-44FA-B830-0C729E7CCC8C}">
      <dgm:prSet/>
      <dgm:spPr>
        <a:ln>
          <a:solidFill>
            <a:schemeClr val="accent4">
              <a:lumMod val="75000"/>
            </a:schemeClr>
          </a:solidFill>
        </a:ln>
      </dgm:spPr>
      <dgm:t>
        <a:bodyPr/>
        <a:lstStyle/>
        <a:p>
          <a:pPr marL="172800" indent="0">
            <a:buNone/>
          </a:pPr>
          <a:r>
            <a:rPr lang="en-GB" b="0" dirty="0"/>
            <a:t>Louise Newell, Quality Officer (External Examiners/Awarding Bodies) </a:t>
          </a:r>
          <a:r>
            <a:rPr lang="en-GB" b="0" dirty="0">
              <a:hlinkClick xmlns:r="http://schemas.openxmlformats.org/officeDocument/2006/relationships" r:id="rId2"/>
            </a:rPr>
            <a:t>lnewell@dmu.ac.uk</a:t>
          </a:r>
          <a:endParaRPr lang="en-US" b="0" dirty="0"/>
        </a:p>
      </dgm:t>
    </dgm:pt>
    <dgm:pt modelId="{AC22DEB2-0619-45B4-A673-A49A847ABEFF}" type="parTrans" cxnId="{1CB94A53-B0B0-4F04-940E-F5B365CB5C10}">
      <dgm:prSet/>
      <dgm:spPr/>
      <dgm:t>
        <a:bodyPr/>
        <a:lstStyle/>
        <a:p>
          <a:endParaRPr lang="en-US"/>
        </a:p>
      </dgm:t>
    </dgm:pt>
    <dgm:pt modelId="{103F7BBB-EDFF-40D2-BD22-3A96D93B1AA9}" type="sibTrans" cxnId="{1CB94A53-B0B0-4F04-940E-F5B365CB5C10}">
      <dgm:prSet/>
      <dgm:spPr/>
      <dgm:t>
        <a:bodyPr/>
        <a:lstStyle/>
        <a:p>
          <a:endParaRPr lang="en-US"/>
        </a:p>
      </dgm:t>
    </dgm:pt>
    <dgm:pt modelId="{5947C133-FD17-4F72-A8C7-470C1D621933}">
      <dgm:prSet phldrT="[Text]"/>
      <dgm:spPr>
        <a:ln>
          <a:solidFill>
            <a:schemeClr val="accent4">
              <a:lumMod val="75000"/>
            </a:schemeClr>
          </a:solidFill>
        </a:ln>
      </dgm:spPr>
      <dgm:t>
        <a:bodyPr/>
        <a:lstStyle/>
        <a:p>
          <a:pPr marL="172800" indent="0">
            <a:buNone/>
          </a:pPr>
          <a:r>
            <a:rPr lang="en-GB" b="0" dirty="0"/>
            <a:t>Suzanne Nelson, Quality Manager (Assessment) </a:t>
          </a:r>
          <a:r>
            <a:rPr lang="en-GB" b="0" dirty="0">
              <a:hlinkClick xmlns:r="http://schemas.openxmlformats.org/officeDocument/2006/relationships" r:id="rId3"/>
            </a:rPr>
            <a:t>snelson@dmu.ac.uk</a:t>
          </a:r>
          <a:endParaRPr lang="en-US" b="0" dirty="0"/>
        </a:p>
      </dgm:t>
    </dgm:pt>
    <dgm:pt modelId="{7CCB4182-8D1B-4704-8B19-5504C7EA602E}" type="sibTrans" cxnId="{40899CB3-1AC1-4B99-A3FE-72335AAB19C1}">
      <dgm:prSet/>
      <dgm:spPr/>
      <dgm:t>
        <a:bodyPr/>
        <a:lstStyle/>
        <a:p>
          <a:endParaRPr lang="en-US"/>
        </a:p>
      </dgm:t>
    </dgm:pt>
    <dgm:pt modelId="{2E526610-4F8A-49E1-B8A4-48CCED38D685}" type="parTrans" cxnId="{40899CB3-1AC1-4B99-A3FE-72335AAB19C1}">
      <dgm:prSet/>
      <dgm:spPr/>
      <dgm:t>
        <a:bodyPr/>
        <a:lstStyle/>
        <a:p>
          <a:endParaRPr lang="en-US"/>
        </a:p>
      </dgm:t>
    </dgm:pt>
    <dgm:pt modelId="{20520B37-495F-4F2E-AA17-046196C03707}">
      <dgm:prSet/>
      <dgm:spPr>
        <a:solidFill>
          <a:schemeClr val="accent4">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GB" altLang="en-US" b="1" dirty="0"/>
        </a:p>
      </dgm:t>
    </dgm:pt>
    <dgm:pt modelId="{77C9BB73-4AA5-4401-892A-539F3F74F973}" type="sibTrans" cxnId="{9C26C2C2-8723-4DA4-A816-F97FCC218D88}">
      <dgm:prSet/>
      <dgm:spPr/>
      <dgm:t>
        <a:bodyPr/>
        <a:lstStyle/>
        <a:p>
          <a:endParaRPr lang="en-US"/>
        </a:p>
      </dgm:t>
    </dgm:pt>
    <dgm:pt modelId="{2EF6714B-06FF-4EAF-92EC-46E7382E6D59}" type="parTrans" cxnId="{9C26C2C2-8723-4DA4-A816-F97FCC218D88}">
      <dgm:prSet/>
      <dgm:spPr/>
      <dgm:t>
        <a:bodyPr/>
        <a:lstStyle/>
        <a:p>
          <a:endParaRPr lang="en-US"/>
        </a:p>
      </dgm:t>
    </dgm:pt>
    <dgm:pt modelId="{7B701EC1-C1F3-4034-8F17-01099DB69945}">
      <dgm:prSet phldrT="[Text]" phldr="1"/>
      <dgm:spPr>
        <a:solidFill>
          <a:schemeClr val="accent4">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DF26E193-70E8-4DAF-BF47-B3652C66AD90}" type="sibTrans" cxnId="{D58B474F-BEA0-4FCE-9A5C-B2DA47FA51EE}">
      <dgm:prSet/>
      <dgm:spPr/>
      <dgm:t>
        <a:bodyPr/>
        <a:lstStyle/>
        <a:p>
          <a:endParaRPr lang="en-US"/>
        </a:p>
      </dgm:t>
    </dgm:pt>
    <dgm:pt modelId="{317BEC66-C688-4CF0-8C7D-3E7E04472789}" type="parTrans" cxnId="{D58B474F-BEA0-4FCE-9A5C-B2DA47FA51EE}">
      <dgm:prSet/>
      <dgm:spPr/>
      <dgm:t>
        <a:bodyPr/>
        <a:lstStyle/>
        <a:p>
          <a:endParaRPr lang="en-US"/>
        </a:p>
      </dgm:t>
    </dgm:pt>
    <dgm:pt modelId="{8EEDE285-2C41-4EAC-9506-968767BD3F03}" type="pres">
      <dgm:prSet presAssocID="{B988479C-16A2-4C85-99A7-747C85ADFF1F}" presName="linearFlow" presStyleCnt="0">
        <dgm:presLayoutVars>
          <dgm:dir/>
          <dgm:animLvl val="lvl"/>
          <dgm:resizeHandles val="exact"/>
        </dgm:presLayoutVars>
      </dgm:prSet>
      <dgm:spPr/>
    </dgm:pt>
    <dgm:pt modelId="{20851241-DF7C-480E-A903-875254E32459}" type="pres">
      <dgm:prSet presAssocID="{81A5D930-FE1A-4928-870F-A0A2845F5EE6}" presName="composite" presStyleCnt="0"/>
      <dgm:spPr/>
    </dgm:pt>
    <dgm:pt modelId="{3531AA8E-8EE1-44B6-B739-3C76B73E1672}" type="pres">
      <dgm:prSet presAssocID="{81A5D930-FE1A-4928-870F-A0A2845F5EE6}" presName="parentText" presStyleLbl="alignNode1" presStyleIdx="0" presStyleCnt="3">
        <dgm:presLayoutVars>
          <dgm:chMax val="1"/>
          <dgm:bulletEnabled val="1"/>
        </dgm:presLayoutVars>
      </dgm:prSet>
      <dgm:spPr/>
    </dgm:pt>
    <dgm:pt modelId="{F9FB47B8-E081-4A5F-8363-5BC409C51C4D}" type="pres">
      <dgm:prSet presAssocID="{81A5D930-FE1A-4928-870F-A0A2845F5EE6}" presName="descendantText" presStyleLbl="alignAcc1" presStyleIdx="0" presStyleCnt="3">
        <dgm:presLayoutVars>
          <dgm:bulletEnabled val="1"/>
        </dgm:presLayoutVars>
      </dgm:prSet>
      <dgm:spPr/>
    </dgm:pt>
    <dgm:pt modelId="{13F43BA5-EE2F-46E1-B50C-54C06B69292D}" type="pres">
      <dgm:prSet presAssocID="{EC794445-0171-41B2-A16E-4963701F5567}" presName="sp" presStyleCnt="0"/>
      <dgm:spPr/>
    </dgm:pt>
    <dgm:pt modelId="{DE83CAD6-59D3-4024-8CC3-6B5507110C73}" type="pres">
      <dgm:prSet presAssocID="{7B701EC1-C1F3-4034-8F17-01099DB69945}" presName="composite" presStyleCnt="0"/>
      <dgm:spPr/>
    </dgm:pt>
    <dgm:pt modelId="{492C09FB-B4D5-49C7-8CAA-F551F2CE0B08}" type="pres">
      <dgm:prSet presAssocID="{7B701EC1-C1F3-4034-8F17-01099DB69945}" presName="parentText" presStyleLbl="alignNode1" presStyleIdx="1" presStyleCnt="3">
        <dgm:presLayoutVars>
          <dgm:chMax val="1"/>
          <dgm:bulletEnabled val="1"/>
        </dgm:presLayoutVars>
      </dgm:prSet>
      <dgm:spPr/>
    </dgm:pt>
    <dgm:pt modelId="{537B0E7A-4F85-4F95-A82F-256AC03DE08C}" type="pres">
      <dgm:prSet presAssocID="{7B701EC1-C1F3-4034-8F17-01099DB69945}" presName="descendantText" presStyleLbl="alignAcc1" presStyleIdx="1" presStyleCnt="3">
        <dgm:presLayoutVars>
          <dgm:bulletEnabled val="1"/>
        </dgm:presLayoutVars>
      </dgm:prSet>
      <dgm:spPr/>
    </dgm:pt>
    <dgm:pt modelId="{F203C816-21CA-4367-90E5-075A76194482}" type="pres">
      <dgm:prSet presAssocID="{DF26E193-70E8-4DAF-BF47-B3652C66AD90}" presName="sp" presStyleCnt="0"/>
      <dgm:spPr/>
    </dgm:pt>
    <dgm:pt modelId="{7DA17B8F-2C91-48DA-A2A4-75A289BB39A6}" type="pres">
      <dgm:prSet presAssocID="{20520B37-495F-4F2E-AA17-046196C03707}" presName="composite" presStyleCnt="0"/>
      <dgm:spPr/>
    </dgm:pt>
    <dgm:pt modelId="{07588F01-C471-496B-AE7A-EA9237518B30}" type="pres">
      <dgm:prSet presAssocID="{20520B37-495F-4F2E-AA17-046196C03707}" presName="parentText" presStyleLbl="alignNode1" presStyleIdx="2" presStyleCnt="3">
        <dgm:presLayoutVars>
          <dgm:chMax val="1"/>
          <dgm:bulletEnabled val="1"/>
        </dgm:presLayoutVars>
      </dgm:prSet>
      <dgm:spPr/>
    </dgm:pt>
    <dgm:pt modelId="{7133BC35-29CA-40D1-AE53-5938C0CC0731}" type="pres">
      <dgm:prSet presAssocID="{20520B37-495F-4F2E-AA17-046196C03707}" presName="descendantText" presStyleLbl="alignAcc1" presStyleIdx="2" presStyleCnt="3">
        <dgm:presLayoutVars>
          <dgm:bulletEnabled val="1"/>
        </dgm:presLayoutVars>
      </dgm:prSet>
      <dgm:spPr/>
    </dgm:pt>
  </dgm:ptLst>
  <dgm:cxnLst>
    <dgm:cxn modelId="{8165B50D-DF48-45C6-BB71-958273A4F4EF}" type="presOf" srcId="{AD34DD0D-20E8-44FA-B830-0C729E7CCC8C}" destId="{7133BC35-29CA-40D1-AE53-5938C0CC0731}" srcOrd="0" destOrd="0" presId="urn:microsoft.com/office/officeart/2005/8/layout/chevron2"/>
    <dgm:cxn modelId="{B29A663E-59B6-4B75-8A26-BD3F5FF3585C}" type="presOf" srcId="{6FD7AD84-483E-4B83-91C7-B63BB5A2CB25}" destId="{F9FB47B8-E081-4A5F-8363-5BC409C51C4D}" srcOrd="0" destOrd="0" presId="urn:microsoft.com/office/officeart/2005/8/layout/chevron2"/>
    <dgm:cxn modelId="{E7142B62-B4EB-496D-A551-5B1A1F51DB92}" srcId="{B988479C-16A2-4C85-99A7-747C85ADFF1F}" destId="{81A5D930-FE1A-4928-870F-A0A2845F5EE6}" srcOrd="0" destOrd="0" parTransId="{BA99AB0F-88B4-4B8E-9970-A349F54DC09C}" sibTransId="{EC794445-0171-41B2-A16E-4963701F5567}"/>
    <dgm:cxn modelId="{D58B474F-BEA0-4FCE-9A5C-B2DA47FA51EE}" srcId="{B988479C-16A2-4C85-99A7-747C85ADFF1F}" destId="{7B701EC1-C1F3-4034-8F17-01099DB69945}" srcOrd="1" destOrd="0" parTransId="{317BEC66-C688-4CF0-8C7D-3E7E04472789}" sibTransId="{DF26E193-70E8-4DAF-BF47-B3652C66AD90}"/>
    <dgm:cxn modelId="{1CB94A53-B0B0-4F04-940E-F5B365CB5C10}" srcId="{20520B37-495F-4F2E-AA17-046196C03707}" destId="{AD34DD0D-20E8-44FA-B830-0C729E7CCC8C}" srcOrd="0" destOrd="0" parTransId="{AC22DEB2-0619-45B4-A673-A49A847ABEFF}" sibTransId="{103F7BBB-EDFF-40D2-BD22-3A96D93B1AA9}"/>
    <dgm:cxn modelId="{96547374-014D-41E1-8332-86E477E1701F}" type="presOf" srcId="{20520B37-495F-4F2E-AA17-046196C03707}" destId="{07588F01-C471-496B-AE7A-EA9237518B30}" srcOrd="0" destOrd="0" presId="urn:microsoft.com/office/officeart/2005/8/layout/chevron2"/>
    <dgm:cxn modelId="{7922F27B-ED37-41D9-844C-93B84C734DC7}" type="presOf" srcId="{5947C133-FD17-4F72-A8C7-470C1D621933}" destId="{537B0E7A-4F85-4F95-A82F-256AC03DE08C}" srcOrd="0" destOrd="0" presId="urn:microsoft.com/office/officeart/2005/8/layout/chevron2"/>
    <dgm:cxn modelId="{B4CC68AC-1E72-4C65-9640-E5EBB26AEADA}" type="presOf" srcId="{81A5D930-FE1A-4928-870F-A0A2845F5EE6}" destId="{3531AA8E-8EE1-44B6-B739-3C76B73E1672}" srcOrd="0" destOrd="0" presId="urn:microsoft.com/office/officeart/2005/8/layout/chevron2"/>
    <dgm:cxn modelId="{40899CB3-1AC1-4B99-A3FE-72335AAB19C1}" srcId="{7B701EC1-C1F3-4034-8F17-01099DB69945}" destId="{5947C133-FD17-4F72-A8C7-470C1D621933}" srcOrd="0" destOrd="0" parTransId="{2E526610-4F8A-49E1-B8A4-48CCED38D685}" sibTransId="{7CCB4182-8D1B-4704-8B19-5504C7EA602E}"/>
    <dgm:cxn modelId="{F08E0FBB-5ECF-4F30-A195-D318AC8649DA}" type="presOf" srcId="{B988479C-16A2-4C85-99A7-747C85ADFF1F}" destId="{8EEDE285-2C41-4EAC-9506-968767BD3F03}" srcOrd="0" destOrd="0" presId="urn:microsoft.com/office/officeart/2005/8/layout/chevron2"/>
    <dgm:cxn modelId="{9C26C2C2-8723-4DA4-A816-F97FCC218D88}" srcId="{B988479C-16A2-4C85-99A7-747C85ADFF1F}" destId="{20520B37-495F-4F2E-AA17-046196C03707}" srcOrd="2" destOrd="0" parTransId="{2EF6714B-06FF-4EAF-92EC-46E7382E6D59}" sibTransId="{77C9BB73-4AA5-4401-892A-539F3F74F973}"/>
    <dgm:cxn modelId="{FC3A3CD3-BFE8-4220-BF6E-6D1817451351}" srcId="{81A5D930-FE1A-4928-870F-A0A2845F5EE6}" destId="{6FD7AD84-483E-4B83-91C7-B63BB5A2CB25}" srcOrd="0" destOrd="0" parTransId="{7C5A9792-36FC-4CC8-8C34-015C7779CB22}" sibTransId="{FFB1E701-435D-4490-887F-A93B8E0BC3FC}"/>
    <dgm:cxn modelId="{A366ACE1-2DB3-4854-AAF8-16169EF175DF}" type="presOf" srcId="{7B701EC1-C1F3-4034-8F17-01099DB69945}" destId="{492C09FB-B4D5-49C7-8CAA-F551F2CE0B08}" srcOrd="0" destOrd="0" presId="urn:microsoft.com/office/officeart/2005/8/layout/chevron2"/>
    <dgm:cxn modelId="{ED758A37-7E3C-4F26-8DD7-406ED99FABDF}" type="presParOf" srcId="{8EEDE285-2C41-4EAC-9506-968767BD3F03}" destId="{20851241-DF7C-480E-A903-875254E32459}" srcOrd="0" destOrd="0" presId="urn:microsoft.com/office/officeart/2005/8/layout/chevron2"/>
    <dgm:cxn modelId="{49E7F3DA-9D44-4640-AC39-9E323CC2BE8F}" type="presParOf" srcId="{20851241-DF7C-480E-A903-875254E32459}" destId="{3531AA8E-8EE1-44B6-B739-3C76B73E1672}" srcOrd="0" destOrd="0" presId="urn:microsoft.com/office/officeart/2005/8/layout/chevron2"/>
    <dgm:cxn modelId="{5606FE73-8E34-4413-907C-3DADD535E8B3}" type="presParOf" srcId="{20851241-DF7C-480E-A903-875254E32459}" destId="{F9FB47B8-E081-4A5F-8363-5BC409C51C4D}" srcOrd="1" destOrd="0" presId="urn:microsoft.com/office/officeart/2005/8/layout/chevron2"/>
    <dgm:cxn modelId="{C4D3D16D-F21F-4513-8516-0B445128CAE6}" type="presParOf" srcId="{8EEDE285-2C41-4EAC-9506-968767BD3F03}" destId="{13F43BA5-EE2F-46E1-B50C-54C06B69292D}" srcOrd="1" destOrd="0" presId="urn:microsoft.com/office/officeart/2005/8/layout/chevron2"/>
    <dgm:cxn modelId="{C835A990-A11F-4122-A355-537C35F498B3}" type="presParOf" srcId="{8EEDE285-2C41-4EAC-9506-968767BD3F03}" destId="{DE83CAD6-59D3-4024-8CC3-6B5507110C73}" srcOrd="2" destOrd="0" presId="urn:microsoft.com/office/officeart/2005/8/layout/chevron2"/>
    <dgm:cxn modelId="{AAF8AF3E-DC08-472B-9258-297D9B30ED76}" type="presParOf" srcId="{DE83CAD6-59D3-4024-8CC3-6B5507110C73}" destId="{492C09FB-B4D5-49C7-8CAA-F551F2CE0B08}" srcOrd="0" destOrd="0" presId="urn:microsoft.com/office/officeart/2005/8/layout/chevron2"/>
    <dgm:cxn modelId="{51766321-6AA2-48A6-992A-D2F8D13F2593}" type="presParOf" srcId="{DE83CAD6-59D3-4024-8CC3-6B5507110C73}" destId="{537B0E7A-4F85-4F95-A82F-256AC03DE08C}" srcOrd="1" destOrd="0" presId="urn:microsoft.com/office/officeart/2005/8/layout/chevron2"/>
    <dgm:cxn modelId="{1C42BD12-871F-420A-8592-219926F0909C}" type="presParOf" srcId="{8EEDE285-2C41-4EAC-9506-968767BD3F03}" destId="{F203C816-21CA-4367-90E5-075A76194482}" srcOrd="3" destOrd="0" presId="urn:microsoft.com/office/officeart/2005/8/layout/chevron2"/>
    <dgm:cxn modelId="{1106D5EA-851D-4A18-A30B-EC0A6F3486AD}" type="presParOf" srcId="{8EEDE285-2C41-4EAC-9506-968767BD3F03}" destId="{7DA17B8F-2C91-48DA-A2A4-75A289BB39A6}" srcOrd="4" destOrd="0" presId="urn:microsoft.com/office/officeart/2005/8/layout/chevron2"/>
    <dgm:cxn modelId="{A51CBC71-7878-4D54-96F4-6FE28628DF3F}" type="presParOf" srcId="{7DA17B8F-2C91-48DA-A2A4-75A289BB39A6}" destId="{07588F01-C471-496B-AE7A-EA9237518B30}" srcOrd="0" destOrd="0" presId="urn:microsoft.com/office/officeart/2005/8/layout/chevron2"/>
    <dgm:cxn modelId="{38DAA674-95B6-4A89-954E-D4F8A66F535A}" type="presParOf" srcId="{7DA17B8F-2C91-48DA-A2A4-75A289BB39A6}" destId="{7133BC35-29CA-40D1-AE53-5938C0CC07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88479C-16A2-4C85-99A7-747C85ADFF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1A5D930-FE1A-4928-870F-A0A2845F5EE6}">
      <dgm:prSet phldrT="[Text]" phldr="1"/>
      <dgm:spPr>
        <a:solidFill>
          <a:schemeClr val="accent3">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BA99AB0F-88B4-4B8E-9970-A349F54DC09C}" type="parTrans" cxnId="{E7142B62-B4EB-496D-A551-5B1A1F51DB92}">
      <dgm:prSet/>
      <dgm:spPr/>
      <dgm:t>
        <a:bodyPr/>
        <a:lstStyle/>
        <a:p>
          <a:endParaRPr lang="en-US"/>
        </a:p>
      </dgm:t>
    </dgm:pt>
    <dgm:pt modelId="{EC794445-0171-41B2-A16E-4963701F5567}" type="sibTrans" cxnId="{E7142B62-B4EB-496D-A551-5B1A1F51DB92}">
      <dgm:prSet/>
      <dgm:spPr/>
      <dgm:t>
        <a:bodyPr/>
        <a:lstStyle/>
        <a:p>
          <a:endParaRPr lang="en-US"/>
        </a:p>
      </dgm:t>
    </dgm:pt>
    <dgm:pt modelId="{6FD7AD84-483E-4B83-91C7-B63BB5A2CB25}">
      <dgm:prSet phldrT="[Text]"/>
      <dgm:spPr>
        <a:ln>
          <a:solidFill>
            <a:schemeClr val="accent3">
              <a:lumMod val="75000"/>
            </a:schemeClr>
          </a:solidFill>
        </a:ln>
      </dgm:spPr>
      <dgm:t>
        <a:bodyPr/>
        <a:lstStyle/>
        <a:p>
          <a:pPr marL="172800" indent="0">
            <a:buNone/>
          </a:pPr>
          <a:r>
            <a:rPr lang="en-GB" b="0" dirty="0"/>
            <a:t>Appropriate assessment aims and learning outcomes </a:t>
          </a:r>
          <a:endParaRPr lang="en-US" b="0" dirty="0"/>
        </a:p>
      </dgm:t>
    </dgm:pt>
    <dgm:pt modelId="{7C5A9792-36FC-4CC8-8C34-015C7779CB22}" type="parTrans" cxnId="{FC3A3CD3-BFE8-4220-BF6E-6D1817451351}">
      <dgm:prSet/>
      <dgm:spPr/>
      <dgm:t>
        <a:bodyPr/>
        <a:lstStyle/>
        <a:p>
          <a:endParaRPr lang="en-US"/>
        </a:p>
      </dgm:t>
    </dgm:pt>
    <dgm:pt modelId="{FFB1E701-435D-4490-887F-A93B8E0BC3FC}" type="sibTrans" cxnId="{FC3A3CD3-BFE8-4220-BF6E-6D1817451351}">
      <dgm:prSet/>
      <dgm:spPr/>
      <dgm:t>
        <a:bodyPr/>
        <a:lstStyle/>
        <a:p>
          <a:endParaRPr lang="en-US"/>
        </a:p>
      </dgm:t>
    </dgm:pt>
    <dgm:pt modelId="{79CDD1FE-00AC-4F1F-BB27-4ECE8989BABC}">
      <dgm:prSet phldrT="[Text]" phldr="1"/>
      <dgm:spPr>
        <a:solidFill>
          <a:schemeClr val="accent3">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4B909487-B90C-4EA2-821B-1BC4383B5405}" type="parTrans" cxnId="{A58BF2C1-83E1-4364-A769-804112D90251}">
      <dgm:prSet/>
      <dgm:spPr/>
      <dgm:t>
        <a:bodyPr/>
        <a:lstStyle/>
        <a:p>
          <a:endParaRPr lang="en-US"/>
        </a:p>
      </dgm:t>
    </dgm:pt>
    <dgm:pt modelId="{19D98C20-42D7-4240-8063-29E616A30837}" type="sibTrans" cxnId="{A58BF2C1-83E1-4364-A769-804112D90251}">
      <dgm:prSet/>
      <dgm:spPr/>
      <dgm:t>
        <a:bodyPr/>
        <a:lstStyle/>
        <a:p>
          <a:endParaRPr lang="en-US"/>
        </a:p>
      </dgm:t>
    </dgm:pt>
    <dgm:pt modelId="{CE6203B6-46E6-4129-8F51-ED23C6F8CBE3}">
      <dgm:prSet phldrT="[Text]"/>
      <dgm:spPr>
        <a:ln>
          <a:solidFill>
            <a:schemeClr val="accent3">
              <a:lumMod val="75000"/>
            </a:schemeClr>
          </a:solidFill>
        </a:ln>
      </dgm:spPr>
      <dgm:t>
        <a:bodyPr/>
        <a:lstStyle/>
        <a:p>
          <a:pPr marL="172800" indent="0">
            <a:buNone/>
          </a:pPr>
          <a:r>
            <a:rPr lang="en-GB" b="0" dirty="0"/>
            <a:t>Purposes and philosophy of assessment are articulated and understood</a:t>
          </a:r>
          <a:endParaRPr lang="en-US" b="0" dirty="0"/>
        </a:p>
      </dgm:t>
    </dgm:pt>
    <dgm:pt modelId="{6C4123D4-60BB-4AF7-880B-671578069CF0}" type="parTrans" cxnId="{46C6240E-C28F-4840-BF26-3A31EBA228CF}">
      <dgm:prSet/>
      <dgm:spPr/>
      <dgm:t>
        <a:bodyPr/>
        <a:lstStyle/>
        <a:p>
          <a:endParaRPr lang="en-US"/>
        </a:p>
      </dgm:t>
    </dgm:pt>
    <dgm:pt modelId="{F1EA4A57-940D-49C8-B4D9-2BC2837FE1D1}" type="sibTrans" cxnId="{46C6240E-C28F-4840-BF26-3A31EBA228CF}">
      <dgm:prSet/>
      <dgm:spPr/>
      <dgm:t>
        <a:bodyPr/>
        <a:lstStyle/>
        <a:p>
          <a:endParaRPr lang="en-US"/>
        </a:p>
      </dgm:t>
    </dgm:pt>
    <dgm:pt modelId="{AD34DD0D-20E8-44FA-B830-0C729E7CCC8C}">
      <dgm:prSet/>
      <dgm:spPr>
        <a:ln>
          <a:solidFill>
            <a:schemeClr val="accent3">
              <a:lumMod val="75000"/>
            </a:schemeClr>
          </a:solidFill>
        </a:ln>
      </dgm:spPr>
      <dgm:t>
        <a:bodyPr/>
        <a:lstStyle/>
        <a:p>
          <a:pPr marL="172800" indent="0">
            <a:buNone/>
          </a:pPr>
          <a:r>
            <a:rPr lang="en-GB" b="0" dirty="0"/>
            <a:t>Properly and impartially conducted assessment</a:t>
          </a:r>
          <a:endParaRPr lang="en-US" b="0" dirty="0"/>
        </a:p>
      </dgm:t>
    </dgm:pt>
    <dgm:pt modelId="{AC22DEB2-0619-45B4-A673-A49A847ABEFF}" type="parTrans" cxnId="{1CB94A53-B0B0-4F04-940E-F5B365CB5C10}">
      <dgm:prSet/>
      <dgm:spPr/>
      <dgm:t>
        <a:bodyPr/>
        <a:lstStyle/>
        <a:p>
          <a:endParaRPr lang="en-US"/>
        </a:p>
      </dgm:t>
    </dgm:pt>
    <dgm:pt modelId="{103F7BBB-EDFF-40D2-BD22-3A96D93B1AA9}" type="sibTrans" cxnId="{1CB94A53-B0B0-4F04-940E-F5B365CB5C10}">
      <dgm:prSet/>
      <dgm:spPr/>
      <dgm:t>
        <a:bodyPr/>
        <a:lstStyle/>
        <a:p>
          <a:endParaRPr lang="en-US"/>
        </a:p>
      </dgm:t>
    </dgm:pt>
    <dgm:pt modelId="{5947C133-FD17-4F72-A8C7-470C1D621933}">
      <dgm:prSet phldrT="[Text]"/>
      <dgm:spPr>
        <a:ln>
          <a:solidFill>
            <a:schemeClr val="accent3">
              <a:lumMod val="75000"/>
            </a:schemeClr>
          </a:solidFill>
        </a:ln>
      </dgm:spPr>
      <dgm:t>
        <a:bodyPr/>
        <a:lstStyle/>
        <a:p>
          <a:pPr marL="172800" indent="0">
            <a:buNone/>
          </a:pPr>
          <a:r>
            <a:rPr lang="en-GB" b="0" dirty="0"/>
            <a:t>Appropriate assessment load</a:t>
          </a:r>
          <a:endParaRPr lang="en-US" b="0" dirty="0"/>
        </a:p>
      </dgm:t>
    </dgm:pt>
    <dgm:pt modelId="{7CCB4182-8D1B-4704-8B19-5504C7EA602E}" type="sibTrans" cxnId="{40899CB3-1AC1-4B99-A3FE-72335AAB19C1}">
      <dgm:prSet/>
      <dgm:spPr/>
      <dgm:t>
        <a:bodyPr/>
        <a:lstStyle/>
        <a:p>
          <a:endParaRPr lang="en-US"/>
        </a:p>
      </dgm:t>
    </dgm:pt>
    <dgm:pt modelId="{2E526610-4F8A-49E1-B8A4-48CCED38D685}" type="parTrans" cxnId="{40899CB3-1AC1-4B99-A3FE-72335AAB19C1}">
      <dgm:prSet/>
      <dgm:spPr/>
      <dgm:t>
        <a:bodyPr/>
        <a:lstStyle/>
        <a:p>
          <a:endParaRPr lang="en-US"/>
        </a:p>
      </dgm:t>
    </dgm:pt>
    <dgm:pt modelId="{20520B37-495F-4F2E-AA17-046196C03707}">
      <dgm:prSet/>
      <dgm:spPr>
        <a:solidFill>
          <a:schemeClr val="accent3">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GB" altLang="en-US" b="1" dirty="0"/>
        </a:p>
      </dgm:t>
    </dgm:pt>
    <dgm:pt modelId="{77C9BB73-4AA5-4401-892A-539F3F74F973}" type="sibTrans" cxnId="{9C26C2C2-8723-4DA4-A816-F97FCC218D88}">
      <dgm:prSet/>
      <dgm:spPr/>
      <dgm:t>
        <a:bodyPr/>
        <a:lstStyle/>
        <a:p>
          <a:endParaRPr lang="en-US"/>
        </a:p>
      </dgm:t>
    </dgm:pt>
    <dgm:pt modelId="{2EF6714B-06FF-4EAF-92EC-46E7382E6D59}" type="parTrans" cxnId="{9C26C2C2-8723-4DA4-A816-F97FCC218D88}">
      <dgm:prSet/>
      <dgm:spPr/>
      <dgm:t>
        <a:bodyPr/>
        <a:lstStyle/>
        <a:p>
          <a:endParaRPr lang="en-US"/>
        </a:p>
      </dgm:t>
    </dgm:pt>
    <dgm:pt modelId="{7B701EC1-C1F3-4034-8F17-01099DB69945}">
      <dgm:prSet phldrT="[Text]" phldr="1"/>
      <dgm:spPr>
        <a:solidFill>
          <a:schemeClr val="accent3">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DF26E193-70E8-4DAF-BF47-B3652C66AD90}" type="sibTrans" cxnId="{D58B474F-BEA0-4FCE-9A5C-B2DA47FA51EE}">
      <dgm:prSet/>
      <dgm:spPr/>
      <dgm:t>
        <a:bodyPr/>
        <a:lstStyle/>
        <a:p>
          <a:endParaRPr lang="en-US"/>
        </a:p>
      </dgm:t>
    </dgm:pt>
    <dgm:pt modelId="{317BEC66-C688-4CF0-8C7D-3E7E04472789}" type="parTrans" cxnId="{D58B474F-BEA0-4FCE-9A5C-B2DA47FA51EE}">
      <dgm:prSet/>
      <dgm:spPr/>
      <dgm:t>
        <a:bodyPr/>
        <a:lstStyle/>
        <a:p>
          <a:endParaRPr lang="en-US"/>
        </a:p>
      </dgm:t>
    </dgm:pt>
    <dgm:pt modelId="{8EEDE285-2C41-4EAC-9506-968767BD3F03}" type="pres">
      <dgm:prSet presAssocID="{B988479C-16A2-4C85-99A7-747C85ADFF1F}" presName="linearFlow" presStyleCnt="0">
        <dgm:presLayoutVars>
          <dgm:dir/>
          <dgm:animLvl val="lvl"/>
          <dgm:resizeHandles val="exact"/>
        </dgm:presLayoutVars>
      </dgm:prSet>
      <dgm:spPr/>
    </dgm:pt>
    <dgm:pt modelId="{20851241-DF7C-480E-A903-875254E32459}" type="pres">
      <dgm:prSet presAssocID="{81A5D930-FE1A-4928-870F-A0A2845F5EE6}" presName="composite" presStyleCnt="0"/>
      <dgm:spPr/>
    </dgm:pt>
    <dgm:pt modelId="{3531AA8E-8EE1-44B6-B739-3C76B73E1672}" type="pres">
      <dgm:prSet presAssocID="{81A5D930-FE1A-4928-870F-A0A2845F5EE6}" presName="parentText" presStyleLbl="alignNode1" presStyleIdx="0" presStyleCnt="4">
        <dgm:presLayoutVars>
          <dgm:chMax val="1"/>
          <dgm:bulletEnabled val="1"/>
        </dgm:presLayoutVars>
      </dgm:prSet>
      <dgm:spPr/>
    </dgm:pt>
    <dgm:pt modelId="{F9FB47B8-E081-4A5F-8363-5BC409C51C4D}" type="pres">
      <dgm:prSet presAssocID="{81A5D930-FE1A-4928-870F-A0A2845F5EE6}" presName="descendantText" presStyleLbl="alignAcc1" presStyleIdx="0" presStyleCnt="4">
        <dgm:presLayoutVars>
          <dgm:bulletEnabled val="1"/>
        </dgm:presLayoutVars>
      </dgm:prSet>
      <dgm:spPr/>
    </dgm:pt>
    <dgm:pt modelId="{13F43BA5-EE2F-46E1-B50C-54C06B69292D}" type="pres">
      <dgm:prSet presAssocID="{EC794445-0171-41B2-A16E-4963701F5567}" presName="sp" presStyleCnt="0"/>
      <dgm:spPr/>
    </dgm:pt>
    <dgm:pt modelId="{1FDE50AB-C82B-4338-9D40-97C0561EB678}" type="pres">
      <dgm:prSet presAssocID="{79CDD1FE-00AC-4F1F-BB27-4ECE8989BABC}" presName="composite" presStyleCnt="0"/>
      <dgm:spPr/>
    </dgm:pt>
    <dgm:pt modelId="{0D0130BA-C559-4ECD-A920-67B4751A1194}" type="pres">
      <dgm:prSet presAssocID="{79CDD1FE-00AC-4F1F-BB27-4ECE8989BABC}" presName="parentText" presStyleLbl="alignNode1" presStyleIdx="1" presStyleCnt="4">
        <dgm:presLayoutVars>
          <dgm:chMax val="1"/>
          <dgm:bulletEnabled val="1"/>
        </dgm:presLayoutVars>
      </dgm:prSet>
      <dgm:spPr/>
    </dgm:pt>
    <dgm:pt modelId="{4CA99BCD-3D1C-465C-A3C5-EB6F3EFEEAA4}" type="pres">
      <dgm:prSet presAssocID="{79CDD1FE-00AC-4F1F-BB27-4ECE8989BABC}" presName="descendantText" presStyleLbl="alignAcc1" presStyleIdx="1" presStyleCnt="4">
        <dgm:presLayoutVars>
          <dgm:bulletEnabled val="1"/>
        </dgm:presLayoutVars>
      </dgm:prSet>
      <dgm:spPr/>
    </dgm:pt>
    <dgm:pt modelId="{72A94A35-CB1B-494F-8337-262A3CB63B39}" type="pres">
      <dgm:prSet presAssocID="{19D98C20-42D7-4240-8063-29E616A30837}" presName="sp" presStyleCnt="0"/>
      <dgm:spPr/>
    </dgm:pt>
    <dgm:pt modelId="{DE83CAD6-59D3-4024-8CC3-6B5507110C73}" type="pres">
      <dgm:prSet presAssocID="{7B701EC1-C1F3-4034-8F17-01099DB69945}" presName="composite" presStyleCnt="0"/>
      <dgm:spPr/>
    </dgm:pt>
    <dgm:pt modelId="{492C09FB-B4D5-49C7-8CAA-F551F2CE0B08}" type="pres">
      <dgm:prSet presAssocID="{7B701EC1-C1F3-4034-8F17-01099DB69945}" presName="parentText" presStyleLbl="alignNode1" presStyleIdx="2" presStyleCnt="4">
        <dgm:presLayoutVars>
          <dgm:chMax val="1"/>
          <dgm:bulletEnabled val="1"/>
        </dgm:presLayoutVars>
      </dgm:prSet>
      <dgm:spPr/>
    </dgm:pt>
    <dgm:pt modelId="{537B0E7A-4F85-4F95-A82F-256AC03DE08C}" type="pres">
      <dgm:prSet presAssocID="{7B701EC1-C1F3-4034-8F17-01099DB69945}" presName="descendantText" presStyleLbl="alignAcc1" presStyleIdx="2" presStyleCnt="4">
        <dgm:presLayoutVars>
          <dgm:bulletEnabled val="1"/>
        </dgm:presLayoutVars>
      </dgm:prSet>
      <dgm:spPr/>
    </dgm:pt>
    <dgm:pt modelId="{F203C816-21CA-4367-90E5-075A76194482}" type="pres">
      <dgm:prSet presAssocID="{DF26E193-70E8-4DAF-BF47-B3652C66AD90}" presName="sp" presStyleCnt="0"/>
      <dgm:spPr/>
    </dgm:pt>
    <dgm:pt modelId="{7DA17B8F-2C91-48DA-A2A4-75A289BB39A6}" type="pres">
      <dgm:prSet presAssocID="{20520B37-495F-4F2E-AA17-046196C03707}" presName="composite" presStyleCnt="0"/>
      <dgm:spPr/>
    </dgm:pt>
    <dgm:pt modelId="{07588F01-C471-496B-AE7A-EA9237518B30}" type="pres">
      <dgm:prSet presAssocID="{20520B37-495F-4F2E-AA17-046196C03707}" presName="parentText" presStyleLbl="alignNode1" presStyleIdx="3" presStyleCnt="4">
        <dgm:presLayoutVars>
          <dgm:chMax val="1"/>
          <dgm:bulletEnabled val="1"/>
        </dgm:presLayoutVars>
      </dgm:prSet>
      <dgm:spPr/>
    </dgm:pt>
    <dgm:pt modelId="{7133BC35-29CA-40D1-AE53-5938C0CC0731}" type="pres">
      <dgm:prSet presAssocID="{20520B37-495F-4F2E-AA17-046196C03707}" presName="descendantText" presStyleLbl="alignAcc1" presStyleIdx="3" presStyleCnt="4">
        <dgm:presLayoutVars>
          <dgm:bulletEnabled val="1"/>
        </dgm:presLayoutVars>
      </dgm:prSet>
      <dgm:spPr/>
    </dgm:pt>
  </dgm:ptLst>
  <dgm:cxnLst>
    <dgm:cxn modelId="{8165B50D-DF48-45C6-BB71-958273A4F4EF}" type="presOf" srcId="{AD34DD0D-20E8-44FA-B830-0C729E7CCC8C}" destId="{7133BC35-29CA-40D1-AE53-5938C0CC0731}" srcOrd="0" destOrd="0" presId="urn:microsoft.com/office/officeart/2005/8/layout/chevron2"/>
    <dgm:cxn modelId="{46C6240E-C28F-4840-BF26-3A31EBA228CF}" srcId="{79CDD1FE-00AC-4F1F-BB27-4ECE8989BABC}" destId="{CE6203B6-46E6-4129-8F51-ED23C6F8CBE3}" srcOrd="0" destOrd="0" parTransId="{6C4123D4-60BB-4AF7-880B-671578069CF0}" sibTransId="{F1EA4A57-940D-49C8-B4D9-2BC2837FE1D1}"/>
    <dgm:cxn modelId="{ED81601F-2D90-4A60-BF45-C7D40268BB15}" type="presOf" srcId="{79CDD1FE-00AC-4F1F-BB27-4ECE8989BABC}" destId="{0D0130BA-C559-4ECD-A920-67B4751A1194}" srcOrd="0" destOrd="0" presId="urn:microsoft.com/office/officeart/2005/8/layout/chevron2"/>
    <dgm:cxn modelId="{B29A663E-59B6-4B75-8A26-BD3F5FF3585C}" type="presOf" srcId="{6FD7AD84-483E-4B83-91C7-B63BB5A2CB25}" destId="{F9FB47B8-E081-4A5F-8363-5BC409C51C4D}" srcOrd="0" destOrd="0" presId="urn:microsoft.com/office/officeart/2005/8/layout/chevron2"/>
    <dgm:cxn modelId="{E7142B62-B4EB-496D-A551-5B1A1F51DB92}" srcId="{B988479C-16A2-4C85-99A7-747C85ADFF1F}" destId="{81A5D930-FE1A-4928-870F-A0A2845F5EE6}" srcOrd="0" destOrd="0" parTransId="{BA99AB0F-88B4-4B8E-9970-A349F54DC09C}" sibTransId="{EC794445-0171-41B2-A16E-4963701F5567}"/>
    <dgm:cxn modelId="{D58B474F-BEA0-4FCE-9A5C-B2DA47FA51EE}" srcId="{B988479C-16A2-4C85-99A7-747C85ADFF1F}" destId="{7B701EC1-C1F3-4034-8F17-01099DB69945}" srcOrd="2" destOrd="0" parTransId="{317BEC66-C688-4CF0-8C7D-3E7E04472789}" sibTransId="{DF26E193-70E8-4DAF-BF47-B3652C66AD90}"/>
    <dgm:cxn modelId="{1CB94A53-B0B0-4F04-940E-F5B365CB5C10}" srcId="{20520B37-495F-4F2E-AA17-046196C03707}" destId="{AD34DD0D-20E8-44FA-B830-0C729E7CCC8C}" srcOrd="0" destOrd="0" parTransId="{AC22DEB2-0619-45B4-A673-A49A847ABEFF}" sibTransId="{103F7BBB-EDFF-40D2-BD22-3A96D93B1AA9}"/>
    <dgm:cxn modelId="{96547374-014D-41E1-8332-86E477E1701F}" type="presOf" srcId="{20520B37-495F-4F2E-AA17-046196C03707}" destId="{07588F01-C471-496B-AE7A-EA9237518B30}" srcOrd="0" destOrd="0" presId="urn:microsoft.com/office/officeart/2005/8/layout/chevron2"/>
    <dgm:cxn modelId="{3ABF7E54-6FCB-4958-9343-FFBBE40987B2}" type="presOf" srcId="{CE6203B6-46E6-4129-8F51-ED23C6F8CBE3}" destId="{4CA99BCD-3D1C-465C-A3C5-EB6F3EFEEAA4}" srcOrd="0" destOrd="0" presId="urn:microsoft.com/office/officeart/2005/8/layout/chevron2"/>
    <dgm:cxn modelId="{7922F27B-ED37-41D9-844C-93B84C734DC7}" type="presOf" srcId="{5947C133-FD17-4F72-A8C7-470C1D621933}" destId="{537B0E7A-4F85-4F95-A82F-256AC03DE08C}" srcOrd="0" destOrd="0" presId="urn:microsoft.com/office/officeart/2005/8/layout/chevron2"/>
    <dgm:cxn modelId="{B4CC68AC-1E72-4C65-9640-E5EBB26AEADA}" type="presOf" srcId="{81A5D930-FE1A-4928-870F-A0A2845F5EE6}" destId="{3531AA8E-8EE1-44B6-B739-3C76B73E1672}" srcOrd="0" destOrd="0" presId="urn:microsoft.com/office/officeart/2005/8/layout/chevron2"/>
    <dgm:cxn modelId="{40899CB3-1AC1-4B99-A3FE-72335AAB19C1}" srcId="{7B701EC1-C1F3-4034-8F17-01099DB69945}" destId="{5947C133-FD17-4F72-A8C7-470C1D621933}" srcOrd="0" destOrd="0" parTransId="{2E526610-4F8A-49E1-B8A4-48CCED38D685}" sibTransId="{7CCB4182-8D1B-4704-8B19-5504C7EA602E}"/>
    <dgm:cxn modelId="{F08E0FBB-5ECF-4F30-A195-D318AC8649DA}" type="presOf" srcId="{B988479C-16A2-4C85-99A7-747C85ADFF1F}" destId="{8EEDE285-2C41-4EAC-9506-968767BD3F03}" srcOrd="0" destOrd="0" presId="urn:microsoft.com/office/officeart/2005/8/layout/chevron2"/>
    <dgm:cxn modelId="{A58BF2C1-83E1-4364-A769-804112D90251}" srcId="{B988479C-16A2-4C85-99A7-747C85ADFF1F}" destId="{79CDD1FE-00AC-4F1F-BB27-4ECE8989BABC}" srcOrd="1" destOrd="0" parTransId="{4B909487-B90C-4EA2-821B-1BC4383B5405}" sibTransId="{19D98C20-42D7-4240-8063-29E616A30837}"/>
    <dgm:cxn modelId="{9C26C2C2-8723-4DA4-A816-F97FCC218D88}" srcId="{B988479C-16A2-4C85-99A7-747C85ADFF1F}" destId="{20520B37-495F-4F2E-AA17-046196C03707}" srcOrd="3" destOrd="0" parTransId="{2EF6714B-06FF-4EAF-92EC-46E7382E6D59}" sibTransId="{77C9BB73-4AA5-4401-892A-539F3F74F973}"/>
    <dgm:cxn modelId="{FC3A3CD3-BFE8-4220-BF6E-6D1817451351}" srcId="{81A5D930-FE1A-4928-870F-A0A2845F5EE6}" destId="{6FD7AD84-483E-4B83-91C7-B63BB5A2CB25}" srcOrd="0" destOrd="0" parTransId="{7C5A9792-36FC-4CC8-8C34-015C7779CB22}" sibTransId="{FFB1E701-435D-4490-887F-A93B8E0BC3FC}"/>
    <dgm:cxn modelId="{A366ACE1-2DB3-4854-AAF8-16169EF175DF}" type="presOf" srcId="{7B701EC1-C1F3-4034-8F17-01099DB69945}" destId="{492C09FB-B4D5-49C7-8CAA-F551F2CE0B08}" srcOrd="0" destOrd="0" presId="urn:microsoft.com/office/officeart/2005/8/layout/chevron2"/>
    <dgm:cxn modelId="{ED758A37-7E3C-4F26-8DD7-406ED99FABDF}" type="presParOf" srcId="{8EEDE285-2C41-4EAC-9506-968767BD3F03}" destId="{20851241-DF7C-480E-A903-875254E32459}" srcOrd="0" destOrd="0" presId="urn:microsoft.com/office/officeart/2005/8/layout/chevron2"/>
    <dgm:cxn modelId="{49E7F3DA-9D44-4640-AC39-9E323CC2BE8F}" type="presParOf" srcId="{20851241-DF7C-480E-A903-875254E32459}" destId="{3531AA8E-8EE1-44B6-B739-3C76B73E1672}" srcOrd="0" destOrd="0" presId="urn:microsoft.com/office/officeart/2005/8/layout/chevron2"/>
    <dgm:cxn modelId="{5606FE73-8E34-4413-907C-3DADD535E8B3}" type="presParOf" srcId="{20851241-DF7C-480E-A903-875254E32459}" destId="{F9FB47B8-E081-4A5F-8363-5BC409C51C4D}" srcOrd="1" destOrd="0" presId="urn:microsoft.com/office/officeart/2005/8/layout/chevron2"/>
    <dgm:cxn modelId="{C4D3D16D-F21F-4513-8516-0B445128CAE6}" type="presParOf" srcId="{8EEDE285-2C41-4EAC-9506-968767BD3F03}" destId="{13F43BA5-EE2F-46E1-B50C-54C06B69292D}" srcOrd="1" destOrd="0" presId="urn:microsoft.com/office/officeart/2005/8/layout/chevron2"/>
    <dgm:cxn modelId="{0E286DBF-59D6-470C-8BE4-3EF70F13F2B5}" type="presParOf" srcId="{8EEDE285-2C41-4EAC-9506-968767BD3F03}" destId="{1FDE50AB-C82B-4338-9D40-97C0561EB678}" srcOrd="2" destOrd="0" presId="urn:microsoft.com/office/officeart/2005/8/layout/chevron2"/>
    <dgm:cxn modelId="{643AAE15-10B4-4046-B7B5-465F98C300AC}" type="presParOf" srcId="{1FDE50AB-C82B-4338-9D40-97C0561EB678}" destId="{0D0130BA-C559-4ECD-A920-67B4751A1194}" srcOrd="0" destOrd="0" presId="urn:microsoft.com/office/officeart/2005/8/layout/chevron2"/>
    <dgm:cxn modelId="{14E384E6-9D31-4764-BF20-99174C3E3DD1}" type="presParOf" srcId="{1FDE50AB-C82B-4338-9D40-97C0561EB678}" destId="{4CA99BCD-3D1C-465C-A3C5-EB6F3EFEEAA4}" srcOrd="1" destOrd="0" presId="urn:microsoft.com/office/officeart/2005/8/layout/chevron2"/>
    <dgm:cxn modelId="{0D087A83-3641-4317-924C-C0AFDBAF6B5F}" type="presParOf" srcId="{8EEDE285-2C41-4EAC-9506-968767BD3F03}" destId="{72A94A35-CB1B-494F-8337-262A3CB63B39}" srcOrd="3" destOrd="0" presId="urn:microsoft.com/office/officeart/2005/8/layout/chevron2"/>
    <dgm:cxn modelId="{C835A990-A11F-4122-A355-537C35F498B3}" type="presParOf" srcId="{8EEDE285-2C41-4EAC-9506-968767BD3F03}" destId="{DE83CAD6-59D3-4024-8CC3-6B5507110C73}" srcOrd="4" destOrd="0" presId="urn:microsoft.com/office/officeart/2005/8/layout/chevron2"/>
    <dgm:cxn modelId="{AAF8AF3E-DC08-472B-9258-297D9B30ED76}" type="presParOf" srcId="{DE83CAD6-59D3-4024-8CC3-6B5507110C73}" destId="{492C09FB-B4D5-49C7-8CAA-F551F2CE0B08}" srcOrd="0" destOrd="0" presId="urn:microsoft.com/office/officeart/2005/8/layout/chevron2"/>
    <dgm:cxn modelId="{51766321-6AA2-48A6-992A-D2F8D13F2593}" type="presParOf" srcId="{DE83CAD6-59D3-4024-8CC3-6B5507110C73}" destId="{537B0E7A-4F85-4F95-A82F-256AC03DE08C}" srcOrd="1" destOrd="0" presId="urn:microsoft.com/office/officeart/2005/8/layout/chevron2"/>
    <dgm:cxn modelId="{1C42BD12-871F-420A-8592-219926F0909C}" type="presParOf" srcId="{8EEDE285-2C41-4EAC-9506-968767BD3F03}" destId="{F203C816-21CA-4367-90E5-075A76194482}" srcOrd="5" destOrd="0" presId="urn:microsoft.com/office/officeart/2005/8/layout/chevron2"/>
    <dgm:cxn modelId="{1106D5EA-851D-4A18-A30B-EC0A6F3486AD}" type="presParOf" srcId="{8EEDE285-2C41-4EAC-9506-968767BD3F03}" destId="{7DA17B8F-2C91-48DA-A2A4-75A289BB39A6}" srcOrd="6" destOrd="0" presId="urn:microsoft.com/office/officeart/2005/8/layout/chevron2"/>
    <dgm:cxn modelId="{A51CBC71-7878-4D54-96F4-6FE28628DF3F}" type="presParOf" srcId="{7DA17B8F-2C91-48DA-A2A4-75A289BB39A6}" destId="{07588F01-C471-496B-AE7A-EA9237518B30}" srcOrd="0" destOrd="0" presId="urn:microsoft.com/office/officeart/2005/8/layout/chevron2"/>
    <dgm:cxn modelId="{38DAA674-95B6-4A89-954E-D4F8A66F535A}" type="presParOf" srcId="{7DA17B8F-2C91-48DA-A2A4-75A289BB39A6}" destId="{7133BC35-29CA-40D1-AE53-5938C0CC07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88479C-16A2-4C85-99A7-747C85ADFF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1A5D930-FE1A-4928-870F-A0A2845F5EE6}">
      <dgm:prSet phldrT="[Text]" phldr="1"/>
      <dgm:spPr>
        <a:solidFill>
          <a:schemeClr val="accent3">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BA99AB0F-88B4-4B8E-9970-A349F54DC09C}" type="parTrans" cxnId="{E7142B62-B4EB-496D-A551-5B1A1F51DB92}">
      <dgm:prSet/>
      <dgm:spPr/>
      <dgm:t>
        <a:bodyPr/>
        <a:lstStyle/>
        <a:p>
          <a:endParaRPr lang="en-US"/>
        </a:p>
      </dgm:t>
    </dgm:pt>
    <dgm:pt modelId="{EC794445-0171-41B2-A16E-4963701F5567}" type="sibTrans" cxnId="{E7142B62-B4EB-496D-A551-5B1A1F51DB92}">
      <dgm:prSet/>
      <dgm:spPr/>
      <dgm:t>
        <a:bodyPr/>
        <a:lstStyle/>
        <a:p>
          <a:endParaRPr lang="en-US"/>
        </a:p>
      </dgm:t>
    </dgm:pt>
    <dgm:pt modelId="{6FD7AD84-483E-4B83-91C7-B63BB5A2CB25}">
      <dgm:prSet phldrT="[Text]"/>
      <dgm:spPr>
        <a:ln>
          <a:solidFill>
            <a:schemeClr val="accent3">
              <a:lumMod val="75000"/>
            </a:schemeClr>
          </a:solidFill>
        </a:ln>
      </dgm:spPr>
      <dgm:t>
        <a:bodyPr/>
        <a:lstStyle/>
        <a:p>
          <a:pPr marL="172800" indent="0">
            <a:buNone/>
          </a:pPr>
          <a:r>
            <a:rPr lang="en-GB" b="0" dirty="0"/>
            <a:t>Undergraduate honours degree provision, agree the basis for auditing level 4 (not essential)</a:t>
          </a:r>
          <a:endParaRPr lang="en-US" b="0" dirty="0"/>
        </a:p>
      </dgm:t>
    </dgm:pt>
    <dgm:pt modelId="{7C5A9792-36FC-4CC8-8C34-015C7779CB22}" type="parTrans" cxnId="{FC3A3CD3-BFE8-4220-BF6E-6D1817451351}">
      <dgm:prSet/>
      <dgm:spPr/>
      <dgm:t>
        <a:bodyPr/>
        <a:lstStyle/>
        <a:p>
          <a:endParaRPr lang="en-US"/>
        </a:p>
      </dgm:t>
    </dgm:pt>
    <dgm:pt modelId="{FFB1E701-435D-4490-887F-A93B8E0BC3FC}" type="sibTrans" cxnId="{FC3A3CD3-BFE8-4220-BF6E-6D1817451351}">
      <dgm:prSet/>
      <dgm:spPr/>
      <dgm:t>
        <a:bodyPr/>
        <a:lstStyle/>
        <a:p>
          <a:endParaRPr lang="en-US"/>
        </a:p>
      </dgm:t>
    </dgm:pt>
    <dgm:pt modelId="{79CDD1FE-00AC-4F1F-BB27-4ECE8989BABC}">
      <dgm:prSet phldrT="[Text]" phldr="1"/>
      <dgm:spPr>
        <a:solidFill>
          <a:schemeClr val="accent3">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4B909487-B90C-4EA2-821B-1BC4383B5405}" type="parTrans" cxnId="{A58BF2C1-83E1-4364-A769-804112D90251}">
      <dgm:prSet/>
      <dgm:spPr/>
      <dgm:t>
        <a:bodyPr/>
        <a:lstStyle/>
        <a:p>
          <a:endParaRPr lang="en-US"/>
        </a:p>
      </dgm:t>
    </dgm:pt>
    <dgm:pt modelId="{19D98C20-42D7-4240-8063-29E616A30837}" type="sibTrans" cxnId="{A58BF2C1-83E1-4364-A769-804112D90251}">
      <dgm:prSet/>
      <dgm:spPr/>
      <dgm:t>
        <a:bodyPr/>
        <a:lstStyle/>
        <a:p>
          <a:endParaRPr lang="en-US"/>
        </a:p>
      </dgm:t>
    </dgm:pt>
    <dgm:pt modelId="{CE6203B6-46E6-4129-8F51-ED23C6F8CBE3}">
      <dgm:prSet phldrT="[Text]"/>
      <dgm:spPr>
        <a:ln>
          <a:solidFill>
            <a:schemeClr val="accent3">
              <a:lumMod val="75000"/>
            </a:schemeClr>
          </a:solidFill>
        </a:ln>
      </dgm:spPr>
      <dgm:t>
        <a:bodyPr/>
        <a:lstStyle/>
        <a:p>
          <a:pPr marL="172800" indent="0">
            <a:buNone/>
          </a:pPr>
          <a:r>
            <a:rPr lang="en-GB" b="0" dirty="0"/>
            <a:t>Agree the basis for sampling assessments</a:t>
          </a:r>
          <a:endParaRPr lang="en-US" b="0" dirty="0"/>
        </a:p>
      </dgm:t>
    </dgm:pt>
    <dgm:pt modelId="{6C4123D4-60BB-4AF7-880B-671578069CF0}" type="parTrans" cxnId="{46C6240E-C28F-4840-BF26-3A31EBA228CF}">
      <dgm:prSet/>
      <dgm:spPr/>
      <dgm:t>
        <a:bodyPr/>
        <a:lstStyle/>
        <a:p>
          <a:endParaRPr lang="en-US"/>
        </a:p>
      </dgm:t>
    </dgm:pt>
    <dgm:pt modelId="{F1EA4A57-940D-49C8-B4D9-2BC2837FE1D1}" type="sibTrans" cxnId="{46C6240E-C28F-4840-BF26-3A31EBA228CF}">
      <dgm:prSet/>
      <dgm:spPr/>
      <dgm:t>
        <a:bodyPr/>
        <a:lstStyle/>
        <a:p>
          <a:endParaRPr lang="en-US"/>
        </a:p>
      </dgm:t>
    </dgm:pt>
    <dgm:pt modelId="{AD34DD0D-20E8-44FA-B830-0C729E7CCC8C}">
      <dgm:prSet/>
      <dgm:spPr>
        <a:ln>
          <a:solidFill>
            <a:schemeClr val="accent3">
              <a:lumMod val="75000"/>
            </a:schemeClr>
          </a:solidFill>
        </a:ln>
      </dgm:spPr>
      <dgm:t>
        <a:bodyPr/>
        <a:lstStyle/>
        <a:p>
          <a:pPr marL="172800" indent="0">
            <a:buNone/>
          </a:pPr>
          <a:r>
            <a:rPr lang="en-GB" b="0" dirty="0"/>
            <a:t>Agree the basis of visits to the university</a:t>
          </a:r>
          <a:endParaRPr lang="en-US" b="0" dirty="0"/>
        </a:p>
      </dgm:t>
    </dgm:pt>
    <dgm:pt modelId="{AC22DEB2-0619-45B4-A673-A49A847ABEFF}" type="parTrans" cxnId="{1CB94A53-B0B0-4F04-940E-F5B365CB5C10}">
      <dgm:prSet/>
      <dgm:spPr/>
      <dgm:t>
        <a:bodyPr/>
        <a:lstStyle/>
        <a:p>
          <a:endParaRPr lang="en-US"/>
        </a:p>
      </dgm:t>
    </dgm:pt>
    <dgm:pt modelId="{103F7BBB-EDFF-40D2-BD22-3A96D93B1AA9}" type="sibTrans" cxnId="{1CB94A53-B0B0-4F04-940E-F5B365CB5C10}">
      <dgm:prSet/>
      <dgm:spPr/>
      <dgm:t>
        <a:bodyPr/>
        <a:lstStyle/>
        <a:p>
          <a:endParaRPr lang="en-US"/>
        </a:p>
      </dgm:t>
    </dgm:pt>
    <dgm:pt modelId="{5947C133-FD17-4F72-A8C7-470C1D621933}">
      <dgm:prSet phldrT="[Text]"/>
      <dgm:spPr>
        <a:ln>
          <a:solidFill>
            <a:schemeClr val="accent3">
              <a:lumMod val="75000"/>
            </a:schemeClr>
          </a:solidFill>
        </a:ln>
      </dgm:spPr>
      <dgm:t>
        <a:bodyPr/>
        <a:lstStyle/>
        <a:p>
          <a:pPr marL="172800" indent="0">
            <a:buNone/>
          </a:pPr>
          <a:r>
            <a:rPr lang="en-GB" b="0" dirty="0"/>
            <a:t>Engage in consultation about draft assessments</a:t>
          </a:r>
          <a:endParaRPr lang="en-US" b="0" dirty="0"/>
        </a:p>
      </dgm:t>
    </dgm:pt>
    <dgm:pt modelId="{7CCB4182-8D1B-4704-8B19-5504C7EA602E}" type="sibTrans" cxnId="{40899CB3-1AC1-4B99-A3FE-72335AAB19C1}">
      <dgm:prSet/>
      <dgm:spPr/>
      <dgm:t>
        <a:bodyPr/>
        <a:lstStyle/>
        <a:p>
          <a:endParaRPr lang="en-US"/>
        </a:p>
      </dgm:t>
    </dgm:pt>
    <dgm:pt modelId="{2E526610-4F8A-49E1-B8A4-48CCED38D685}" type="parTrans" cxnId="{40899CB3-1AC1-4B99-A3FE-72335AAB19C1}">
      <dgm:prSet/>
      <dgm:spPr/>
      <dgm:t>
        <a:bodyPr/>
        <a:lstStyle/>
        <a:p>
          <a:endParaRPr lang="en-US"/>
        </a:p>
      </dgm:t>
    </dgm:pt>
    <dgm:pt modelId="{20520B37-495F-4F2E-AA17-046196C03707}">
      <dgm:prSet/>
      <dgm:spPr>
        <a:solidFill>
          <a:schemeClr val="accent3">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GB" altLang="en-US" b="1" dirty="0"/>
        </a:p>
      </dgm:t>
    </dgm:pt>
    <dgm:pt modelId="{77C9BB73-4AA5-4401-892A-539F3F74F973}" type="sibTrans" cxnId="{9C26C2C2-8723-4DA4-A816-F97FCC218D88}">
      <dgm:prSet/>
      <dgm:spPr/>
      <dgm:t>
        <a:bodyPr/>
        <a:lstStyle/>
        <a:p>
          <a:endParaRPr lang="en-US"/>
        </a:p>
      </dgm:t>
    </dgm:pt>
    <dgm:pt modelId="{2EF6714B-06FF-4EAF-92EC-46E7382E6D59}" type="parTrans" cxnId="{9C26C2C2-8723-4DA4-A816-F97FCC218D88}">
      <dgm:prSet/>
      <dgm:spPr/>
      <dgm:t>
        <a:bodyPr/>
        <a:lstStyle/>
        <a:p>
          <a:endParaRPr lang="en-US"/>
        </a:p>
      </dgm:t>
    </dgm:pt>
    <dgm:pt modelId="{7B701EC1-C1F3-4034-8F17-01099DB69945}">
      <dgm:prSet phldrT="[Text]" phldr="1"/>
      <dgm:spPr>
        <a:solidFill>
          <a:schemeClr val="accent3">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DF26E193-70E8-4DAF-BF47-B3652C66AD90}" type="sibTrans" cxnId="{D58B474F-BEA0-4FCE-9A5C-B2DA47FA51EE}">
      <dgm:prSet/>
      <dgm:spPr/>
      <dgm:t>
        <a:bodyPr/>
        <a:lstStyle/>
        <a:p>
          <a:endParaRPr lang="en-US"/>
        </a:p>
      </dgm:t>
    </dgm:pt>
    <dgm:pt modelId="{317BEC66-C688-4CF0-8C7D-3E7E04472789}" type="parTrans" cxnId="{D58B474F-BEA0-4FCE-9A5C-B2DA47FA51EE}">
      <dgm:prSet/>
      <dgm:spPr/>
      <dgm:t>
        <a:bodyPr/>
        <a:lstStyle/>
        <a:p>
          <a:endParaRPr lang="en-US"/>
        </a:p>
      </dgm:t>
    </dgm:pt>
    <dgm:pt modelId="{8EEDE285-2C41-4EAC-9506-968767BD3F03}" type="pres">
      <dgm:prSet presAssocID="{B988479C-16A2-4C85-99A7-747C85ADFF1F}" presName="linearFlow" presStyleCnt="0">
        <dgm:presLayoutVars>
          <dgm:dir/>
          <dgm:animLvl val="lvl"/>
          <dgm:resizeHandles val="exact"/>
        </dgm:presLayoutVars>
      </dgm:prSet>
      <dgm:spPr/>
    </dgm:pt>
    <dgm:pt modelId="{20851241-DF7C-480E-A903-875254E32459}" type="pres">
      <dgm:prSet presAssocID="{81A5D930-FE1A-4928-870F-A0A2845F5EE6}" presName="composite" presStyleCnt="0"/>
      <dgm:spPr/>
    </dgm:pt>
    <dgm:pt modelId="{3531AA8E-8EE1-44B6-B739-3C76B73E1672}" type="pres">
      <dgm:prSet presAssocID="{81A5D930-FE1A-4928-870F-A0A2845F5EE6}" presName="parentText" presStyleLbl="alignNode1" presStyleIdx="0" presStyleCnt="4">
        <dgm:presLayoutVars>
          <dgm:chMax val="1"/>
          <dgm:bulletEnabled val="1"/>
        </dgm:presLayoutVars>
      </dgm:prSet>
      <dgm:spPr/>
    </dgm:pt>
    <dgm:pt modelId="{F9FB47B8-E081-4A5F-8363-5BC409C51C4D}" type="pres">
      <dgm:prSet presAssocID="{81A5D930-FE1A-4928-870F-A0A2845F5EE6}" presName="descendantText" presStyleLbl="alignAcc1" presStyleIdx="0" presStyleCnt="4">
        <dgm:presLayoutVars>
          <dgm:bulletEnabled val="1"/>
        </dgm:presLayoutVars>
      </dgm:prSet>
      <dgm:spPr/>
    </dgm:pt>
    <dgm:pt modelId="{13F43BA5-EE2F-46E1-B50C-54C06B69292D}" type="pres">
      <dgm:prSet presAssocID="{EC794445-0171-41B2-A16E-4963701F5567}" presName="sp" presStyleCnt="0"/>
      <dgm:spPr/>
    </dgm:pt>
    <dgm:pt modelId="{1FDE50AB-C82B-4338-9D40-97C0561EB678}" type="pres">
      <dgm:prSet presAssocID="{79CDD1FE-00AC-4F1F-BB27-4ECE8989BABC}" presName="composite" presStyleCnt="0"/>
      <dgm:spPr/>
    </dgm:pt>
    <dgm:pt modelId="{0D0130BA-C559-4ECD-A920-67B4751A1194}" type="pres">
      <dgm:prSet presAssocID="{79CDD1FE-00AC-4F1F-BB27-4ECE8989BABC}" presName="parentText" presStyleLbl="alignNode1" presStyleIdx="1" presStyleCnt="4">
        <dgm:presLayoutVars>
          <dgm:chMax val="1"/>
          <dgm:bulletEnabled val="1"/>
        </dgm:presLayoutVars>
      </dgm:prSet>
      <dgm:spPr/>
    </dgm:pt>
    <dgm:pt modelId="{4CA99BCD-3D1C-465C-A3C5-EB6F3EFEEAA4}" type="pres">
      <dgm:prSet presAssocID="{79CDD1FE-00AC-4F1F-BB27-4ECE8989BABC}" presName="descendantText" presStyleLbl="alignAcc1" presStyleIdx="1" presStyleCnt="4">
        <dgm:presLayoutVars>
          <dgm:bulletEnabled val="1"/>
        </dgm:presLayoutVars>
      </dgm:prSet>
      <dgm:spPr/>
    </dgm:pt>
    <dgm:pt modelId="{72A94A35-CB1B-494F-8337-262A3CB63B39}" type="pres">
      <dgm:prSet presAssocID="{19D98C20-42D7-4240-8063-29E616A30837}" presName="sp" presStyleCnt="0"/>
      <dgm:spPr/>
    </dgm:pt>
    <dgm:pt modelId="{DE83CAD6-59D3-4024-8CC3-6B5507110C73}" type="pres">
      <dgm:prSet presAssocID="{7B701EC1-C1F3-4034-8F17-01099DB69945}" presName="composite" presStyleCnt="0"/>
      <dgm:spPr/>
    </dgm:pt>
    <dgm:pt modelId="{492C09FB-B4D5-49C7-8CAA-F551F2CE0B08}" type="pres">
      <dgm:prSet presAssocID="{7B701EC1-C1F3-4034-8F17-01099DB69945}" presName="parentText" presStyleLbl="alignNode1" presStyleIdx="2" presStyleCnt="4">
        <dgm:presLayoutVars>
          <dgm:chMax val="1"/>
          <dgm:bulletEnabled val="1"/>
        </dgm:presLayoutVars>
      </dgm:prSet>
      <dgm:spPr/>
    </dgm:pt>
    <dgm:pt modelId="{537B0E7A-4F85-4F95-A82F-256AC03DE08C}" type="pres">
      <dgm:prSet presAssocID="{7B701EC1-C1F3-4034-8F17-01099DB69945}" presName="descendantText" presStyleLbl="alignAcc1" presStyleIdx="2" presStyleCnt="4">
        <dgm:presLayoutVars>
          <dgm:bulletEnabled val="1"/>
        </dgm:presLayoutVars>
      </dgm:prSet>
      <dgm:spPr/>
    </dgm:pt>
    <dgm:pt modelId="{F203C816-21CA-4367-90E5-075A76194482}" type="pres">
      <dgm:prSet presAssocID="{DF26E193-70E8-4DAF-BF47-B3652C66AD90}" presName="sp" presStyleCnt="0"/>
      <dgm:spPr/>
    </dgm:pt>
    <dgm:pt modelId="{7DA17B8F-2C91-48DA-A2A4-75A289BB39A6}" type="pres">
      <dgm:prSet presAssocID="{20520B37-495F-4F2E-AA17-046196C03707}" presName="composite" presStyleCnt="0"/>
      <dgm:spPr/>
    </dgm:pt>
    <dgm:pt modelId="{07588F01-C471-496B-AE7A-EA9237518B30}" type="pres">
      <dgm:prSet presAssocID="{20520B37-495F-4F2E-AA17-046196C03707}" presName="parentText" presStyleLbl="alignNode1" presStyleIdx="3" presStyleCnt="4">
        <dgm:presLayoutVars>
          <dgm:chMax val="1"/>
          <dgm:bulletEnabled val="1"/>
        </dgm:presLayoutVars>
      </dgm:prSet>
      <dgm:spPr/>
    </dgm:pt>
    <dgm:pt modelId="{7133BC35-29CA-40D1-AE53-5938C0CC0731}" type="pres">
      <dgm:prSet presAssocID="{20520B37-495F-4F2E-AA17-046196C03707}" presName="descendantText" presStyleLbl="alignAcc1" presStyleIdx="3" presStyleCnt="4">
        <dgm:presLayoutVars>
          <dgm:bulletEnabled val="1"/>
        </dgm:presLayoutVars>
      </dgm:prSet>
      <dgm:spPr/>
    </dgm:pt>
  </dgm:ptLst>
  <dgm:cxnLst>
    <dgm:cxn modelId="{8165B50D-DF48-45C6-BB71-958273A4F4EF}" type="presOf" srcId="{AD34DD0D-20E8-44FA-B830-0C729E7CCC8C}" destId="{7133BC35-29CA-40D1-AE53-5938C0CC0731}" srcOrd="0" destOrd="0" presId="urn:microsoft.com/office/officeart/2005/8/layout/chevron2"/>
    <dgm:cxn modelId="{46C6240E-C28F-4840-BF26-3A31EBA228CF}" srcId="{79CDD1FE-00AC-4F1F-BB27-4ECE8989BABC}" destId="{CE6203B6-46E6-4129-8F51-ED23C6F8CBE3}" srcOrd="0" destOrd="0" parTransId="{6C4123D4-60BB-4AF7-880B-671578069CF0}" sibTransId="{F1EA4A57-940D-49C8-B4D9-2BC2837FE1D1}"/>
    <dgm:cxn modelId="{ED81601F-2D90-4A60-BF45-C7D40268BB15}" type="presOf" srcId="{79CDD1FE-00AC-4F1F-BB27-4ECE8989BABC}" destId="{0D0130BA-C559-4ECD-A920-67B4751A1194}" srcOrd="0" destOrd="0" presId="urn:microsoft.com/office/officeart/2005/8/layout/chevron2"/>
    <dgm:cxn modelId="{B29A663E-59B6-4B75-8A26-BD3F5FF3585C}" type="presOf" srcId="{6FD7AD84-483E-4B83-91C7-B63BB5A2CB25}" destId="{F9FB47B8-E081-4A5F-8363-5BC409C51C4D}" srcOrd="0" destOrd="0" presId="urn:microsoft.com/office/officeart/2005/8/layout/chevron2"/>
    <dgm:cxn modelId="{E7142B62-B4EB-496D-A551-5B1A1F51DB92}" srcId="{B988479C-16A2-4C85-99A7-747C85ADFF1F}" destId="{81A5D930-FE1A-4928-870F-A0A2845F5EE6}" srcOrd="0" destOrd="0" parTransId="{BA99AB0F-88B4-4B8E-9970-A349F54DC09C}" sibTransId="{EC794445-0171-41B2-A16E-4963701F5567}"/>
    <dgm:cxn modelId="{D58B474F-BEA0-4FCE-9A5C-B2DA47FA51EE}" srcId="{B988479C-16A2-4C85-99A7-747C85ADFF1F}" destId="{7B701EC1-C1F3-4034-8F17-01099DB69945}" srcOrd="2" destOrd="0" parTransId="{317BEC66-C688-4CF0-8C7D-3E7E04472789}" sibTransId="{DF26E193-70E8-4DAF-BF47-B3652C66AD90}"/>
    <dgm:cxn modelId="{1CB94A53-B0B0-4F04-940E-F5B365CB5C10}" srcId="{20520B37-495F-4F2E-AA17-046196C03707}" destId="{AD34DD0D-20E8-44FA-B830-0C729E7CCC8C}" srcOrd="0" destOrd="0" parTransId="{AC22DEB2-0619-45B4-A673-A49A847ABEFF}" sibTransId="{103F7BBB-EDFF-40D2-BD22-3A96D93B1AA9}"/>
    <dgm:cxn modelId="{96547374-014D-41E1-8332-86E477E1701F}" type="presOf" srcId="{20520B37-495F-4F2E-AA17-046196C03707}" destId="{07588F01-C471-496B-AE7A-EA9237518B30}" srcOrd="0" destOrd="0" presId="urn:microsoft.com/office/officeart/2005/8/layout/chevron2"/>
    <dgm:cxn modelId="{3ABF7E54-6FCB-4958-9343-FFBBE40987B2}" type="presOf" srcId="{CE6203B6-46E6-4129-8F51-ED23C6F8CBE3}" destId="{4CA99BCD-3D1C-465C-A3C5-EB6F3EFEEAA4}" srcOrd="0" destOrd="0" presId="urn:microsoft.com/office/officeart/2005/8/layout/chevron2"/>
    <dgm:cxn modelId="{7922F27B-ED37-41D9-844C-93B84C734DC7}" type="presOf" srcId="{5947C133-FD17-4F72-A8C7-470C1D621933}" destId="{537B0E7A-4F85-4F95-A82F-256AC03DE08C}" srcOrd="0" destOrd="0" presId="urn:microsoft.com/office/officeart/2005/8/layout/chevron2"/>
    <dgm:cxn modelId="{B4CC68AC-1E72-4C65-9640-E5EBB26AEADA}" type="presOf" srcId="{81A5D930-FE1A-4928-870F-A0A2845F5EE6}" destId="{3531AA8E-8EE1-44B6-B739-3C76B73E1672}" srcOrd="0" destOrd="0" presId="urn:microsoft.com/office/officeart/2005/8/layout/chevron2"/>
    <dgm:cxn modelId="{40899CB3-1AC1-4B99-A3FE-72335AAB19C1}" srcId="{7B701EC1-C1F3-4034-8F17-01099DB69945}" destId="{5947C133-FD17-4F72-A8C7-470C1D621933}" srcOrd="0" destOrd="0" parTransId="{2E526610-4F8A-49E1-B8A4-48CCED38D685}" sibTransId="{7CCB4182-8D1B-4704-8B19-5504C7EA602E}"/>
    <dgm:cxn modelId="{F08E0FBB-5ECF-4F30-A195-D318AC8649DA}" type="presOf" srcId="{B988479C-16A2-4C85-99A7-747C85ADFF1F}" destId="{8EEDE285-2C41-4EAC-9506-968767BD3F03}" srcOrd="0" destOrd="0" presId="urn:microsoft.com/office/officeart/2005/8/layout/chevron2"/>
    <dgm:cxn modelId="{A58BF2C1-83E1-4364-A769-804112D90251}" srcId="{B988479C-16A2-4C85-99A7-747C85ADFF1F}" destId="{79CDD1FE-00AC-4F1F-BB27-4ECE8989BABC}" srcOrd="1" destOrd="0" parTransId="{4B909487-B90C-4EA2-821B-1BC4383B5405}" sibTransId="{19D98C20-42D7-4240-8063-29E616A30837}"/>
    <dgm:cxn modelId="{9C26C2C2-8723-4DA4-A816-F97FCC218D88}" srcId="{B988479C-16A2-4C85-99A7-747C85ADFF1F}" destId="{20520B37-495F-4F2E-AA17-046196C03707}" srcOrd="3" destOrd="0" parTransId="{2EF6714B-06FF-4EAF-92EC-46E7382E6D59}" sibTransId="{77C9BB73-4AA5-4401-892A-539F3F74F973}"/>
    <dgm:cxn modelId="{FC3A3CD3-BFE8-4220-BF6E-6D1817451351}" srcId="{81A5D930-FE1A-4928-870F-A0A2845F5EE6}" destId="{6FD7AD84-483E-4B83-91C7-B63BB5A2CB25}" srcOrd="0" destOrd="0" parTransId="{7C5A9792-36FC-4CC8-8C34-015C7779CB22}" sibTransId="{FFB1E701-435D-4490-887F-A93B8E0BC3FC}"/>
    <dgm:cxn modelId="{A366ACE1-2DB3-4854-AAF8-16169EF175DF}" type="presOf" srcId="{7B701EC1-C1F3-4034-8F17-01099DB69945}" destId="{492C09FB-B4D5-49C7-8CAA-F551F2CE0B08}" srcOrd="0" destOrd="0" presId="urn:microsoft.com/office/officeart/2005/8/layout/chevron2"/>
    <dgm:cxn modelId="{ED758A37-7E3C-4F26-8DD7-406ED99FABDF}" type="presParOf" srcId="{8EEDE285-2C41-4EAC-9506-968767BD3F03}" destId="{20851241-DF7C-480E-A903-875254E32459}" srcOrd="0" destOrd="0" presId="urn:microsoft.com/office/officeart/2005/8/layout/chevron2"/>
    <dgm:cxn modelId="{49E7F3DA-9D44-4640-AC39-9E323CC2BE8F}" type="presParOf" srcId="{20851241-DF7C-480E-A903-875254E32459}" destId="{3531AA8E-8EE1-44B6-B739-3C76B73E1672}" srcOrd="0" destOrd="0" presId="urn:microsoft.com/office/officeart/2005/8/layout/chevron2"/>
    <dgm:cxn modelId="{5606FE73-8E34-4413-907C-3DADD535E8B3}" type="presParOf" srcId="{20851241-DF7C-480E-A903-875254E32459}" destId="{F9FB47B8-E081-4A5F-8363-5BC409C51C4D}" srcOrd="1" destOrd="0" presId="urn:microsoft.com/office/officeart/2005/8/layout/chevron2"/>
    <dgm:cxn modelId="{C4D3D16D-F21F-4513-8516-0B445128CAE6}" type="presParOf" srcId="{8EEDE285-2C41-4EAC-9506-968767BD3F03}" destId="{13F43BA5-EE2F-46E1-B50C-54C06B69292D}" srcOrd="1" destOrd="0" presId="urn:microsoft.com/office/officeart/2005/8/layout/chevron2"/>
    <dgm:cxn modelId="{0E286DBF-59D6-470C-8BE4-3EF70F13F2B5}" type="presParOf" srcId="{8EEDE285-2C41-4EAC-9506-968767BD3F03}" destId="{1FDE50AB-C82B-4338-9D40-97C0561EB678}" srcOrd="2" destOrd="0" presId="urn:microsoft.com/office/officeart/2005/8/layout/chevron2"/>
    <dgm:cxn modelId="{643AAE15-10B4-4046-B7B5-465F98C300AC}" type="presParOf" srcId="{1FDE50AB-C82B-4338-9D40-97C0561EB678}" destId="{0D0130BA-C559-4ECD-A920-67B4751A1194}" srcOrd="0" destOrd="0" presId="urn:microsoft.com/office/officeart/2005/8/layout/chevron2"/>
    <dgm:cxn modelId="{14E384E6-9D31-4764-BF20-99174C3E3DD1}" type="presParOf" srcId="{1FDE50AB-C82B-4338-9D40-97C0561EB678}" destId="{4CA99BCD-3D1C-465C-A3C5-EB6F3EFEEAA4}" srcOrd="1" destOrd="0" presId="urn:microsoft.com/office/officeart/2005/8/layout/chevron2"/>
    <dgm:cxn modelId="{0D087A83-3641-4317-924C-C0AFDBAF6B5F}" type="presParOf" srcId="{8EEDE285-2C41-4EAC-9506-968767BD3F03}" destId="{72A94A35-CB1B-494F-8337-262A3CB63B39}" srcOrd="3" destOrd="0" presId="urn:microsoft.com/office/officeart/2005/8/layout/chevron2"/>
    <dgm:cxn modelId="{C835A990-A11F-4122-A355-537C35F498B3}" type="presParOf" srcId="{8EEDE285-2C41-4EAC-9506-968767BD3F03}" destId="{DE83CAD6-59D3-4024-8CC3-6B5507110C73}" srcOrd="4" destOrd="0" presId="urn:microsoft.com/office/officeart/2005/8/layout/chevron2"/>
    <dgm:cxn modelId="{AAF8AF3E-DC08-472B-9258-297D9B30ED76}" type="presParOf" srcId="{DE83CAD6-59D3-4024-8CC3-6B5507110C73}" destId="{492C09FB-B4D5-49C7-8CAA-F551F2CE0B08}" srcOrd="0" destOrd="0" presId="urn:microsoft.com/office/officeart/2005/8/layout/chevron2"/>
    <dgm:cxn modelId="{51766321-6AA2-48A6-992A-D2F8D13F2593}" type="presParOf" srcId="{DE83CAD6-59D3-4024-8CC3-6B5507110C73}" destId="{537B0E7A-4F85-4F95-A82F-256AC03DE08C}" srcOrd="1" destOrd="0" presId="urn:microsoft.com/office/officeart/2005/8/layout/chevron2"/>
    <dgm:cxn modelId="{1C42BD12-871F-420A-8592-219926F0909C}" type="presParOf" srcId="{8EEDE285-2C41-4EAC-9506-968767BD3F03}" destId="{F203C816-21CA-4367-90E5-075A76194482}" srcOrd="5" destOrd="0" presId="urn:microsoft.com/office/officeart/2005/8/layout/chevron2"/>
    <dgm:cxn modelId="{1106D5EA-851D-4A18-A30B-EC0A6F3486AD}" type="presParOf" srcId="{8EEDE285-2C41-4EAC-9506-968767BD3F03}" destId="{7DA17B8F-2C91-48DA-A2A4-75A289BB39A6}" srcOrd="6" destOrd="0" presId="urn:microsoft.com/office/officeart/2005/8/layout/chevron2"/>
    <dgm:cxn modelId="{A51CBC71-7878-4D54-96F4-6FE28628DF3F}" type="presParOf" srcId="{7DA17B8F-2C91-48DA-A2A4-75A289BB39A6}" destId="{07588F01-C471-496B-AE7A-EA9237518B30}" srcOrd="0" destOrd="0" presId="urn:microsoft.com/office/officeart/2005/8/layout/chevron2"/>
    <dgm:cxn modelId="{38DAA674-95B6-4A89-954E-D4F8A66F535A}" type="presParOf" srcId="{7DA17B8F-2C91-48DA-A2A4-75A289BB39A6}" destId="{7133BC35-29CA-40D1-AE53-5938C0CC07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88479C-16A2-4C85-99A7-747C85ADFF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1A5D930-FE1A-4928-870F-A0A2845F5EE6}">
      <dgm:prSet phldrT="[Text]" phldr="1"/>
      <dgm:spPr>
        <a:solidFill>
          <a:schemeClr val="accent3">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BA99AB0F-88B4-4B8E-9970-A349F54DC09C}" type="parTrans" cxnId="{E7142B62-B4EB-496D-A551-5B1A1F51DB92}">
      <dgm:prSet/>
      <dgm:spPr/>
      <dgm:t>
        <a:bodyPr/>
        <a:lstStyle/>
        <a:p>
          <a:endParaRPr lang="en-US"/>
        </a:p>
      </dgm:t>
    </dgm:pt>
    <dgm:pt modelId="{EC794445-0171-41B2-A16E-4963701F5567}" type="sibTrans" cxnId="{E7142B62-B4EB-496D-A551-5B1A1F51DB92}">
      <dgm:prSet/>
      <dgm:spPr/>
      <dgm:t>
        <a:bodyPr/>
        <a:lstStyle/>
        <a:p>
          <a:endParaRPr lang="en-US"/>
        </a:p>
      </dgm:t>
    </dgm:pt>
    <dgm:pt modelId="{6FD7AD84-483E-4B83-91C7-B63BB5A2CB25}">
      <dgm:prSet phldrT="[Text]"/>
      <dgm:spPr>
        <a:ln>
          <a:solidFill>
            <a:schemeClr val="accent3">
              <a:lumMod val="75000"/>
            </a:schemeClr>
          </a:solidFill>
        </a:ln>
      </dgm:spPr>
      <dgm:t>
        <a:bodyPr/>
        <a:lstStyle/>
        <a:p>
          <a:pPr marL="172800" indent="0">
            <a:buNone/>
          </a:pPr>
          <a:r>
            <a:rPr lang="en-GB" b="0" dirty="0"/>
            <a:t>Extensions</a:t>
          </a:r>
          <a:endParaRPr lang="en-US" b="0" dirty="0"/>
        </a:p>
      </dgm:t>
    </dgm:pt>
    <dgm:pt modelId="{7C5A9792-36FC-4CC8-8C34-015C7779CB22}" type="parTrans" cxnId="{FC3A3CD3-BFE8-4220-BF6E-6D1817451351}">
      <dgm:prSet/>
      <dgm:spPr/>
      <dgm:t>
        <a:bodyPr/>
        <a:lstStyle/>
        <a:p>
          <a:endParaRPr lang="en-US"/>
        </a:p>
      </dgm:t>
    </dgm:pt>
    <dgm:pt modelId="{FFB1E701-435D-4490-887F-A93B8E0BC3FC}" type="sibTrans" cxnId="{FC3A3CD3-BFE8-4220-BF6E-6D1817451351}">
      <dgm:prSet/>
      <dgm:spPr/>
      <dgm:t>
        <a:bodyPr/>
        <a:lstStyle/>
        <a:p>
          <a:endParaRPr lang="en-US"/>
        </a:p>
      </dgm:t>
    </dgm:pt>
    <dgm:pt modelId="{79CDD1FE-00AC-4F1F-BB27-4ECE8989BABC}">
      <dgm:prSet phldrT="[Text]" phldr="1"/>
      <dgm:spPr>
        <a:solidFill>
          <a:schemeClr val="accent3">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4B909487-B90C-4EA2-821B-1BC4383B5405}" type="parTrans" cxnId="{A58BF2C1-83E1-4364-A769-804112D90251}">
      <dgm:prSet/>
      <dgm:spPr/>
      <dgm:t>
        <a:bodyPr/>
        <a:lstStyle/>
        <a:p>
          <a:endParaRPr lang="en-US"/>
        </a:p>
      </dgm:t>
    </dgm:pt>
    <dgm:pt modelId="{19D98C20-42D7-4240-8063-29E616A30837}" type="sibTrans" cxnId="{A58BF2C1-83E1-4364-A769-804112D90251}">
      <dgm:prSet/>
      <dgm:spPr/>
      <dgm:t>
        <a:bodyPr/>
        <a:lstStyle/>
        <a:p>
          <a:endParaRPr lang="en-US"/>
        </a:p>
      </dgm:t>
    </dgm:pt>
    <dgm:pt modelId="{CE6203B6-46E6-4129-8F51-ED23C6F8CBE3}">
      <dgm:prSet phldrT="[Text]"/>
      <dgm:spPr>
        <a:ln>
          <a:solidFill>
            <a:schemeClr val="accent3">
              <a:lumMod val="75000"/>
            </a:schemeClr>
          </a:solidFill>
        </a:ln>
      </dgm:spPr>
      <dgm:t>
        <a:bodyPr/>
        <a:lstStyle/>
        <a:p>
          <a:pPr marL="172800" indent="0">
            <a:buNone/>
          </a:pPr>
          <a:r>
            <a:rPr lang="en-GB" b="0" dirty="0"/>
            <a:t>Faculty Panel </a:t>
          </a:r>
          <a:r>
            <a:rPr lang="en-GB" b="0"/>
            <a:t>for deferrals</a:t>
          </a:r>
          <a:endParaRPr lang="en-US" b="0" dirty="0"/>
        </a:p>
      </dgm:t>
    </dgm:pt>
    <dgm:pt modelId="{6C4123D4-60BB-4AF7-880B-671578069CF0}" type="parTrans" cxnId="{46C6240E-C28F-4840-BF26-3A31EBA228CF}">
      <dgm:prSet/>
      <dgm:spPr/>
      <dgm:t>
        <a:bodyPr/>
        <a:lstStyle/>
        <a:p>
          <a:endParaRPr lang="en-US"/>
        </a:p>
      </dgm:t>
    </dgm:pt>
    <dgm:pt modelId="{F1EA4A57-940D-49C8-B4D9-2BC2837FE1D1}" type="sibTrans" cxnId="{46C6240E-C28F-4840-BF26-3A31EBA228CF}">
      <dgm:prSet/>
      <dgm:spPr/>
      <dgm:t>
        <a:bodyPr/>
        <a:lstStyle/>
        <a:p>
          <a:endParaRPr lang="en-US"/>
        </a:p>
      </dgm:t>
    </dgm:pt>
    <dgm:pt modelId="{AD34DD0D-20E8-44FA-B830-0C729E7CCC8C}">
      <dgm:prSet/>
      <dgm:spPr>
        <a:ln>
          <a:solidFill>
            <a:schemeClr val="accent3">
              <a:lumMod val="75000"/>
            </a:schemeClr>
          </a:solidFill>
        </a:ln>
      </dgm:spPr>
      <dgm:t>
        <a:bodyPr/>
        <a:lstStyle/>
        <a:p>
          <a:pPr marL="172800" indent="0">
            <a:buNone/>
          </a:pPr>
          <a:r>
            <a:rPr lang="en-GB" b="1" dirty="0">
              <a:solidFill>
                <a:srgbClr val="981E32"/>
              </a:solidFill>
            </a:rPr>
            <a:t>Reasons: </a:t>
          </a:r>
          <a:r>
            <a:rPr lang="en-GB" b="0" dirty="0"/>
            <a:t>Consistence and objectivity, focus on genuine cases </a:t>
          </a:r>
          <a:endParaRPr lang="en-US" b="0" dirty="0"/>
        </a:p>
      </dgm:t>
    </dgm:pt>
    <dgm:pt modelId="{AC22DEB2-0619-45B4-A673-A49A847ABEFF}" type="parTrans" cxnId="{1CB94A53-B0B0-4F04-940E-F5B365CB5C10}">
      <dgm:prSet/>
      <dgm:spPr/>
      <dgm:t>
        <a:bodyPr/>
        <a:lstStyle/>
        <a:p>
          <a:endParaRPr lang="en-US"/>
        </a:p>
      </dgm:t>
    </dgm:pt>
    <dgm:pt modelId="{103F7BBB-EDFF-40D2-BD22-3A96D93B1AA9}" type="sibTrans" cxnId="{1CB94A53-B0B0-4F04-940E-F5B365CB5C10}">
      <dgm:prSet/>
      <dgm:spPr/>
      <dgm:t>
        <a:bodyPr/>
        <a:lstStyle/>
        <a:p>
          <a:endParaRPr lang="en-US"/>
        </a:p>
      </dgm:t>
    </dgm:pt>
    <dgm:pt modelId="{5947C133-FD17-4F72-A8C7-470C1D621933}">
      <dgm:prSet phldrT="[Text]"/>
      <dgm:spPr>
        <a:ln>
          <a:solidFill>
            <a:schemeClr val="accent3">
              <a:lumMod val="75000"/>
            </a:schemeClr>
          </a:solidFill>
        </a:ln>
      </dgm:spPr>
      <dgm:t>
        <a:bodyPr/>
        <a:lstStyle/>
        <a:p>
          <a:pPr marL="172800" indent="0">
            <a:buNone/>
          </a:pPr>
          <a:r>
            <a:rPr lang="en-GB" b="1" dirty="0">
              <a:solidFill>
                <a:srgbClr val="981E32"/>
              </a:solidFill>
            </a:rPr>
            <a:t>Outcome:</a:t>
          </a:r>
          <a:r>
            <a:rPr lang="en-GB" b="1" dirty="0"/>
            <a:t> </a:t>
          </a:r>
          <a:r>
            <a:rPr lang="en-GB" b="0" dirty="0"/>
            <a:t>Deferral accepted or refused</a:t>
          </a:r>
          <a:endParaRPr lang="en-US" b="0" dirty="0"/>
        </a:p>
      </dgm:t>
    </dgm:pt>
    <dgm:pt modelId="{7CCB4182-8D1B-4704-8B19-5504C7EA602E}" type="sibTrans" cxnId="{40899CB3-1AC1-4B99-A3FE-72335AAB19C1}">
      <dgm:prSet/>
      <dgm:spPr/>
      <dgm:t>
        <a:bodyPr/>
        <a:lstStyle/>
        <a:p>
          <a:endParaRPr lang="en-US"/>
        </a:p>
      </dgm:t>
    </dgm:pt>
    <dgm:pt modelId="{2E526610-4F8A-49E1-B8A4-48CCED38D685}" type="parTrans" cxnId="{40899CB3-1AC1-4B99-A3FE-72335AAB19C1}">
      <dgm:prSet/>
      <dgm:spPr/>
      <dgm:t>
        <a:bodyPr/>
        <a:lstStyle/>
        <a:p>
          <a:endParaRPr lang="en-US"/>
        </a:p>
      </dgm:t>
    </dgm:pt>
    <dgm:pt modelId="{20520B37-495F-4F2E-AA17-046196C03707}">
      <dgm:prSet/>
      <dgm:spPr>
        <a:solidFill>
          <a:schemeClr val="accent3">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GB" altLang="en-US" b="1" dirty="0"/>
        </a:p>
      </dgm:t>
    </dgm:pt>
    <dgm:pt modelId="{77C9BB73-4AA5-4401-892A-539F3F74F973}" type="sibTrans" cxnId="{9C26C2C2-8723-4DA4-A816-F97FCC218D88}">
      <dgm:prSet/>
      <dgm:spPr/>
      <dgm:t>
        <a:bodyPr/>
        <a:lstStyle/>
        <a:p>
          <a:endParaRPr lang="en-US"/>
        </a:p>
      </dgm:t>
    </dgm:pt>
    <dgm:pt modelId="{2EF6714B-06FF-4EAF-92EC-46E7382E6D59}" type="parTrans" cxnId="{9C26C2C2-8723-4DA4-A816-F97FCC218D88}">
      <dgm:prSet/>
      <dgm:spPr/>
      <dgm:t>
        <a:bodyPr/>
        <a:lstStyle/>
        <a:p>
          <a:endParaRPr lang="en-US"/>
        </a:p>
      </dgm:t>
    </dgm:pt>
    <dgm:pt modelId="{7B701EC1-C1F3-4034-8F17-01099DB69945}">
      <dgm:prSet phldrT="[Text]" phldr="1"/>
      <dgm:spPr>
        <a:solidFill>
          <a:schemeClr val="accent3">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DF26E193-70E8-4DAF-BF47-B3652C66AD90}" type="sibTrans" cxnId="{D58B474F-BEA0-4FCE-9A5C-B2DA47FA51EE}">
      <dgm:prSet/>
      <dgm:spPr/>
      <dgm:t>
        <a:bodyPr/>
        <a:lstStyle/>
        <a:p>
          <a:endParaRPr lang="en-US"/>
        </a:p>
      </dgm:t>
    </dgm:pt>
    <dgm:pt modelId="{317BEC66-C688-4CF0-8C7D-3E7E04472789}" type="parTrans" cxnId="{D58B474F-BEA0-4FCE-9A5C-B2DA47FA51EE}">
      <dgm:prSet/>
      <dgm:spPr/>
      <dgm:t>
        <a:bodyPr/>
        <a:lstStyle/>
        <a:p>
          <a:endParaRPr lang="en-US"/>
        </a:p>
      </dgm:t>
    </dgm:pt>
    <dgm:pt modelId="{8EEDE285-2C41-4EAC-9506-968767BD3F03}" type="pres">
      <dgm:prSet presAssocID="{B988479C-16A2-4C85-99A7-747C85ADFF1F}" presName="linearFlow" presStyleCnt="0">
        <dgm:presLayoutVars>
          <dgm:dir/>
          <dgm:animLvl val="lvl"/>
          <dgm:resizeHandles val="exact"/>
        </dgm:presLayoutVars>
      </dgm:prSet>
      <dgm:spPr/>
    </dgm:pt>
    <dgm:pt modelId="{20851241-DF7C-480E-A903-875254E32459}" type="pres">
      <dgm:prSet presAssocID="{81A5D930-FE1A-4928-870F-A0A2845F5EE6}" presName="composite" presStyleCnt="0"/>
      <dgm:spPr/>
    </dgm:pt>
    <dgm:pt modelId="{3531AA8E-8EE1-44B6-B739-3C76B73E1672}" type="pres">
      <dgm:prSet presAssocID="{81A5D930-FE1A-4928-870F-A0A2845F5EE6}" presName="parentText" presStyleLbl="alignNode1" presStyleIdx="0" presStyleCnt="4">
        <dgm:presLayoutVars>
          <dgm:chMax val="1"/>
          <dgm:bulletEnabled val="1"/>
        </dgm:presLayoutVars>
      </dgm:prSet>
      <dgm:spPr/>
    </dgm:pt>
    <dgm:pt modelId="{F9FB47B8-E081-4A5F-8363-5BC409C51C4D}" type="pres">
      <dgm:prSet presAssocID="{81A5D930-FE1A-4928-870F-A0A2845F5EE6}" presName="descendantText" presStyleLbl="alignAcc1" presStyleIdx="0" presStyleCnt="4">
        <dgm:presLayoutVars>
          <dgm:bulletEnabled val="1"/>
        </dgm:presLayoutVars>
      </dgm:prSet>
      <dgm:spPr/>
    </dgm:pt>
    <dgm:pt modelId="{13F43BA5-EE2F-46E1-B50C-54C06B69292D}" type="pres">
      <dgm:prSet presAssocID="{EC794445-0171-41B2-A16E-4963701F5567}" presName="sp" presStyleCnt="0"/>
      <dgm:spPr/>
    </dgm:pt>
    <dgm:pt modelId="{1FDE50AB-C82B-4338-9D40-97C0561EB678}" type="pres">
      <dgm:prSet presAssocID="{79CDD1FE-00AC-4F1F-BB27-4ECE8989BABC}" presName="composite" presStyleCnt="0"/>
      <dgm:spPr/>
    </dgm:pt>
    <dgm:pt modelId="{0D0130BA-C559-4ECD-A920-67B4751A1194}" type="pres">
      <dgm:prSet presAssocID="{79CDD1FE-00AC-4F1F-BB27-4ECE8989BABC}" presName="parentText" presStyleLbl="alignNode1" presStyleIdx="1" presStyleCnt="4">
        <dgm:presLayoutVars>
          <dgm:chMax val="1"/>
          <dgm:bulletEnabled val="1"/>
        </dgm:presLayoutVars>
      </dgm:prSet>
      <dgm:spPr/>
    </dgm:pt>
    <dgm:pt modelId="{4CA99BCD-3D1C-465C-A3C5-EB6F3EFEEAA4}" type="pres">
      <dgm:prSet presAssocID="{79CDD1FE-00AC-4F1F-BB27-4ECE8989BABC}" presName="descendantText" presStyleLbl="alignAcc1" presStyleIdx="1" presStyleCnt="4">
        <dgm:presLayoutVars>
          <dgm:bulletEnabled val="1"/>
        </dgm:presLayoutVars>
      </dgm:prSet>
      <dgm:spPr/>
    </dgm:pt>
    <dgm:pt modelId="{72A94A35-CB1B-494F-8337-262A3CB63B39}" type="pres">
      <dgm:prSet presAssocID="{19D98C20-42D7-4240-8063-29E616A30837}" presName="sp" presStyleCnt="0"/>
      <dgm:spPr/>
    </dgm:pt>
    <dgm:pt modelId="{DE83CAD6-59D3-4024-8CC3-6B5507110C73}" type="pres">
      <dgm:prSet presAssocID="{7B701EC1-C1F3-4034-8F17-01099DB69945}" presName="composite" presStyleCnt="0"/>
      <dgm:spPr/>
    </dgm:pt>
    <dgm:pt modelId="{492C09FB-B4D5-49C7-8CAA-F551F2CE0B08}" type="pres">
      <dgm:prSet presAssocID="{7B701EC1-C1F3-4034-8F17-01099DB69945}" presName="parentText" presStyleLbl="alignNode1" presStyleIdx="2" presStyleCnt="4">
        <dgm:presLayoutVars>
          <dgm:chMax val="1"/>
          <dgm:bulletEnabled val="1"/>
        </dgm:presLayoutVars>
      </dgm:prSet>
      <dgm:spPr/>
    </dgm:pt>
    <dgm:pt modelId="{537B0E7A-4F85-4F95-A82F-256AC03DE08C}" type="pres">
      <dgm:prSet presAssocID="{7B701EC1-C1F3-4034-8F17-01099DB69945}" presName="descendantText" presStyleLbl="alignAcc1" presStyleIdx="2" presStyleCnt="4">
        <dgm:presLayoutVars>
          <dgm:bulletEnabled val="1"/>
        </dgm:presLayoutVars>
      </dgm:prSet>
      <dgm:spPr/>
    </dgm:pt>
    <dgm:pt modelId="{F203C816-21CA-4367-90E5-075A76194482}" type="pres">
      <dgm:prSet presAssocID="{DF26E193-70E8-4DAF-BF47-B3652C66AD90}" presName="sp" presStyleCnt="0"/>
      <dgm:spPr/>
    </dgm:pt>
    <dgm:pt modelId="{7DA17B8F-2C91-48DA-A2A4-75A289BB39A6}" type="pres">
      <dgm:prSet presAssocID="{20520B37-495F-4F2E-AA17-046196C03707}" presName="composite" presStyleCnt="0"/>
      <dgm:spPr/>
    </dgm:pt>
    <dgm:pt modelId="{07588F01-C471-496B-AE7A-EA9237518B30}" type="pres">
      <dgm:prSet presAssocID="{20520B37-495F-4F2E-AA17-046196C03707}" presName="parentText" presStyleLbl="alignNode1" presStyleIdx="3" presStyleCnt="4">
        <dgm:presLayoutVars>
          <dgm:chMax val="1"/>
          <dgm:bulletEnabled val="1"/>
        </dgm:presLayoutVars>
      </dgm:prSet>
      <dgm:spPr/>
    </dgm:pt>
    <dgm:pt modelId="{7133BC35-29CA-40D1-AE53-5938C0CC0731}" type="pres">
      <dgm:prSet presAssocID="{20520B37-495F-4F2E-AA17-046196C03707}" presName="descendantText" presStyleLbl="alignAcc1" presStyleIdx="3" presStyleCnt="4">
        <dgm:presLayoutVars>
          <dgm:bulletEnabled val="1"/>
        </dgm:presLayoutVars>
      </dgm:prSet>
      <dgm:spPr/>
    </dgm:pt>
  </dgm:ptLst>
  <dgm:cxnLst>
    <dgm:cxn modelId="{8165B50D-DF48-45C6-BB71-958273A4F4EF}" type="presOf" srcId="{AD34DD0D-20E8-44FA-B830-0C729E7CCC8C}" destId="{7133BC35-29CA-40D1-AE53-5938C0CC0731}" srcOrd="0" destOrd="0" presId="urn:microsoft.com/office/officeart/2005/8/layout/chevron2"/>
    <dgm:cxn modelId="{46C6240E-C28F-4840-BF26-3A31EBA228CF}" srcId="{79CDD1FE-00AC-4F1F-BB27-4ECE8989BABC}" destId="{CE6203B6-46E6-4129-8F51-ED23C6F8CBE3}" srcOrd="0" destOrd="0" parTransId="{6C4123D4-60BB-4AF7-880B-671578069CF0}" sibTransId="{F1EA4A57-940D-49C8-B4D9-2BC2837FE1D1}"/>
    <dgm:cxn modelId="{ED81601F-2D90-4A60-BF45-C7D40268BB15}" type="presOf" srcId="{79CDD1FE-00AC-4F1F-BB27-4ECE8989BABC}" destId="{0D0130BA-C559-4ECD-A920-67B4751A1194}" srcOrd="0" destOrd="0" presId="urn:microsoft.com/office/officeart/2005/8/layout/chevron2"/>
    <dgm:cxn modelId="{B29A663E-59B6-4B75-8A26-BD3F5FF3585C}" type="presOf" srcId="{6FD7AD84-483E-4B83-91C7-B63BB5A2CB25}" destId="{F9FB47B8-E081-4A5F-8363-5BC409C51C4D}" srcOrd="0" destOrd="0" presId="urn:microsoft.com/office/officeart/2005/8/layout/chevron2"/>
    <dgm:cxn modelId="{E7142B62-B4EB-496D-A551-5B1A1F51DB92}" srcId="{B988479C-16A2-4C85-99A7-747C85ADFF1F}" destId="{81A5D930-FE1A-4928-870F-A0A2845F5EE6}" srcOrd="0" destOrd="0" parTransId="{BA99AB0F-88B4-4B8E-9970-A349F54DC09C}" sibTransId="{EC794445-0171-41B2-A16E-4963701F5567}"/>
    <dgm:cxn modelId="{D58B474F-BEA0-4FCE-9A5C-B2DA47FA51EE}" srcId="{B988479C-16A2-4C85-99A7-747C85ADFF1F}" destId="{7B701EC1-C1F3-4034-8F17-01099DB69945}" srcOrd="2" destOrd="0" parTransId="{317BEC66-C688-4CF0-8C7D-3E7E04472789}" sibTransId="{DF26E193-70E8-4DAF-BF47-B3652C66AD90}"/>
    <dgm:cxn modelId="{1CB94A53-B0B0-4F04-940E-F5B365CB5C10}" srcId="{20520B37-495F-4F2E-AA17-046196C03707}" destId="{AD34DD0D-20E8-44FA-B830-0C729E7CCC8C}" srcOrd="0" destOrd="0" parTransId="{AC22DEB2-0619-45B4-A673-A49A847ABEFF}" sibTransId="{103F7BBB-EDFF-40D2-BD22-3A96D93B1AA9}"/>
    <dgm:cxn modelId="{96547374-014D-41E1-8332-86E477E1701F}" type="presOf" srcId="{20520B37-495F-4F2E-AA17-046196C03707}" destId="{07588F01-C471-496B-AE7A-EA9237518B30}" srcOrd="0" destOrd="0" presId="urn:microsoft.com/office/officeart/2005/8/layout/chevron2"/>
    <dgm:cxn modelId="{3ABF7E54-6FCB-4958-9343-FFBBE40987B2}" type="presOf" srcId="{CE6203B6-46E6-4129-8F51-ED23C6F8CBE3}" destId="{4CA99BCD-3D1C-465C-A3C5-EB6F3EFEEAA4}" srcOrd="0" destOrd="0" presId="urn:microsoft.com/office/officeart/2005/8/layout/chevron2"/>
    <dgm:cxn modelId="{7922F27B-ED37-41D9-844C-93B84C734DC7}" type="presOf" srcId="{5947C133-FD17-4F72-A8C7-470C1D621933}" destId="{537B0E7A-4F85-4F95-A82F-256AC03DE08C}" srcOrd="0" destOrd="0" presId="urn:microsoft.com/office/officeart/2005/8/layout/chevron2"/>
    <dgm:cxn modelId="{B4CC68AC-1E72-4C65-9640-E5EBB26AEADA}" type="presOf" srcId="{81A5D930-FE1A-4928-870F-A0A2845F5EE6}" destId="{3531AA8E-8EE1-44B6-B739-3C76B73E1672}" srcOrd="0" destOrd="0" presId="urn:microsoft.com/office/officeart/2005/8/layout/chevron2"/>
    <dgm:cxn modelId="{40899CB3-1AC1-4B99-A3FE-72335AAB19C1}" srcId="{7B701EC1-C1F3-4034-8F17-01099DB69945}" destId="{5947C133-FD17-4F72-A8C7-470C1D621933}" srcOrd="0" destOrd="0" parTransId="{2E526610-4F8A-49E1-B8A4-48CCED38D685}" sibTransId="{7CCB4182-8D1B-4704-8B19-5504C7EA602E}"/>
    <dgm:cxn modelId="{F08E0FBB-5ECF-4F30-A195-D318AC8649DA}" type="presOf" srcId="{B988479C-16A2-4C85-99A7-747C85ADFF1F}" destId="{8EEDE285-2C41-4EAC-9506-968767BD3F03}" srcOrd="0" destOrd="0" presId="urn:microsoft.com/office/officeart/2005/8/layout/chevron2"/>
    <dgm:cxn modelId="{A58BF2C1-83E1-4364-A769-804112D90251}" srcId="{B988479C-16A2-4C85-99A7-747C85ADFF1F}" destId="{79CDD1FE-00AC-4F1F-BB27-4ECE8989BABC}" srcOrd="1" destOrd="0" parTransId="{4B909487-B90C-4EA2-821B-1BC4383B5405}" sibTransId="{19D98C20-42D7-4240-8063-29E616A30837}"/>
    <dgm:cxn modelId="{9C26C2C2-8723-4DA4-A816-F97FCC218D88}" srcId="{B988479C-16A2-4C85-99A7-747C85ADFF1F}" destId="{20520B37-495F-4F2E-AA17-046196C03707}" srcOrd="3" destOrd="0" parTransId="{2EF6714B-06FF-4EAF-92EC-46E7382E6D59}" sibTransId="{77C9BB73-4AA5-4401-892A-539F3F74F973}"/>
    <dgm:cxn modelId="{FC3A3CD3-BFE8-4220-BF6E-6D1817451351}" srcId="{81A5D930-FE1A-4928-870F-A0A2845F5EE6}" destId="{6FD7AD84-483E-4B83-91C7-B63BB5A2CB25}" srcOrd="0" destOrd="0" parTransId="{7C5A9792-36FC-4CC8-8C34-015C7779CB22}" sibTransId="{FFB1E701-435D-4490-887F-A93B8E0BC3FC}"/>
    <dgm:cxn modelId="{A366ACE1-2DB3-4854-AAF8-16169EF175DF}" type="presOf" srcId="{7B701EC1-C1F3-4034-8F17-01099DB69945}" destId="{492C09FB-B4D5-49C7-8CAA-F551F2CE0B08}" srcOrd="0" destOrd="0" presId="urn:microsoft.com/office/officeart/2005/8/layout/chevron2"/>
    <dgm:cxn modelId="{ED758A37-7E3C-4F26-8DD7-406ED99FABDF}" type="presParOf" srcId="{8EEDE285-2C41-4EAC-9506-968767BD3F03}" destId="{20851241-DF7C-480E-A903-875254E32459}" srcOrd="0" destOrd="0" presId="urn:microsoft.com/office/officeart/2005/8/layout/chevron2"/>
    <dgm:cxn modelId="{49E7F3DA-9D44-4640-AC39-9E323CC2BE8F}" type="presParOf" srcId="{20851241-DF7C-480E-A903-875254E32459}" destId="{3531AA8E-8EE1-44B6-B739-3C76B73E1672}" srcOrd="0" destOrd="0" presId="urn:microsoft.com/office/officeart/2005/8/layout/chevron2"/>
    <dgm:cxn modelId="{5606FE73-8E34-4413-907C-3DADD535E8B3}" type="presParOf" srcId="{20851241-DF7C-480E-A903-875254E32459}" destId="{F9FB47B8-E081-4A5F-8363-5BC409C51C4D}" srcOrd="1" destOrd="0" presId="urn:microsoft.com/office/officeart/2005/8/layout/chevron2"/>
    <dgm:cxn modelId="{C4D3D16D-F21F-4513-8516-0B445128CAE6}" type="presParOf" srcId="{8EEDE285-2C41-4EAC-9506-968767BD3F03}" destId="{13F43BA5-EE2F-46E1-B50C-54C06B69292D}" srcOrd="1" destOrd="0" presId="urn:microsoft.com/office/officeart/2005/8/layout/chevron2"/>
    <dgm:cxn modelId="{0E286DBF-59D6-470C-8BE4-3EF70F13F2B5}" type="presParOf" srcId="{8EEDE285-2C41-4EAC-9506-968767BD3F03}" destId="{1FDE50AB-C82B-4338-9D40-97C0561EB678}" srcOrd="2" destOrd="0" presId="urn:microsoft.com/office/officeart/2005/8/layout/chevron2"/>
    <dgm:cxn modelId="{643AAE15-10B4-4046-B7B5-465F98C300AC}" type="presParOf" srcId="{1FDE50AB-C82B-4338-9D40-97C0561EB678}" destId="{0D0130BA-C559-4ECD-A920-67B4751A1194}" srcOrd="0" destOrd="0" presId="urn:microsoft.com/office/officeart/2005/8/layout/chevron2"/>
    <dgm:cxn modelId="{14E384E6-9D31-4764-BF20-99174C3E3DD1}" type="presParOf" srcId="{1FDE50AB-C82B-4338-9D40-97C0561EB678}" destId="{4CA99BCD-3D1C-465C-A3C5-EB6F3EFEEAA4}" srcOrd="1" destOrd="0" presId="urn:microsoft.com/office/officeart/2005/8/layout/chevron2"/>
    <dgm:cxn modelId="{0D087A83-3641-4317-924C-C0AFDBAF6B5F}" type="presParOf" srcId="{8EEDE285-2C41-4EAC-9506-968767BD3F03}" destId="{72A94A35-CB1B-494F-8337-262A3CB63B39}" srcOrd="3" destOrd="0" presId="urn:microsoft.com/office/officeart/2005/8/layout/chevron2"/>
    <dgm:cxn modelId="{C835A990-A11F-4122-A355-537C35F498B3}" type="presParOf" srcId="{8EEDE285-2C41-4EAC-9506-968767BD3F03}" destId="{DE83CAD6-59D3-4024-8CC3-6B5507110C73}" srcOrd="4" destOrd="0" presId="urn:microsoft.com/office/officeart/2005/8/layout/chevron2"/>
    <dgm:cxn modelId="{AAF8AF3E-DC08-472B-9258-297D9B30ED76}" type="presParOf" srcId="{DE83CAD6-59D3-4024-8CC3-6B5507110C73}" destId="{492C09FB-B4D5-49C7-8CAA-F551F2CE0B08}" srcOrd="0" destOrd="0" presId="urn:microsoft.com/office/officeart/2005/8/layout/chevron2"/>
    <dgm:cxn modelId="{51766321-6AA2-48A6-992A-D2F8D13F2593}" type="presParOf" srcId="{DE83CAD6-59D3-4024-8CC3-6B5507110C73}" destId="{537B0E7A-4F85-4F95-A82F-256AC03DE08C}" srcOrd="1" destOrd="0" presId="urn:microsoft.com/office/officeart/2005/8/layout/chevron2"/>
    <dgm:cxn modelId="{1C42BD12-871F-420A-8592-219926F0909C}" type="presParOf" srcId="{8EEDE285-2C41-4EAC-9506-968767BD3F03}" destId="{F203C816-21CA-4367-90E5-075A76194482}" srcOrd="5" destOrd="0" presId="urn:microsoft.com/office/officeart/2005/8/layout/chevron2"/>
    <dgm:cxn modelId="{1106D5EA-851D-4A18-A30B-EC0A6F3486AD}" type="presParOf" srcId="{8EEDE285-2C41-4EAC-9506-968767BD3F03}" destId="{7DA17B8F-2C91-48DA-A2A4-75A289BB39A6}" srcOrd="6" destOrd="0" presId="urn:microsoft.com/office/officeart/2005/8/layout/chevron2"/>
    <dgm:cxn modelId="{A51CBC71-7878-4D54-96F4-6FE28628DF3F}" type="presParOf" srcId="{7DA17B8F-2C91-48DA-A2A4-75A289BB39A6}" destId="{07588F01-C471-496B-AE7A-EA9237518B30}" srcOrd="0" destOrd="0" presId="urn:microsoft.com/office/officeart/2005/8/layout/chevron2"/>
    <dgm:cxn modelId="{38DAA674-95B6-4A89-954E-D4F8A66F535A}" type="presParOf" srcId="{7DA17B8F-2C91-48DA-A2A4-75A289BB39A6}" destId="{7133BC35-29CA-40D1-AE53-5938C0CC07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88479C-16A2-4C85-99A7-747C85ADFF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1A5D930-FE1A-4928-870F-A0A2845F5EE6}">
      <dgm:prSet phldrT="[Text]" phldr="1"/>
      <dgm:spPr>
        <a:solidFill>
          <a:schemeClr val="accent3">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BA99AB0F-88B4-4B8E-9970-A349F54DC09C}" type="parTrans" cxnId="{E7142B62-B4EB-496D-A551-5B1A1F51DB92}">
      <dgm:prSet/>
      <dgm:spPr/>
      <dgm:t>
        <a:bodyPr/>
        <a:lstStyle/>
        <a:p>
          <a:endParaRPr lang="en-US"/>
        </a:p>
      </dgm:t>
    </dgm:pt>
    <dgm:pt modelId="{EC794445-0171-41B2-A16E-4963701F5567}" type="sibTrans" cxnId="{E7142B62-B4EB-496D-A551-5B1A1F51DB92}">
      <dgm:prSet/>
      <dgm:spPr/>
      <dgm:t>
        <a:bodyPr/>
        <a:lstStyle/>
        <a:p>
          <a:endParaRPr lang="en-US"/>
        </a:p>
      </dgm:t>
    </dgm:pt>
    <dgm:pt modelId="{6FD7AD84-483E-4B83-91C7-B63BB5A2CB25}">
      <dgm:prSet phldrT="[Text]"/>
      <dgm:spPr>
        <a:ln>
          <a:solidFill>
            <a:schemeClr val="accent3">
              <a:lumMod val="75000"/>
            </a:schemeClr>
          </a:solidFill>
        </a:ln>
      </dgm:spPr>
      <dgm:t>
        <a:bodyPr/>
        <a:lstStyle/>
        <a:p>
          <a:pPr marL="172800" indent="0">
            <a:buNone/>
          </a:pPr>
          <a:r>
            <a:rPr lang="en-GB" b="0" dirty="0"/>
            <a:t>Four models of engagement</a:t>
          </a:r>
          <a:endParaRPr lang="en-US" b="0" dirty="0"/>
        </a:p>
      </dgm:t>
    </dgm:pt>
    <dgm:pt modelId="{7C5A9792-36FC-4CC8-8C34-015C7779CB22}" type="parTrans" cxnId="{FC3A3CD3-BFE8-4220-BF6E-6D1817451351}">
      <dgm:prSet/>
      <dgm:spPr/>
      <dgm:t>
        <a:bodyPr/>
        <a:lstStyle/>
        <a:p>
          <a:endParaRPr lang="en-US"/>
        </a:p>
      </dgm:t>
    </dgm:pt>
    <dgm:pt modelId="{FFB1E701-435D-4490-887F-A93B8E0BC3FC}" type="sibTrans" cxnId="{FC3A3CD3-BFE8-4220-BF6E-6D1817451351}">
      <dgm:prSet/>
      <dgm:spPr/>
      <dgm:t>
        <a:bodyPr/>
        <a:lstStyle/>
        <a:p>
          <a:endParaRPr lang="en-US"/>
        </a:p>
      </dgm:t>
    </dgm:pt>
    <dgm:pt modelId="{79CDD1FE-00AC-4F1F-BB27-4ECE8989BABC}">
      <dgm:prSet phldrT="[Text]" phldr="1"/>
      <dgm:spPr>
        <a:solidFill>
          <a:schemeClr val="accent3">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4B909487-B90C-4EA2-821B-1BC4383B5405}" type="parTrans" cxnId="{A58BF2C1-83E1-4364-A769-804112D90251}">
      <dgm:prSet/>
      <dgm:spPr/>
      <dgm:t>
        <a:bodyPr/>
        <a:lstStyle/>
        <a:p>
          <a:endParaRPr lang="en-US"/>
        </a:p>
      </dgm:t>
    </dgm:pt>
    <dgm:pt modelId="{19D98C20-42D7-4240-8063-29E616A30837}" type="sibTrans" cxnId="{A58BF2C1-83E1-4364-A769-804112D90251}">
      <dgm:prSet/>
      <dgm:spPr/>
      <dgm:t>
        <a:bodyPr/>
        <a:lstStyle/>
        <a:p>
          <a:endParaRPr lang="en-US"/>
        </a:p>
      </dgm:t>
    </dgm:pt>
    <dgm:pt modelId="{CE6203B6-46E6-4129-8F51-ED23C6F8CBE3}">
      <dgm:prSet phldrT="[Text]"/>
      <dgm:spPr>
        <a:ln>
          <a:solidFill>
            <a:schemeClr val="accent3">
              <a:lumMod val="75000"/>
            </a:schemeClr>
          </a:solidFill>
        </a:ln>
      </dgm:spPr>
      <dgm:t>
        <a:bodyPr/>
        <a:lstStyle/>
        <a:p>
          <a:pPr marL="172800" indent="0">
            <a:buNone/>
          </a:pPr>
          <a:r>
            <a:rPr lang="en-GB" b="0" dirty="0"/>
            <a:t>Each board will decide which model is most appropriate</a:t>
          </a:r>
          <a:endParaRPr lang="en-US" b="0" dirty="0"/>
        </a:p>
      </dgm:t>
    </dgm:pt>
    <dgm:pt modelId="{6C4123D4-60BB-4AF7-880B-671578069CF0}" type="parTrans" cxnId="{46C6240E-C28F-4840-BF26-3A31EBA228CF}">
      <dgm:prSet/>
      <dgm:spPr/>
      <dgm:t>
        <a:bodyPr/>
        <a:lstStyle/>
        <a:p>
          <a:endParaRPr lang="en-US"/>
        </a:p>
      </dgm:t>
    </dgm:pt>
    <dgm:pt modelId="{F1EA4A57-940D-49C8-B4D9-2BC2837FE1D1}" type="sibTrans" cxnId="{46C6240E-C28F-4840-BF26-3A31EBA228CF}">
      <dgm:prSet/>
      <dgm:spPr/>
      <dgm:t>
        <a:bodyPr/>
        <a:lstStyle/>
        <a:p>
          <a:endParaRPr lang="en-US"/>
        </a:p>
      </dgm:t>
    </dgm:pt>
    <dgm:pt modelId="{AD34DD0D-20E8-44FA-B830-0C729E7CCC8C}">
      <dgm:prSet/>
      <dgm:spPr>
        <a:ln>
          <a:solidFill>
            <a:schemeClr val="accent3">
              <a:lumMod val="75000"/>
            </a:schemeClr>
          </a:solidFill>
        </a:ln>
      </dgm:spPr>
      <dgm:t>
        <a:bodyPr/>
        <a:lstStyle/>
        <a:p>
          <a:pPr marL="172800" indent="0">
            <a:buNone/>
          </a:pPr>
          <a:r>
            <a:rPr lang="en-GB" b="0" dirty="0"/>
            <a:t>Some boards are responsible for a wide and varied selection of programmes and may use more than one model</a:t>
          </a:r>
          <a:endParaRPr lang="en-US" b="0" dirty="0"/>
        </a:p>
      </dgm:t>
    </dgm:pt>
    <dgm:pt modelId="{AC22DEB2-0619-45B4-A673-A49A847ABEFF}" type="parTrans" cxnId="{1CB94A53-B0B0-4F04-940E-F5B365CB5C10}">
      <dgm:prSet/>
      <dgm:spPr/>
      <dgm:t>
        <a:bodyPr/>
        <a:lstStyle/>
        <a:p>
          <a:endParaRPr lang="en-US"/>
        </a:p>
      </dgm:t>
    </dgm:pt>
    <dgm:pt modelId="{103F7BBB-EDFF-40D2-BD22-3A96D93B1AA9}" type="sibTrans" cxnId="{1CB94A53-B0B0-4F04-940E-F5B365CB5C10}">
      <dgm:prSet/>
      <dgm:spPr/>
      <dgm:t>
        <a:bodyPr/>
        <a:lstStyle/>
        <a:p>
          <a:endParaRPr lang="en-US"/>
        </a:p>
      </dgm:t>
    </dgm:pt>
    <dgm:pt modelId="{5947C133-FD17-4F72-A8C7-470C1D621933}">
      <dgm:prSet phldrT="[Text]"/>
      <dgm:spPr>
        <a:ln>
          <a:solidFill>
            <a:schemeClr val="accent3">
              <a:lumMod val="75000"/>
            </a:schemeClr>
          </a:solidFill>
        </a:ln>
      </dgm:spPr>
      <dgm:t>
        <a:bodyPr/>
        <a:lstStyle/>
        <a:p>
          <a:pPr marL="172800" indent="0">
            <a:buNone/>
          </a:pPr>
          <a:r>
            <a:rPr lang="en-GB" b="0" dirty="0"/>
            <a:t>Consult with programme leader to confirm which model is used</a:t>
          </a:r>
          <a:endParaRPr lang="en-US" b="0" dirty="0"/>
        </a:p>
      </dgm:t>
    </dgm:pt>
    <dgm:pt modelId="{7CCB4182-8D1B-4704-8B19-5504C7EA602E}" type="sibTrans" cxnId="{40899CB3-1AC1-4B99-A3FE-72335AAB19C1}">
      <dgm:prSet/>
      <dgm:spPr/>
      <dgm:t>
        <a:bodyPr/>
        <a:lstStyle/>
        <a:p>
          <a:endParaRPr lang="en-US"/>
        </a:p>
      </dgm:t>
    </dgm:pt>
    <dgm:pt modelId="{2E526610-4F8A-49E1-B8A4-48CCED38D685}" type="parTrans" cxnId="{40899CB3-1AC1-4B99-A3FE-72335AAB19C1}">
      <dgm:prSet/>
      <dgm:spPr/>
      <dgm:t>
        <a:bodyPr/>
        <a:lstStyle/>
        <a:p>
          <a:endParaRPr lang="en-US"/>
        </a:p>
      </dgm:t>
    </dgm:pt>
    <dgm:pt modelId="{20520B37-495F-4F2E-AA17-046196C03707}">
      <dgm:prSet/>
      <dgm:spPr>
        <a:solidFill>
          <a:schemeClr val="accent3">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GB" altLang="en-US" b="1" dirty="0"/>
        </a:p>
      </dgm:t>
    </dgm:pt>
    <dgm:pt modelId="{77C9BB73-4AA5-4401-892A-539F3F74F973}" type="sibTrans" cxnId="{9C26C2C2-8723-4DA4-A816-F97FCC218D88}">
      <dgm:prSet/>
      <dgm:spPr/>
      <dgm:t>
        <a:bodyPr/>
        <a:lstStyle/>
        <a:p>
          <a:endParaRPr lang="en-US"/>
        </a:p>
      </dgm:t>
    </dgm:pt>
    <dgm:pt modelId="{2EF6714B-06FF-4EAF-92EC-46E7382E6D59}" type="parTrans" cxnId="{9C26C2C2-8723-4DA4-A816-F97FCC218D88}">
      <dgm:prSet/>
      <dgm:spPr/>
      <dgm:t>
        <a:bodyPr/>
        <a:lstStyle/>
        <a:p>
          <a:endParaRPr lang="en-US"/>
        </a:p>
      </dgm:t>
    </dgm:pt>
    <dgm:pt modelId="{7B701EC1-C1F3-4034-8F17-01099DB69945}">
      <dgm:prSet phldrT="[Text]" phldr="1"/>
      <dgm:spPr>
        <a:solidFill>
          <a:schemeClr val="accent3">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DF26E193-70E8-4DAF-BF47-B3652C66AD90}" type="sibTrans" cxnId="{D58B474F-BEA0-4FCE-9A5C-B2DA47FA51EE}">
      <dgm:prSet/>
      <dgm:spPr/>
      <dgm:t>
        <a:bodyPr/>
        <a:lstStyle/>
        <a:p>
          <a:endParaRPr lang="en-US"/>
        </a:p>
      </dgm:t>
    </dgm:pt>
    <dgm:pt modelId="{317BEC66-C688-4CF0-8C7D-3E7E04472789}" type="parTrans" cxnId="{D58B474F-BEA0-4FCE-9A5C-B2DA47FA51EE}">
      <dgm:prSet/>
      <dgm:spPr/>
      <dgm:t>
        <a:bodyPr/>
        <a:lstStyle/>
        <a:p>
          <a:endParaRPr lang="en-US"/>
        </a:p>
      </dgm:t>
    </dgm:pt>
    <dgm:pt modelId="{8EEDE285-2C41-4EAC-9506-968767BD3F03}" type="pres">
      <dgm:prSet presAssocID="{B988479C-16A2-4C85-99A7-747C85ADFF1F}" presName="linearFlow" presStyleCnt="0">
        <dgm:presLayoutVars>
          <dgm:dir/>
          <dgm:animLvl val="lvl"/>
          <dgm:resizeHandles val="exact"/>
        </dgm:presLayoutVars>
      </dgm:prSet>
      <dgm:spPr/>
    </dgm:pt>
    <dgm:pt modelId="{20851241-DF7C-480E-A903-875254E32459}" type="pres">
      <dgm:prSet presAssocID="{81A5D930-FE1A-4928-870F-A0A2845F5EE6}" presName="composite" presStyleCnt="0"/>
      <dgm:spPr/>
    </dgm:pt>
    <dgm:pt modelId="{3531AA8E-8EE1-44B6-B739-3C76B73E1672}" type="pres">
      <dgm:prSet presAssocID="{81A5D930-FE1A-4928-870F-A0A2845F5EE6}" presName="parentText" presStyleLbl="alignNode1" presStyleIdx="0" presStyleCnt="4">
        <dgm:presLayoutVars>
          <dgm:chMax val="1"/>
          <dgm:bulletEnabled val="1"/>
        </dgm:presLayoutVars>
      </dgm:prSet>
      <dgm:spPr/>
    </dgm:pt>
    <dgm:pt modelId="{F9FB47B8-E081-4A5F-8363-5BC409C51C4D}" type="pres">
      <dgm:prSet presAssocID="{81A5D930-FE1A-4928-870F-A0A2845F5EE6}" presName="descendantText" presStyleLbl="alignAcc1" presStyleIdx="0" presStyleCnt="4">
        <dgm:presLayoutVars>
          <dgm:bulletEnabled val="1"/>
        </dgm:presLayoutVars>
      </dgm:prSet>
      <dgm:spPr/>
    </dgm:pt>
    <dgm:pt modelId="{13F43BA5-EE2F-46E1-B50C-54C06B69292D}" type="pres">
      <dgm:prSet presAssocID="{EC794445-0171-41B2-A16E-4963701F5567}" presName="sp" presStyleCnt="0"/>
      <dgm:spPr/>
    </dgm:pt>
    <dgm:pt modelId="{1FDE50AB-C82B-4338-9D40-97C0561EB678}" type="pres">
      <dgm:prSet presAssocID="{79CDD1FE-00AC-4F1F-BB27-4ECE8989BABC}" presName="composite" presStyleCnt="0"/>
      <dgm:spPr/>
    </dgm:pt>
    <dgm:pt modelId="{0D0130BA-C559-4ECD-A920-67B4751A1194}" type="pres">
      <dgm:prSet presAssocID="{79CDD1FE-00AC-4F1F-BB27-4ECE8989BABC}" presName="parentText" presStyleLbl="alignNode1" presStyleIdx="1" presStyleCnt="4">
        <dgm:presLayoutVars>
          <dgm:chMax val="1"/>
          <dgm:bulletEnabled val="1"/>
        </dgm:presLayoutVars>
      </dgm:prSet>
      <dgm:spPr/>
    </dgm:pt>
    <dgm:pt modelId="{4CA99BCD-3D1C-465C-A3C5-EB6F3EFEEAA4}" type="pres">
      <dgm:prSet presAssocID="{79CDD1FE-00AC-4F1F-BB27-4ECE8989BABC}" presName="descendantText" presStyleLbl="alignAcc1" presStyleIdx="1" presStyleCnt="4">
        <dgm:presLayoutVars>
          <dgm:bulletEnabled val="1"/>
        </dgm:presLayoutVars>
      </dgm:prSet>
      <dgm:spPr/>
    </dgm:pt>
    <dgm:pt modelId="{72A94A35-CB1B-494F-8337-262A3CB63B39}" type="pres">
      <dgm:prSet presAssocID="{19D98C20-42D7-4240-8063-29E616A30837}" presName="sp" presStyleCnt="0"/>
      <dgm:spPr/>
    </dgm:pt>
    <dgm:pt modelId="{DE83CAD6-59D3-4024-8CC3-6B5507110C73}" type="pres">
      <dgm:prSet presAssocID="{7B701EC1-C1F3-4034-8F17-01099DB69945}" presName="composite" presStyleCnt="0"/>
      <dgm:spPr/>
    </dgm:pt>
    <dgm:pt modelId="{492C09FB-B4D5-49C7-8CAA-F551F2CE0B08}" type="pres">
      <dgm:prSet presAssocID="{7B701EC1-C1F3-4034-8F17-01099DB69945}" presName="parentText" presStyleLbl="alignNode1" presStyleIdx="2" presStyleCnt="4">
        <dgm:presLayoutVars>
          <dgm:chMax val="1"/>
          <dgm:bulletEnabled val="1"/>
        </dgm:presLayoutVars>
      </dgm:prSet>
      <dgm:spPr/>
    </dgm:pt>
    <dgm:pt modelId="{537B0E7A-4F85-4F95-A82F-256AC03DE08C}" type="pres">
      <dgm:prSet presAssocID="{7B701EC1-C1F3-4034-8F17-01099DB69945}" presName="descendantText" presStyleLbl="alignAcc1" presStyleIdx="2" presStyleCnt="4">
        <dgm:presLayoutVars>
          <dgm:bulletEnabled val="1"/>
        </dgm:presLayoutVars>
      </dgm:prSet>
      <dgm:spPr/>
    </dgm:pt>
    <dgm:pt modelId="{F203C816-21CA-4367-90E5-075A76194482}" type="pres">
      <dgm:prSet presAssocID="{DF26E193-70E8-4DAF-BF47-B3652C66AD90}" presName="sp" presStyleCnt="0"/>
      <dgm:spPr/>
    </dgm:pt>
    <dgm:pt modelId="{7DA17B8F-2C91-48DA-A2A4-75A289BB39A6}" type="pres">
      <dgm:prSet presAssocID="{20520B37-495F-4F2E-AA17-046196C03707}" presName="composite" presStyleCnt="0"/>
      <dgm:spPr/>
    </dgm:pt>
    <dgm:pt modelId="{07588F01-C471-496B-AE7A-EA9237518B30}" type="pres">
      <dgm:prSet presAssocID="{20520B37-495F-4F2E-AA17-046196C03707}" presName="parentText" presStyleLbl="alignNode1" presStyleIdx="3" presStyleCnt="4">
        <dgm:presLayoutVars>
          <dgm:chMax val="1"/>
          <dgm:bulletEnabled val="1"/>
        </dgm:presLayoutVars>
      </dgm:prSet>
      <dgm:spPr/>
    </dgm:pt>
    <dgm:pt modelId="{7133BC35-29CA-40D1-AE53-5938C0CC0731}" type="pres">
      <dgm:prSet presAssocID="{20520B37-495F-4F2E-AA17-046196C03707}" presName="descendantText" presStyleLbl="alignAcc1" presStyleIdx="3" presStyleCnt="4">
        <dgm:presLayoutVars>
          <dgm:bulletEnabled val="1"/>
        </dgm:presLayoutVars>
      </dgm:prSet>
      <dgm:spPr/>
    </dgm:pt>
  </dgm:ptLst>
  <dgm:cxnLst>
    <dgm:cxn modelId="{8165B50D-DF48-45C6-BB71-958273A4F4EF}" type="presOf" srcId="{AD34DD0D-20E8-44FA-B830-0C729E7CCC8C}" destId="{7133BC35-29CA-40D1-AE53-5938C0CC0731}" srcOrd="0" destOrd="0" presId="urn:microsoft.com/office/officeart/2005/8/layout/chevron2"/>
    <dgm:cxn modelId="{46C6240E-C28F-4840-BF26-3A31EBA228CF}" srcId="{79CDD1FE-00AC-4F1F-BB27-4ECE8989BABC}" destId="{CE6203B6-46E6-4129-8F51-ED23C6F8CBE3}" srcOrd="0" destOrd="0" parTransId="{6C4123D4-60BB-4AF7-880B-671578069CF0}" sibTransId="{F1EA4A57-940D-49C8-B4D9-2BC2837FE1D1}"/>
    <dgm:cxn modelId="{ED81601F-2D90-4A60-BF45-C7D40268BB15}" type="presOf" srcId="{79CDD1FE-00AC-4F1F-BB27-4ECE8989BABC}" destId="{0D0130BA-C559-4ECD-A920-67B4751A1194}" srcOrd="0" destOrd="0" presId="urn:microsoft.com/office/officeart/2005/8/layout/chevron2"/>
    <dgm:cxn modelId="{B29A663E-59B6-4B75-8A26-BD3F5FF3585C}" type="presOf" srcId="{6FD7AD84-483E-4B83-91C7-B63BB5A2CB25}" destId="{F9FB47B8-E081-4A5F-8363-5BC409C51C4D}" srcOrd="0" destOrd="0" presId="urn:microsoft.com/office/officeart/2005/8/layout/chevron2"/>
    <dgm:cxn modelId="{E7142B62-B4EB-496D-A551-5B1A1F51DB92}" srcId="{B988479C-16A2-4C85-99A7-747C85ADFF1F}" destId="{81A5D930-FE1A-4928-870F-A0A2845F5EE6}" srcOrd="0" destOrd="0" parTransId="{BA99AB0F-88B4-4B8E-9970-A349F54DC09C}" sibTransId="{EC794445-0171-41B2-A16E-4963701F5567}"/>
    <dgm:cxn modelId="{D58B474F-BEA0-4FCE-9A5C-B2DA47FA51EE}" srcId="{B988479C-16A2-4C85-99A7-747C85ADFF1F}" destId="{7B701EC1-C1F3-4034-8F17-01099DB69945}" srcOrd="2" destOrd="0" parTransId="{317BEC66-C688-4CF0-8C7D-3E7E04472789}" sibTransId="{DF26E193-70E8-4DAF-BF47-B3652C66AD90}"/>
    <dgm:cxn modelId="{1CB94A53-B0B0-4F04-940E-F5B365CB5C10}" srcId="{20520B37-495F-4F2E-AA17-046196C03707}" destId="{AD34DD0D-20E8-44FA-B830-0C729E7CCC8C}" srcOrd="0" destOrd="0" parTransId="{AC22DEB2-0619-45B4-A673-A49A847ABEFF}" sibTransId="{103F7BBB-EDFF-40D2-BD22-3A96D93B1AA9}"/>
    <dgm:cxn modelId="{96547374-014D-41E1-8332-86E477E1701F}" type="presOf" srcId="{20520B37-495F-4F2E-AA17-046196C03707}" destId="{07588F01-C471-496B-AE7A-EA9237518B30}" srcOrd="0" destOrd="0" presId="urn:microsoft.com/office/officeart/2005/8/layout/chevron2"/>
    <dgm:cxn modelId="{3ABF7E54-6FCB-4958-9343-FFBBE40987B2}" type="presOf" srcId="{CE6203B6-46E6-4129-8F51-ED23C6F8CBE3}" destId="{4CA99BCD-3D1C-465C-A3C5-EB6F3EFEEAA4}" srcOrd="0" destOrd="0" presId="urn:microsoft.com/office/officeart/2005/8/layout/chevron2"/>
    <dgm:cxn modelId="{7922F27B-ED37-41D9-844C-93B84C734DC7}" type="presOf" srcId="{5947C133-FD17-4F72-A8C7-470C1D621933}" destId="{537B0E7A-4F85-4F95-A82F-256AC03DE08C}" srcOrd="0" destOrd="0" presId="urn:microsoft.com/office/officeart/2005/8/layout/chevron2"/>
    <dgm:cxn modelId="{B4CC68AC-1E72-4C65-9640-E5EBB26AEADA}" type="presOf" srcId="{81A5D930-FE1A-4928-870F-A0A2845F5EE6}" destId="{3531AA8E-8EE1-44B6-B739-3C76B73E1672}" srcOrd="0" destOrd="0" presId="urn:microsoft.com/office/officeart/2005/8/layout/chevron2"/>
    <dgm:cxn modelId="{40899CB3-1AC1-4B99-A3FE-72335AAB19C1}" srcId="{7B701EC1-C1F3-4034-8F17-01099DB69945}" destId="{5947C133-FD17-4F72-A8C7-470C1D621933}" srcOrd="0" destOrd="0" parTransId="{2E526610-4F8A-49E1-B8A4-48CCED38D685}" sibTransId="{7CCB4182-8D1B-4704-8B19-5504C7EA602E}"/>
    <dgm:cxn modelId="{F08E0FBB-5ECF-4F30-A195-D318AC8649DA}" type="presOf" srcId="{B988479C-16A2-4C85-99A7-747C85ADFF1F}" destId="{8EEDE285-2C41-4EAC-9506-968767BD3F03}" srcOrd="0" destOrd="0" presId="urn:microsoft.com/office/officeart/2005/8/layout/chevron2"/>
    <dgm:cxn modelId="{A58BF2C1-83E1-4364-A769-804112D90251}" srcId="{B988479C-16A2-4C85-99A7-747C85ADFF1F}" destId="{79CDD1FE-00AC-4F1F-BB27-4ECE8989BABC}" srcOrd="1" destOrd="0" parTransId="{4B909487-B90C-4EA2-821B-1BC4383B5405}" sibTransId="{19D98C20-42D7-4240-8063-29E616A30837}"/>
    <dgm:cxn modelId="{9C26C2C2-8723-4DA4-A816-F97FCC218D88}" srcId="{B988479C-16A2-4C85-99A7-747C85ADFF1F}" destId="{20520B37-495F-4F2E-AA17-046196C03707}" srcOrd="3" destOrd="0" parTransId="{2EF6714B-06FF-4EAF-92EC-46E7382E6D59}" sibTransId="{77C9BB73-4AA5-4401-892A-539F3F74F973}"/>
    <dgm:cxn modelId="{FC3A3CD3-BFE8-4220-BF6E-6D1817451351}" srcId="{81A5D930-FE1A-4928-870F-A0A2845F5EE6}" destId="{6FD7AD84-483E-4B83-91C7-B63BB5A2CB25}" srcOrd="0" destOrd="0" parTransId="{7C5A9792-36FC-4CC8-8C34-015C7779CB22}" sibTransId="{FFB1E701-435D-4490-887F-A93B8E0BC3FC}"/>
    <dgm:cxn modelId="{A366ACE1-2DB3-4854-AAF8-16169EF175DF}" type="presOf" srcId="{7B701EC1-C1F3-4034-8F17-01099DB69945}" destId="{492C09FB-B4D5-49C7-8CAA-F551F2CE0B08}" srcOrd="0" destOrd="0" presId="urn:microsoft.com/office/officeart/2005/8/layout/chevron2"/>
    <dgm:cxn modelId="{ED758A37-7E3C-4F26-8DD7-406ED99FABDF}" type="presParOf" srcId="{8EEDE285-2C41-4EAC-9506-968767BD3F03}" destId="{20851241-DF7C-480E-A903-875254E32459}" srcOrd="0" destOrd="0" presId="urn:microsoft.com/office/officeart/2005/8/layout/chevron2"/>
    <dgm:cxn modelId="{49E7F3DA-9D44-4640-AC39-9E323CC2BE8F}" type="presParOf" srcId="{20851241-DF7C-480E-A903-875254E32459}" destId="{3531AA8E-8EE1-44B6-B739-3C76B73E1672}" srcOrd="0" destOrd="0" presId="urn:microsoft.com/office/officeart/2005/8/layout/chevron2"/>
    <dgm:cxn modelId="{5606FE73-8E34-4413-907C-3DADD535E8B3}" type="presParOf" srcId="{20851241-DF7C-480E-A903-875254E32459}" destId="{F9FB47B8-E081-4A5F-8363-5BC409C51C4D}" srcOrd="1" destOrd="0" presId="urn:microsoft.com/office/officeart/2005/8/layout/chevron2"/>
    <dgm:cxn modelId="{C4D3D16D-F21F-4513-8516-0B445128CAE6}" type="presParOf" srcId="{8EEDE285-2C41-4EAC-9506-968767BD3F03}" destId="{13F43BA5-EE2F-46E1-B50C-54C06B69292D}" srcOrd="1" destOrd="0" presId="urn:microsoft.com/office/officeart/2005/8/layout/chevron2"/>
    <dgm:cxn modelId="{0E286DBF-59D6-470C-8BE4-3EF70F13F2B5}" type="presParOf" srcId="{8EEDE285-2C41-4EAC-9506-968767BD3F03}" destId="{1FDE50AB-C82B-4338-9D40-97C0561EB678}" srcOrd="2" destOrd="0" presId="urn:microsoft.com/office/officeart/2005/8/layout/chevron2"/>
    <dgm:cxn modelId="{643AAE15-10B4-4046-B7B5-465F98C300AC}" type="presParOf" srcId="{1FDE50AB-C82B-4338-9D40-97C0561EB678}" destId="{0D0130BA-C559-4ECD-A920-67B4751A1194}" srcOrd="0" destOrd="0" presId="urn:microsoft.com/office/officeart/2005/8/layout/chevron2"/>
    <dgm:cxn modelId="{14E384E6-9D31-4764-BF20-99174C3E3DD1}" type="presParOf" srcId="{1FDE50AB-C82B-4338-9D40-97C0561EB678}" destId="{4CA99BCD-3D1C-465C-A3C5-EB6F3EFEEAA4}" srcOrd="1" destOrd="0" presId="urn:microsoft.com/office/officeart/2005/8/layout/chevron2"/>
    <dgm:cxn modelId="{0D087A83-3641-4317-924C-C0AFDBAF6B5F}" type="presParOf" srcId="{8EEDE285-2C41-4EAC-9506-968767BD3F03}" destId="{72A94A35-CB1B-494F-8337-262A3CB63B39}" srcOrd="3" destOrd="0" presId="urn:microsoft.com/office/officeart/2005/8/layout/chevron2"/>
    <dgm:cxn modelId="{C835A990-A11F-4122-A355-537C35F498B3}" type="presParOf" srcId="{8EEDE285-2C41-4EAC-9506-968767BD3F03}" destId="{DE83CAD6-59D3-4024-8CC3-6B5507110C73}" srcOrd="4" destOrd="0" presId="urn:microsoft.com/office/officeart/2005/8/layout/chevron2"/>
    <dgm:cxn modelId="{AAF8AF3E-DC08-472B-9258-297D9B30ED76}" type="presParOf" srcId="{DE83CAD6-59D3-4024-8CC3-6B5507110C73}" destId="{492C09FB-B4D5-49C7-8CAA-F551F2CE0B08}" srcOrd="0" destOrd="0" presId="urn:microsoft.com/office/officeart/2005/8/layout/chevron2"/>
    <dgm:cxn modelId="{51766321-6AA2-48A6-992A-D2F8D13F2593}" type="presParOf" srcId="{DE83CAD6-59D3-4024-8CC3-6B5507110C73}" destId="{537B0E7A-4F85-4F95-A82F-256AC03DE08C}" srcOrd="1" destOrd="0" presId="urn:microsoft.com/office/officeart/2005/8/layout/chevron2"/>
    <dgm:cxn modelId="{1C42BD12-871F-420A-8592-219926F0909C}" type="presParOf" srcId="{8EEDE285-2C41-4EAC-9506-968767BD3F03}" destId="{F203C816-21CA-4367-90E5-075A76194482}" srcOrd="5" destOrd="0" presId="urn:microsoft.com/office/officeart/2005/8/layout/chevron2"/>
    <dgm:cxn modelId="{1106D5EA-851D-4A18-A30B-EC0A6F3486AD}" type="presParOf" srcId="{8EEDE285-2C41-4EAC-9506-968767BD3F03}" destId="{7DA17B8F-2C91-48DA-A2A4-75A289BB39A6}" srcOrd="6" destOrd="0" presId="urn:microsoft.com/office/officeart/2005/8/layout/chevron2"/>
    <dgm:cxn modelId="{A51CBC71-7878-4D54-96F4-6FE28628DF3F}" type="presParOf" srcId="{7DA17B8F-2C91-48DA-A2A4-75A289BB39A6}" destId="{07588F01-C471-496B-AE7A-EA9237518B30}" srcOrd="0" destOrd="0" presId="urn:microsoft.com/office/officeart/2005/8/layout/chevron2"/>
    <dgm:cxn modelId="{38DAA674-95B6-4A89-954E-D4F8A66F535A}" type="presParOf" srcId="{7DA17B8F-2C91-48DA-A2A4-75A289BB39A6}" destId="{7133BC35-29CA-40D1-AE53-5938C0CC07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88479C-16A2-4C85-99A7-747C85ADFF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1A5D930-FE1A-4928-870F-A0A2845F5EE6}">
      <dgm:prSet phldrT="[Text]" phldr="1"/>
      <dgm:spPr>
        <a:solidFill>
          <a:schemeClr val="accent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BA99AB0F-88B4-4B8E-9970-A349F54DC09C}" type="parTrans" cxnId="{E7142B62-B4EB-496D-A551-5B1A1F51DB92}">
      <dgm:prSet/>
      <dgm:spPr/>
      <dgm:t>
        <a:bodyPr/>
        <a:lstStyle/>
        <a:p>
          <a:endParaRPr lang="en-US"/>
        </a:p>
      </dgm:t>
    </dgm:pt>
    <dgm:pt modelId="{EC794445-0171-41B2-A16E-4963701F5567}" type="sibTrans" cxnId="{E7142B62-B4EB-496D-A551-5B1A1F51DB92}">
      <dgm:prSet/>
      <dgm:spPr/>
      <dgm:t>
        <a:bodyPr/>
        <a:lstStyle/>
        <a:p>
          <a:endParaRPr lang="en-US"/>
        </a:p>
      </dgm:t>
    </dgm:pt>
    <dgm:pt modelId="{6FD7AD84-483E-4B83-91C7-B63BB5A2CB25}">
      <dgm:prSet phldrT="[Text]" custT="1"/>
      <dgm:spPr>
        <a:ln>
          <a:solidFill>
            <a:schemeClr val="accent1">
              <a:lumMod val="75000"/>
            </a:schemeClr>
          </a:solidFill>
        </a:ln>
      </dgm:spPr>
      <dgm:t>
        <a:bodyPr/>
        <a:lstStyle/>
        <a:p>
          <a:pPr indent="0">
            <a:buFontTx/>
            <a:buNone/>
          </a:pPr>
          <a:r>
            <a:rPr lang="en-GB" sz="1800" b="0" dirty="0"/>
            <a:t>Nationally recognised credit tariff: </a:t>
          </a:r>
          <a:br>
            <a:rPr lang="en-GB" sz="1800" b="0" dirty="0"/>
          </a:br>
          <a:r>
            <a:rPr lang="en-GB" sz="1800" b="0" dirty="0"/>
            <a:t>1 credit = 10 notional student learning hours</a:t>
          </a:r>
          <a:endParaRPr lang="en-US" sz="1800" b="0" dirty="0"/>
        </a:p>
      </dgm:t>
    </dgm:pt>
    <dgm:pt modelId="{7C5A9792-36FC-4CC8-8C34-015C7779CB22}" type="parTrans" cxnId="{FC3A3CD3-BFE8-4220-BF6E-6D1817451351}">
      <dgm:prSet/>
      <dgm:spPr/>
      <dgm:t>
        <a:bodyPr/>
        <a:lstStyle/>
        <a:p>
          <a:endParaRPr lang="en-US"/>
        </a:p>
      </dgm:t>
    </dgm:pt>
    <dgm:pt modelId="{FFB1E701-435D-4490-887F-A93B8E0BC3FC}" type="sibTrans" cxnId="{FC3A3CD3-BFE8-4220-BF6E-6D1817451351}">
      <dgm:prSet/>
      <dgm:spPr/>
      <dgm:t>
        <a:bodyPr/>
        <a:lstStyle/>
        <a:p>
          <a:endParaRPr lang="en-US"/>
        </a:p>
      </dgm:t>
    </dgm:pt>
    <dgm:pt modelId="{79CDD1FE-00AC-4F1F-BB27-4ECE8989BABC}">
      <dgm:prSet phldrT="[Text]" phldr="1"/>
      <dgm:spPr>
        <a:solidFill>
          <a:schemeClr val="accent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4B909487-B90C-4EA2-821B-1BC4383B5405}" type="parTrans" cxnId="{A58BF2C1-83E1-4364-A769-804112D90251}">
      <dgm:prSet/>
      <dgm:spPr/>
      <dgm:t>
        <a:bodyPr/>
        <a:lstStyle/>
        <a:p>
          <a:endParaRPr lang="en-US"/>
        </a:p>
      </dgm:t>
    </dgm:pt>
    <dgm:pt modelId="{19D98C20-42D7-4240-8063-29E616A30837}" type="sibTrans" cxnId="{A58BF2C1-83E1-4364-A769-804112D90251}">
      <dgm:prSet/>
      <dgm:spPr/>
      <dgm:t>
        <a:bodyPr/>
        <a:lstStyle/>
        <a:p>
          <a:endParaRPr lang="en-US"/>
        </a:p>
      </dgm:t>
    </dgm:pt>
    <dgm:pt modelId="{CE6203B6-46E6-4129-8F51-ED23C6F8CBE3}">
      <dgm:prSet phldrT="[Text]" custT="1"/>
      <dgm:spPr>
        <a:ln>
          <a:solidFill>
            <a:schemeClr val="accent1">
              <a:lumMod val="75000"/>
            </a:schemeClr>
          </a:solidFill>
        </a:ln>
      </dgm:spPr>
      <dgm:t>
        <a:bodyPr/>
        <a:lstStyle/>
        <a:p>
          <a:pPr indent="0">
            <a:buNone/>
          </a:pPr>
          <a:r>
            <a:rPr lang="en-GB" sz="1800" b="0" dirty="0"/>
            <a:t>Modules based around 15 and 30 credits, and larger modules. </a:t>
          </a:r>
          <a:br>
            <a:rPr lang="en-GB" sz="1800" b="0" dirty="0"/>
          </a:br>
          <a:r>
            <a:rPr lang="en-GB" sz="1800" b="0" dirty="0"/>
            <a:t>UG dissertation modules normally 30 credits, PGT dissertation modules normally 60 credits</a:t>
          </a:r>
          <a:endParaRPr lang="en-US" sz="1800" b="0" dirty="0"/>
        </a:p>
      </dgm:t>
    </dgm:pt>
    <dgm:pt modelId="{6C4123D4-60BB-4AF7-880B-671578069CF0}" type="parTrans" cxnId="{46C6240E-C28F-4840-BF26-3A31EBA228CF}">
      <dgm:prSet/>
      <dgm:spPr/>
      <dgm:t>
        <a:bodyPr/>
        <a:lstStyle/>
        <a:p>
          <a:endParaRPr lang="en-US"/>
        </a:p>
      </dgm:t>
    </dgm:pt>
    <dgm:pt modelId="{F1EA4A57-940D-49C8-B4D9-2BC2837FE1D1}" type="sibTrans" cxnId="{46C6240E-C28F-4840-BF26-3A31EBA228CF}">
      <dgm:prSet/>
      <dgm:spPr/>
      <dgm:t>
        <a:bodyPr/>
        <a:lstStyle/>
        <a:p>
          <a:endParaRPr lang="en-US"/>
        </a:p>
      </dgm:t>
    </dgm:pt>
    <dgm:pt modelId="{5947C133-FD17-4F72-A8C7-470C1D621933}">
      <dgm:prSet phldrT="[Text]"/>
      <dgm:spPr>
        <a:ln>
          <a:solidFill>
            <a:schemeClr val="accent1">
              <a:lumMod val="75000"/>
            </a:schemeClr>
          </a:solidFill>
        </a:ln>
      </dgm:spPr>
      <dgm:t>
        <a:bodyPr/>
        <a:lstStyle/>
        <a:p>
          <a:pPr indent="0">
            <a:buNone/>
          </a:pPr>
          <a:r>
            <a:rPr lang="en-GB" b="0" dirty="0"/>
            <a:t>Levels conform to FHEQ: level 4 = primarily diagnostic/formative. </a:t>
          </a:r>
          <a:br>
            <a:rPr lang="en-GB" b="0" dirty="0"/>
          </a:br>
          <a:r>
            <a:rPr lang="en-GB" b="0" dirty="0"/>
            <a:t>Levels 5 &amp; 6 = count towards degree classification. Level 7 = postgraduate</a:t>
          </a:r>
          <a:endParaRPr lang="en-US" b="0" dirty="0"/>
        </a:p>
      </dgm:t>
    </dgm:pt>
    <dgm:pt modelId="{7CCB4182-8D1B-4704-8B19-5504C7EA602E}" type="sibTrans" cxnId="{40899CB3-1AC1-4B99-A3FE-72335AAB19C1}">
      <dgm:prSet/>
      <dgm:spPr/>
      <dgm:t>
        <a:bodyPr/>
        <a:lstStyle/>
        <a:p>
          <a:endParaRPr lang="en-US"/>
        </a:p>
      </dgm:t>
    </dgm:pt>
    <dgm:pt modelId="{2E526610-4F8A-49E1-B8A4-48CCED38D685}" type="parTrans" cxnId="{40899CB3-1AC1-4B99-A3FE-72335AAB19C1}">
      <dgm:prSet/>
      <dgm:spPr/>
      <dgm:t>
        <a:bodyPr/>
        <a:lstStyle/>
        <a:p>
          <a:endParaRPr lang="en-US"/>
        </a:p>
      </dgm:t>
    </dgm:pt>
    <dgm:pt modelId="{7B701EC1-C1F3-4034-8F17-01099DB69945}">
      <dgm:prSet phldrT="[Text]" phldr="1"/>
      <dgm:spPr>
        <a:solidFill>
          <a:schemeClr val="accent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DF26E193-70E8-4DAF-BF47-B3652C66AD90}" type="sibTrans" cxnId="{D58B474F-BEA0-4FCE-9A5C-B2DA47FA51EE}">
      <dgm:prSet/>
      <dgm:spPr/>
      <dgm:t>
        <a:bodyPr/>
        <a:lstStyle/>
        <a:p>
          <a:endParaRPr lang="en-US"/>
        </a:p>
      </dgm:t>
    </dgm:pt>
    <dgm:pt modelId="{317BEC66-C688-4CF0-8C7D-3E7E04472789}" type="parTrans" cxnId="{D58B474F-BEA0-4FCE-9A5C-B2DA47FA51EE}">
      <dgm:prSet/>
      <dgm:spPr/>
      <dgm:t>
        <a:bodyPr/>
        <a:lstStyle/>
        <a:p>
          <a:endParaRPr lang="en-US"/>
        </a:p>
      </dgm:t>
    </dgm:pt>
    <dgm:pt modelId="{A4FAAAE7-4048-4D11-BA10-2E6CE685311C}">
      <dgm:prSet custT="1"/>
      <dgm:spPr>
        <a:ln>
          <a:solidFill>
            <a:schemeClr val="accent1">
              <a:lumMod val="75000"/>
            </a:schemeClr>
          </a:solidFill>
        </a:ln>
      </dgm:spPr>
      <dgm:t>
        <a:bodyPr/>
        <a:lstStyle/>
        <a:p>
          <a:pPr indent="0"/>
          <a:endParaRPr lang="en-GB" sz="1600" b="0" dirty="0"/>
        </a:p>
      </dgm:t>
    </dgm:pt>
    <dgm:pt modelId="{944E1423-EE31-457C-BE60-EE3D12191EB8}" type="parTrans" cxnId="{5AC9DBBA-E4B9-44DE-AB69-E65697BB81CD}">
      <dgm:prSet/>
      <dgm:spPr/>
      <dgm:t>
        <a:bodyPr/>
        <a:lstStyle/>
        <a:p>
          <a:endParaRPr lang="en-US"/>
        </a:p>
      </dgm:t>
    </dgm:pt>
    <dgm:pt modelId="{6A68BFBA-0995-4E79-B8AA-5F0590617BB3}" type="sibTrans" cxnId="{5AC9DBBA-E4B9-44DE-AB69-E65697BB81CD}">
      <dgm:prSet/>
      <dgm:spPr/>
      <dgm:t>
        <a:bodyPr/>
        <a:lstStyle/>
        <a:p>
          <a:endParaRPr lang="en-US"/>
        </a:p>
      </dgm:t>
    </dgm:pt>
    <dgm:pt modelId="{33CF6C12-3FE9-4CC3-B678-86C547D7EC0B}">
      <dgm:prSet phldrT="[Text]" custT="1"/>
      <dgm:spPr>
        <a:ln>
          <a:solidFill>
            <a:schemeClr val="accent1">
              <a:lumMod val="75000"/>
            </a:schemeClr>
          </a:solidFill>
        </a:ln>
      </dgm:spPr>
      <dgm:t>
        <a:bodyPr/>
        <a:lstStyle/>
        <a:p>
          <a:pPr indent="0"/>
          <a:endParaRPr lang="en-US" sz="1600" b="0" dirty="0"/>
        </a:p>
      </dgm:t>
    </dgm:pt>
    <dgm:pt modelId="{BAD148A2-404B-43B6-B658-25219800B78C}" type="parTrans" cxnId="{DEC5C1A9-E28E-46FC-AAF2-A5137866D46B}">
      <dgm:prSet/>
      <dgm:spPr/>
      <dgm:t>
        <a:bodyPr/>
        <a:lstStyle/>
        <a:p>
          <a:endParaRPr lang="en-US"/>
        </a:p>
      </dgm:t>
    </dgm:pt>
    <dgm:pt modelId="{365DFC6B-B221-4A04-9E39-B43559986EE6}" type="sibTrans" cxnId="{DEC5C1A9-E28E-46FC-AAF2-A5137866D46B}">
      <dgm:prSet/>
      <dgm:spPr/>
      <dgm:t>
        <a:bodyPr/>
        <a:lstStyle/>
        <a:p>
          <a:endParaRPr lang="en-US"/>
        </a:p>
      </dgm:t>
    </dgm:pt>
    <dgm:pt modelId="{8EEDE285-2C41-4EAC-9506-968767BD3F03}" type="pres">
      <dgm:prSet presAssocID="{B988479C-16A2-4C85-99A7-747C85ADFF1F}" presName="linearFlow" presStyleCnt="0">
        <dgm:presLayoutVars>
          <dgm:dir/>
          <dgm:animLvl val="lvl"/>
          <dgm:resizeHandles val="exact"/>
        </dgm:presLayoutVars>
      </dgm:prSet>
      <dgm:spPr/>
    </dgm:pt>
    <dgm:pt modelId="{20851241-DF7C-480E-A903-875254E32459}" type="pres">
      <dgm:prSet presAssocID="{81A5D930-FE1A-4928-870F-A0A2845F5EE6}" presName="composite" presStyleCnt="0"/>
      <dgm:spPr/>
    </dgm:pt>
    <dgm:pt modelId="{3531AA8E-8EE1-44B6-B739-3C76B73E1672}" type="pres">
      <dgm:prSet presAssocID="{81A5D930-FE1A-4928-870F-A0A2845F5EE6}" presName="parentText" presStyleLbl="alignNode1" presStyleIdx="0" presStyleCnt="3">
        <dgm:presLayoutVars>
          <dgm:chMax val="1"/>
          <dgm:bulletEnabled val="1"/>
        </dgm:presLayoutVars>
      </dgm:prSet>
      <dgm:spPr/>
    </dgm:pt>
    <dgm:pt modelId="{F9FB47B8-E081-4A5F-8363-5BC409C51C4D}" type="pres">
      <dgm:prSet presAssocID="{81A5D930-FE1A-4928-870F-A0A2845F5EE6}" presName="descendantText" presStyleLbl="alignAcc1" presStyleIdx="0" presStyleCnt="3">
        <dgm:presLayoutVars>
          <dgm:bulletEnabled val="1"/>
        </dgm:presLayoutVars>
      </dgm:prSet>
      <dgm:spPr/>
    </dgm:pt>
    <dgm:pt modelId="{13F43BA5-EE2F-46E1-B50C-54C06B69292D}" type="pres">
      <dgm:prSet presAssocID="{EC794445-0171-41B2-A16E-4963701F5567}" presName="sp" presStyleCnt="0"/>
      <dgm:spPr/>
    </dgm:pt>
    <dgm:pt modelId="{1FDE50AB-C82B-4338-9D40-97C0561EB678}" type="pres">
      <dgm:prSet presAssocID="{79CDD1FE-00AC-4F1F-BB27-4ECE8989BABC}" presName="composite" presStyleCnt="0"/>
      <dgm:spPr/>
    </dgm:pt>
    <dgm:pt modelId="{0D0130BA-C559-4ECD-A920-67B4751A1194}" type="pres">
      <dgm:prSet presAssocID="{79CDD1FE-00AC-4F1F-BB27-4ECE8989BABC}" presName="parentText" presStyleLbl="alignNode1" presStyleIdx="1" presStyleCnt="3">
        <dgm:presLayoutVars>
          <dgm:chMax val="1"/>
          <dgm:bulletEnabled val="1"/>
        </dgm:presLayoutVars>
      </dgm:prSet>
      <dgm:spPr/>
    </dgm:pt>
    <dgm:pt modelId="{4CA99BCD-3D1C-465C-A3C5-EB6F3EFEEAA4}" type="pres">
      <dgm:prSet presAssocID="{79CDD1FE-00AC-4F1F-BB27-4ECE8989BABC}" presName="descendantText" presStyleLbl="alignAcc1" presStyleIdx="1" presStyleCnt="3">
        <dgm:presLayoutVars>
          <dgm:bulletEnabled val="1"/>
        </dgm:presLayoutVars>
      </dgm:prSet>
      <dgm:spPr/>
    </dgm:pt>
    <dgm:pt modelId="{72A94A35-CB1B-494F-8337-262A3CB63B39}" type="pres">
      <dgm:prSet presAssocID="{19D98C20-42D7-4240-8063-29E616A30837}" presName="sp" presStyleCnt="0"/>
      <dgm:spPr/>
    </dgm:pt>
    <dgm:pt modelId="{DE83CAD6-59D3-4024-8CC3-6B5507110C73}" type="pres">
      <dgm:prSet presAssocID="{7B701EC1-C1F3-4034-8F17-01099DB69945}" presName="composite" presStyleCnt="0"/>
      <dgm:spPr/>
    </dgm:pt>
    <dgm:pt modelId="{492C09FB-B4D5-49C7-8CAA-F551F2CE0B08}" type="pres">
      <dgm:prSet presAssocID="{7B701EC1-C1F3-4034-8F17-01099DB69945}" presName="parentText" presStyleLbl="alignNode1" presStyleIdx="2" presStyleCnt="3">
        <dgm:presLayoutVars>
          <dgm:chMax val="1"/>
          <dgm:bulletEnabled val="1"/>
        </dgm:presLayoutVars>
      </dgm:prSet>
      <dgm:spPr/>
    </dgm:pt>
    <dgm:pt modelId="{537B0E7A-4F85-4F95-A82F-256AC03DE08C}" type="pres">
      <dgm:prSet presAssocID="{7B701EC1-C1F3-4034-8F17-01099DB69945}" presName="descendantText" presStyleLbl="alignAcc1" presStyleIdx="2" presStyleCnt="3">
        <dgm:presLayoutVars>
          <dgm:bulletEnabled val="1"/>
        </dgm:presLayoutVars>
      </dgm:prSet>
      <dgm:spPr/>
    </dgm:pt>
  </dgm:ptLst>
  <dgm:cxnLst>
    <dgm:cxn modelId="{46C6240E-C28F-4840-BF26-3A31EBA228CF}" srcId="{79CDD1FE-00AC-4F1F-BB27-4ECE8989BABC}" destId="{CE6203B6-46E6-4129-8F51-ED23C6F8CBE3}" srcOrd="1" destOrd="0" parTransId="{6C4123D4-60BB-4AF7-880B-671578069CF0}" sibTransId="{F1EA4A57-940D-49C8-B4D9-2BC2837FE1D1}"/>
    <dgm:cxn modelId="{ED81601F-2D90-4A60-BF45-C7D40268BB15}" type="presOf" srcId="{79CDD1FE-00AC-4F1F-BB27-4ECE8989BABC}" destId="{0D0130BA-C559-4ECD-A920-67B4751A1194}" srcOrd="0" destOrd="0" presId="urn:microsoft.com/office/officeart/2005/8/layout/chevron2"/>
    <dgm:cxn modelId="{B29A663E-59B6-4B75-8A26-BD3F5FF3585C}" type="presOf" srcId="{6FD7AD84-483E-4B83-91C7-B63BB5A2CB25}" destId="{F9FB47B8-E081-4A5F-8363-5BC409C51C4D}" srcOrd="0" destOrd="0" presId="urn:microsoft.com/office/officeart/2005/8/layout/chevron2"/>
    <dgm:cxn modelId="{E7142B62-B4EB-496D-A551-5B1A1F51DB92}" srcId="{B988479C-16A2-4C85-99A7-747C85ADFF1F}" destId="{81A5D930-FE1A-4928-870F-A0A2845F5EE6}" srcOrd="0" destOrd="0" parTransId="{BA99AB0F-88B4-4B8E-9970-A349F54DC09C}" sibTransId="{EC794445-0171-41B2-A16E-4963701F5567}"/>
    <dgm:cxn modelId="{D58B474F-BEA0-4FCE-9A5C-B2DA47FA51EE}" srcId="{B988479C-16A2-4C85-99A7-747C85ADFF1F}" destId="{7B701EC1-C1F3-4034-8F17-01099DB69945}" srcOrd="2" destOrd="0" parTransId="{317BEC66-C688-4CF0-8C7D-3E7E04472789}" sibTransId="{DF26E193-70E8-4DAF-BF47-B3652C66AD90}"/>
    <dgm:cxn modelId="{3ABF7E54-6FCB-4958-9343-FFBBE40987B2}" type="presOf" srcId="{CE6203B6-46E6-4129-8F51-ED23C6F8CBE3}" destId="{4CA99BCD-3D1C-465C-A3C5-EB6F3EFEEAA4}" srcOrd="0" destOrd="1" presId="urn:microsoft.com/office/officeart/2005/8/layout/chevron2"/>
    <dgm:cxn modelId="{7922F27B-ED37-41D9-844C-93B84C734DC7}" type="presOf" srcId="{5947C133-FD17-4F72-A8C7-470C1D621933}" destId="{537B0E7A-4F85-4F95-A82F-256AC03DE08C}" srcOrd="0" destOrd="0" presId="urn:microsoft.com/office/officeart/2005/8/layout/chevron2"/>
    <dgm:cxn modelId="{0AA4B7A4-9E1E-4911-B44E-784F02B6BA29}" type="presOf" srcId="{A4FAAAE7-4048-4D11-BA10-2E6CE685311C}" destId="{4CA99BCD-3D1C-465C-A3C5-EB6F3EFEEAA4}" srcOrd="0" destOrd="2" presId="urn:microsoft.com/office/officeart/2005/8/layout/chevron2"/>
    <dgm:cxn modelId="{DEC5C1A9-E28E-46FC-AAF2-A5137866D46B}" srcId="{79CDD1FE-00AC-4F1F-BB27-4ECE8989BABC}" destId="{33CF6C12-3FE9-4CC3-B678-86C547D7EC0B}" srcOrd="0" destOrd="0" parTransId="{BAD148A2-404B-43B6-B658-25219800B78C}" sibTransId="{365DFC6B-B221-4A04-9E39-B43559986EE6}"/>
    <dgm:cxn modelId="{FCD3DCAA-BD53-44A4-B51D-A33F224344CA}" type="presOf" srcId="{33CF6C12-3FE9-4CC3-B678-86C547D7EC0B}" destId="{4CA99BCD-3D1C-465C-A3C5-EB6F3EFEEAA4}" srcOrd="0" destOrd="0" presId="urn:microsoft.com/office/officeart/2005/8/layout/chevron2"/>
    <dgm:cxn modelId="{B4CC68AC-1E72-4C65-9640-E5EBB26AEADA}" type="presOf" srcId="{81A5D930-FE1A-4928-870F-A0A2845F5EE6}" destId="{3531AA8E-8EE1-44B6-B739-3C76B73E1672}" srcOrd="0" destOrd="0" presId="urn:microsoft.com/office/officeart/2005/8/layout/chevron2"/>
    <dgm:cxn modelId="{40899CB3-1AC1-4B99-A3FE-72335AAB19C1}" srcId="{7B701EC1-C1F3-4034-8F17-01099DB69945}" destId="{5947C133-FD17-4F72-A8C7-470C1D621933}" srcOrd="0" destOrd="0" parTransId="{2E526610-4F8A-49E1-B8A4-48CCED38D685}" sibTransId="{7CCB4182-8D1B-4704-8B19-5504C7EA602E}"/>
    <dgm:cxn modelId="{5AC9DBBA-E4B9-44DE-AB69-E65697BB81CD}" srcId="{79CDD1FE-00AC-4F1F-BB27-4ECE8989BABC}" destId="{A4FAAAE7-4048-4D11-BA10-2E6CE685311C}" srcOrd="2" destOrd="0" parTransId="{944E1423-EE31-457C-BE60-EE3D12191EB8}" sibTransId="{6A68BFBA-0995-4E79-B8AA-5F0590617BB3}"/>
    <dgm:cxn modelId="{F08E0FBB-5ECF-4F30-A195-D318AC8649DA}" type="presOf" srcId="{B988479C-16A2-4C85-99A7-747C85ADFF1F}" destId="{8EEDE285-2C41-4EAC-9506-968767BD3F03}" srcOrd="0" destOrd="0" presId="urn:microsoft.com/office/officeart/2005/8/layout/chevron2"/>
    <dgm:cxn modelId="{A58BF2C1-83E1-4364-A769-804112D90251}" srcId="{B988479C-16A2-4C85-99A7-747C85ADFF1F}" destId="{79CDD1FE-00AC-4F1F-BB27-4ECE8989BABC}" srcOrd="1" destOrd="0" parTransId="{4B909487-B90C-4EA2-821B-1BC4383B5405}" sibTransId="{19D98C20-42D7-4240-8063-29E616A30837}"/>
    <dgm:cxn modelId="{FC3A3CD3-BFE8-4220-BF6E-6D1817451351}" srcId="{81A5D930-FE1A-4928-870F-A0A2845F5EE6}" destId="{6FD7AD84-483E-4B83-91C7-B63BB5A2CB25}" srcOrd="0" destOrd="0" parTransId="{7C5A9792-36FC-4CC8-8C34-015C7779CB22}" sibTransId="{FFB1E701-435D-4490-887F-A93B8E0BC3FC}"/>
    <dgm:cxn modelId="{A366ACE1-2DB3-4854-AAF8-16169EF175DF}" type="presOf" srcId="{7B701EC1-C1F3-4034-8F17-01099DB69945}" destId="{492C09FB-B4D5-49C7-8CAA-F551F2CE0B08}" srcOrd="0" destOrd="0" presId="urn:microsoft.com/office/officeart/2005/8/layout/chevron2"/>
    <dgm:cxn modelId="{ED758A37-7E3C-4F26-8DD7-406ED99FABDF}" type="presParOf" srcId="{8EEDE285-2C41-4EAC-9506-968767BD3F03}" destId="{20851241-DF7C-480E-A903-875254E32459}" srcOrd="0" destOrd="0" presId="urn:microsoft.com/office/officeart/2005/8/layout/chevron2"/>
    <dgm:cxn modelId="{49E7F3DA-9D44-4640-AC39-9E323CC2BE8F}" type="presParOf" srcId="{20851241-DF7C-480E-A903-875254E32459}" destId="{3531AA8E-8EE1-44B6-B739-3C76B73E1672}" srcOrd="0" destOrd="0" presId="urn:microsoft.com/office/officeart/2005/8/layout/chevron2"/>
    <dgm:cxn modelId="{5606FE73-8E34-4413-907C-3DADD535E8B3}" type="presParOf" srcId="{20851241-DF7C-480E-A903-875254E32459}" destId="{F9FB47B8-E081-4A5F-8363-5BC409C51C4D}" srcOrd="1" destOrd="0" presId="urn:microsoft.com/office/officeart/2005/8/layout/chevron2"/>
    <dgm:cxn modelId="{C4D3D16D-F21F-4513-8516-0B445128CAE6}" type="presParOf" srcId="{8EEDE285-2C41-4EAC-9506-968767BD3F03}" destId="{13F43BA5-EE2F-46E1-B50C-54C06B69292D}" srcOrd="1" destOrd="0" presId="urn:microsoft.com/office/officeart/2005/8/layout/chevron2"/>
    <dgm:cxn modelId="{0E286DBF-59D6-470C-8BE4-3EF70F13F2B5}" type="presParOf" srcId="{8EEDE285-2C41-4EAC-9506-968767BD3F03}" destId="{1FDE50AB-C82B-4338-9D40-97C0561EB678}" srcOrd="2" destOrd="0" presId="urn:microsoft.com/office/officeart/2005/8/layout/chevron2"/>
    <dgm:cxn modelId="{643AAE15-10B4-4046-B7B5-465F98C300AC}" type="presParOf" srcId="{1FDE50AB-C82B-4338-9D40-97C0561EB678}" destId="{0D0130BA-C559-4ECD-A920-67B4751A1194}" srcOrd="0" destOrd="0" presId="urn:microsoft.com/office/officeart/2005/8/layout/chevron2"/>
    <dgm:cxn modelId="{14E384E6-9D31-4764-BF20-99174C3E3DD1}" type="presParOf" srcId="{1FDE50AB-C82B-4338-9D40-97C0561EB678}" destId="{4CA99BCD-3D1C-465C-A3C5-EB6F3EFEEAA4}" srcOrd="1" destOrd="0" presId="urn:microsoft.com/office/officeart/2005/8/layout/chevron2"/>
    <dgm:cxn modelId="{0D087A83-3641-4317-924C-C0AFDBAF6B5F}" type="presParOf" srcId="{8EEDE285-2C41-4EAC-9506-968767BD3F03}" destId="{72A94A35-CB1B-494F-8337-262A3CB63B39}" srcOrd="3" destOrd="0" presId="urn:microsoft.com/office/officeart/2005/8/layout/chevron2"/>
    <dgm:cxn modelId="{C835A990-A11F-4122-A355-537C35F498B3}" type="presParOf" srcId="{8EEDE285-2C41-4EAC-9506-968767BD3F03}" destId="{DE83CAD6-59D3-4024-8CC3-6B5507110C73}" srcOrd="4" destOrd="0" presId="urn:microsoft.com/office/officeart/2005/8/layout/chevron2"/>
    <dgm:cxn modelId="{AAF8AF3E-DC08-472B-9258-297D9B30ED76}" type="presParOf" srcId="{DE83CAD6-59D3-4024-8CC3-6B5507110C73}" destId="{492C09FB-B4D5-49C7-8CAA-F551F2CE0B08}" srcOrd="0" destOrd="0" presId="urn:microsoft.com/office/officeart/2005/8/layout/chevron2"/>
    <dgm:cxn modelId="{51766321-6AA2-48A6-992A-D2F8D13F2593}" type="presParOf" srcId="{DE83CAD6-59D3-4024-8CC3-6B5507110C73}" destId="{537B0E7A-4F85-4F95-A82F-256AC03DE08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88479C-16A2-4C85-99A7-747C85ADFF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1A5D930-FE1A-4928-870F-A0A2845F5EE6}">
      <dgm:prSet phldrT="[Text]" phldr="1"/>
      <dgm:spPr>
        <a:solidFill>
          <a:schemeClr val="accent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BA99AB0F-88B4-4B8E-9970-A349F54DC09C}" type="parTrans" cxnId="{E7142B62-B4EB-496D-A551-5B1A1F51DB92}">
      <dgm:prSet/>
      <dgm:spPr/>
      <dgm:t>
        <a:bodyPr/>
        <a:lstStyle/>
        <a:p>
          <a:endParaRPr lang="en-US"/>
        </a:p>
      </dgm:t>
    </dgm:pt>
    <dgm:pt modelId="{EC794445-0171-41B2-A16E-4963701F5567}" type="sibTrans" cxnId="{E7142B62-B4EB-496D-A551-5B1A1F51DB92}">
      <dgm:prSet/>
      <dgm:spPr/>
      <dgm:t>
        <a:bodyPr/>
        <a:lstStyle/>
        <a:p>
          <a:endParaRPr lang="en-US"/>
        </a:p>
      </dgm:t>
    </dgm:pt>
    <dgm:pt modelId="{6FD7AD84-483E-4B83-91C7-B63BB5A2CB25}">
      <dgm:prSet phldrT="[Text]"/>
      <dgm:spPr>
        <a:ln>
          <a:solidFill>
            <a:schemeClr val="accent1">
              <a:lumMod val="75000"/>
            </a:schemeClr>
          </a:solidFill>
        </a:ln>
      </dgm:spPr>
      <dgm:t>
        <a:bodyPr/>
        <a:lstStyle/>
        <a:p>
          <a:pPr marL="172800" indent="0">
            <a:buNone/>
          </a:pPr>
          <a:r>
            <a:rPr lang="en-GB" b="0" dirty="0"/>
            <a:t>Programme specification</a:t>
          </a:r>
          <a:r>
            <a:rPr lang="en-GB" b="0" dirty="0">
              <a:solidFill>
                <a:srgbClr val="00B050"/>
              </a:solidFill>
            </a:rPr>
            <a:t> </a:t>
          </a:r>
          <a:r>
            <a:rPr lang="en-GB" b="0" dirty="0"/>
            <a:t>to define curricula</a:t>
          </a:r>
          <a:endParaRPr lang="en-US" b="0" dirty="0"/>
        </a:p>
      </dgm:t>
    </dgm:pt>
    <dgm:pt modelId="{7C5A9792-36FC-4CC8-8C34-015C7779CB22}" type="parTrans" cxnId="{FC3A3CD3-BFE8-4220-BF6E-6D1817451351}">
      <dgm:prSet/>
      <dgm:spPr/>
      <dgm:t>
        <a:bodyPr/>
        <a:lstStyle/>
        <a:p>
          <a:endParaRPr lang="en-US"/>
        </a:p>
      </dgm:t>
    </dgm:pt>
    <dgm:pt modelId="{FFB1E701-435D-4490-887F-A93B8E0BC3FC}" type="sibTrans" cxnId="{FC3A3CD3-BFE8-4220-BF6E-6D1817451351}">
      <dgm:prSet/>
      <dgm:spPr/>
      <dgm:t>
        <a:bodyPr/>
        <a:lstStyle/>
        <a:p>
          <a:endParaRPr lang="en-US"/>
        </a:p>
      </dgm:t>
    </dgm:pt>
    <dgm:pt modelId="{79CDD1FE-00AC-4F1F-BB27-4ECE8989BABC}">
      <dgm:prSet phldrT="[Text]" phldr="1"/>
      <dgm:spPr>
        <a:solidFill>
          <a:schemeClr val="accent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4B909487-B90C-4EA2-821B-1BC4383B5405}" type="parTrans" cxnId="{A58BF2C1-83E1-4364-A769-804112D90251}">
      <dgm:prSet/>
      <dgm:spPr/>
      <dgm:t>
        <a:bodyPr/>
        <a:lstStyle/>
        <a:p>
          <a:endParaRPr lang="en-US"/>
        </a:p>
      </dgm:t>
    </dgm:pt>
    <dgm:pt modelId="{19D98C20-42D7-4240-8063-29E616A30837}" type="sibTrans" cxnId="{A58BF2C1-83E1-4364-A769-804112D90251}">
      <dgm:prSet/>
      <dgm:spPr/>
      <dgm:t>
        <a:bodyPr/>
        <a:lstStyle/>
        <a:p>
          <a:endParaRPr lang="en-US"/>
        </a:p>
      </dgm:t>
    </dgm:pt>
    <dgm:pt modelId="{CE6203B6-46E6-4129-8F51-ED23C6F8CBE3}">
      <dgm:prSet phldrT="[Text]"/>
      <dgm:spPr>
        <a:ln>
          <a:solidFill>
            <a:schemeClr val="accent1">
              <a:lumMod val="75000"/>
            </a:schemeClr>
          </a:solidFill>
        </a:ln>
      </dgm:spPr>
      <dgm:t>
        <a:bodyPr/>
        <a:lstStyle/>
        <a:p>
          <a:pPr marL="172800" indent="0">
            <a:buNone/>
          </a:pPr>
          <a:r>
            <a:rPr lang="en-GB" b="0" dirty="0"/>
            <a:t>Two levels defining programme and module</a:t>
          </a:r>
          <a:endParaRPr lang="en-US" b="0" dirty="0"/>
        </a:p>
      </dgm:t>
    </dgm:pt>
    <dgm:pt modelId="{6C4123D4-60BB-4AF7-880B-671578069CF0}" type="parTrans" cxnId="{46C6240E-C28F-4840-BF26-3A31EBA228CF}">
      <dgm:prSet/>
      <dgm:spPr/>
      <dgm:t>
        <a:bodyPr/>
        <a:lstStyle/>
        <a:p>
          <a:endParaRPr lang="en-US"/>
        </a:p>
      </dgm:t>
    </dgm:pt>
    <dgm:pt modelId="{F1EA4A57-940D-49C8-B4D9-2BC2837FE1D1}" type="sibTrans" cxnId="{46C6240E-C28F-4840-BF26-3A31EBA228CF}">
      <dgm:prSet/>
      <dgm:spPr/>
      <dgm:t>
        <a:bodyPr/>
        <a:lstStyle/>
        <a:p>
          <a:endParaRPr lang="en-US"/>
        </a:p>
      </dgm:t>
    </dgm:pt>
    <dgm:pt modelId="{AD34DD0D-20E8-44FA-B830-0C729E7CCC8C}">
      <dgm:prSet/>
      <dgm:spPr>
        <a:ln>
          <a:solidFill>
            <a:schemeClr val="accent1">
              <a:lumMod val="75000"/>
            </a:schemeClr>
          </a:solidFill>
        </a:ln>
      </dgm:spPr>
      <dgm:t>
        <a:bodyPr/>
        <a:lstStyle/>
        <a:p>
          <a:pPr marL="172800" indent="0">
            <a:buNone/>
          </a:pPr>
          <a:r>
            <a:rPr lang="en-GB" b="0" dirty="0"/>
            <a:t>Module specifications</a:t>
          </a:r>
          <a:r>
            <a:rPr lang="en-GB" b="0" dirty="0">
              <a:solidFill>
                <a:srgbClr val="00B050"/>
              </a:solidFill>
            </a:rPr>
            <a:t> </a:t>
          </a:r>
          <a:r>
            <a:rPr lang="en-GB" b="0" dirty="0"/>
            <a:t>use learning outcomes methodology and link this to assessment</a:t>
          </a:r>
          <a:endParaRPr lang="en-US" b="0" dirty="0"/>
        </a:p>
      </dgm:t>
    </dgm:pt>
    <dgm:pt modelId="{AC22DEB2-0619-45B4-A673-A49A847ABEFF}" type="parTrans" cxnId="{1CB94A53-B0B0-4F04-940E-F5B365CB5C10}">
      <dgm:prSet/>
      <dgm:spPr/>
      <dgm:t>
        <a:bodyPr/>
        <a:lstStyle/>
        <a:p>
          <a:endParaRPr lang="en-US"/>
        </a:p>
      </dgm:t>
    </dgm:pt>
    <dgm:pt modelId="{103F7BBB-EDFF-40D2-BD22-3A96D93B1AA9}" type="sibTrans" cxnId="{1CB94A53-B0B0-4F04-940E-F5B365CB5C10}">
      <dgm:prSet/>
      <dgm:spPr/>
      <dgm:t>
        <a:bodyPr/>
        <a:lstStyle/>
        <a:p>
          <a:endParaRPr lang="en-US"/>
        </a:p>
      </dgm:t>
    </dgm:pt>
    <dgm:pt modelId="{5947C133-FD17-4F72-A8C7-470C1D621933}">
      <dgm:prSet phldrT="[Text]"/>
      <dgm:spPr>
        <a:ln>
          <a:solidFill>
            <a:schemeClr val="accent1">
              <a:lumMod val="75000"/>
            </a:schemeClr>
          </a:solidFill>
        </a:ln>
      </dgm:spPr>
      <dgm:t>
        <a:bodyPr/>
        <a:lstStyle/>
        <a:p>
          <a:pPr marL="172800" indent="0">
            <a:buNone/>
          </a:pPr>
          <a:r>
            <a:rPr lang="en-GB" b="0" dirty="0"/>
            <a:t>Programme specifications place subject in national context, including subject benchmarks, and define student outcomes</a:t>
          </a:r>
          <a:endParaRPr lang="en-US" b="0" dirty="0"/>
        </a:p>
      </dgm:t>
    </dgm:pt>
    <dgm:pt modelId="{7CCB4182-8D1B-4704-8B19-5504C7EA602E}" type="sibTrans" cxnId="{40899CB3-1AC1-4B99-A3FE-72335AAB19C1}">
      <dgm:prSet/>
      <dgm:spPr/>
      <dgm:t>
        <a:bodyPr/>
        <a:lstStyle/>
        <a:p>
          <a:endParaRPr lang="en-US"/>
        </a:p>
      </dgm:t>
    </dgm:pt>
    <dgm:pt modelId="{2E526610-4F8A-49E1-B8A4-48CCED38D685}" type="parTrans" cxnId="{40899CB3-1AC1-4B99-A3FE-72335AAB19C1}">
      <dgm:prSet/>
      <dgm:spPr/>
      <dgm:t>
        <a:bodyPr/>
        <a:lstStyle/>
        <a:p>
          <a:endParaRPr lang="en-US"/>
        </a:p>
      </dgm:t>
    </dgm:pt>
    <dgm:pt modelId="{20520B37-495F-4F2E-AA17-046196C03707}">
      <dgm:prSet/>
      <dgm:spPr>
        <a:solidFill>
          <a:schemeClr val="accent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GB" altLang="en-US" b="1" dirty="0"/>
        </a:p>
      </dgm:t>
    </dgm:pt>
    <dgm:pt modelId="{77C9BB73-4AA5-4401-892A-539F3F74F973}" type="sibTrans" cxnId="{9C26C2C2-8723-4DA4-A816-F97FCC218D88}">
      <dgm:prSet/>
      <dgm:spPr/>
      <dgm:t>
        <a:bodyPr/>
        <a:lstStyle/>
        <a:p>
          <a:endParaRPr lang="en-US"/>
        </a:p>
      </dgm:t>
    </dgm:pt>
    <dgm:pt modelId="{2EF6714B-06FF-4EAF-92EC-46E7382E6D59}" type="parTrans" cxnId="{9C26C2C2-8723-4DA4-A816-F97FCC218D88}">
      <dgm:prSet/>
      <dgm:spPr/>
      <dgm:t>
        <a:bodyPr/>
        <a:lstStyle/>
        <a:p>
          <a:endParaRPr lang="en-US"/>
        </a:p>
      </dgm:t>
    </dgm:pt>
    <dgm:pt modelId="{7B701EC1-C1F3-4034-8F17-01099DB69945}">
      <dgm:prSet phldrT="[Text]" phldr="1"/>
      <dgm:spPr>
        <a:solidFill>
          <a:schemeClr val="accent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DF26E193-70E8-4DAF-BF47-B3652C66AD90}" type="sibTrans" cxnId="{D58B474F-BEA0-4FCE-9A5C-B2DA47FA51EE}">
      <dgm:prSet/>
      <dgm:spPr/>
      <dgm:t>
        <a:bodyPr/>
        <a:lstStyle/>
        <a:p>
          <a:endParaRPr lang="en-US"/>
        </a:p>
      </dgm:t>
    </dgm:pt>
    <dgm:pt modelId="{317BEC66-C688-4CF0-8C7D-3E7E04472789}" type="parTrans" cxnId="{D58B474F-BEA0-4FCE-9A5C-B2DA47FA51EE}">
      <dgm:prSet/>
      <dgm:spPr/>
      <dgm:t>
        <a:bodyPr/>
        <a:lstStyle/>
        <a:p>
          <a:endParaRPr lang="en-US"/>
        </a:p>
      </dgm:t>
    </dgm:pt>
    <dgm:pt modelId="{8EEDE285-2C41-4EAC-9506-968767BD3F03}" type="pres">
      <dgm:prSet presAssocID="{B988479C-16A2-4C85-99A7-747C85ADFF1F}" presName="linearFlow" presStyleCnt="0">
        <dgm:presLayoutVars>
          <dgm:dir/>
          <dgm:animLvl val="lvl"/>
          <dgm:resizeHandles val="exact"/>
        </dgm:presLayoutVars>
      </dgm:prSet>
      <dgm:spPr/>
    </dgm:pt>
    <dgm:pt modelId="{20851241-DF7C-480E-A903-875254E32459}" type="pres">
      <dgm:prSet presAssocID="{81A5D930-FE1A-4928-870F-A0A2845F5EE6}" presName="composite" presStyleCnt="0"/>
      <dgm:spPr/>
    </dgm:pt>
    <dgm:pt modelId="{3531AA8E-8EE1-44B6-B739-3C76B73E1672}" type="pres">
      <dgm:prSet presAssocID="{81A5D930-FE1A-4928-870F-A0A2845F5EE6}" presName="parentText" presStyleLbl="alignNode1" presStyleIdx="0" presStyleCnt="4">
        <dgm:presLayoutVars>
          <dgm:chMax val="1"/>
          <dgm:bulletEnabled val="1"/>
        </dgm:presLayoutVars>
      </dgm:prSet>
      <dgm:spPr/>
    </dgm:pt>
    <dgm:pt modelId="{F9FB47B8-E081-4A5F-8363-5BC409C51C4D}" type="pres">
      <dgm:prSet presAssocID="{81A5D930-FE1A-4928-870F-A0A2845F5EE6}" presName="descendantText" presStyleLbl="alignAcc1" presStyleIdx="0" presStyleCnt="4">
        <dgm:presLayoutVars>
          <dgm:bulletEnabled val="1"/>
        </dgm:presLayoutVars>
      </dgm:prSet>
      <dgm:spPr/>
    </dgm:pt>
    <dgm:pt modelId="{13F43BA5-EE2F-46E1-B50C-54C06B69292D}" type="pres">
      <dgm:prSet presAssocID="{EC794445-0171-41B2-A16E-4963701F5567}" presName="sp" presStyleCnt="0"/>
      <dgm:spPr/>
    </dgm:pt>
    <dgm:pt modelId="{1FDE50AB-C82B-4338-9D40-97C0561EB678}" type="pres">
      <dgm:prSet presAssocID="{79CDD1FE-00AC-4F1F-BB27-4ECE8989BABC}" presName="composite" presStyleCnt="0"/>
      <dgm:spPr/>
    </dgm:pt>
    <dgm:pt modelId="{0D0130BA-C559-4ECD-A920-67B4751A1194}" type="pres">
      <dgm:prSet presAssocID="{79CDD1FE-00AC-4F1F-BB27-4ECE8989BABC}" presName="parentText" presStyleLbl="alignNode1" presStyleIdx="1" presStyleCnt="4">
        <dgm:presLayoutVars>
          <dgm:chMax val="1"/>
          <dgm:bulletEnabled val="1"/>
        </dgm:presLayoutVars>
      </dgm:prSet>
      <dgm:spPr/>
    </dgm:pt>
    <dgm:pt modelId="{4CA99BCD-3D1C-465C-A3C5-EB6F3EFEEAA4}" type="pres">
      <dgm:prSet presAssocID="{79CDD1FE-00AC-4F1F-BB27-4ECE8989BABC}" presName="descendantText" presStyleLbl="alignAcc1" presStyleIdx="1" presStyleCnt="4">
        <dgm:presLayoutVars>
          <dgm:bulletEnabled val="1"/>
        </dgm:presLayoutVars>
      </dgm:prSet>
      <dgm:spPr/>
    </dgm:pt>
    <dgm:pt modelId="{72A94A35-CB1B-494F-8337-262A3CB63B39}" type="pres">
      <dgm:prSet presAssocID="{19D98C20-42D7-4240-8063-29E616A30837}" presName="sp" presStyleCnt="0"/>
      <dgm:spPr/>
    </dgm:pt>
    <dgm:pt modelId="{DE83CAD6-59D3-4024-8CC3-6B5507110C73}" type="pres">
      <dgm:prSet presAssocID="{7B701EC1-C1F3-4034-8F17-01099DB69945}" presName="composite" presStyleCnt="0"/>
      <dgm:spPr/>
    </dgm:pt>
    <dgm:pt modelId="{492C09FB-B4D5-49C7-8CAA-F551F2CE0B08}" type="pres">
      <dgm:prSet presAssocID="{7B701EC1-C1F3-4034-8F17-01099DB69945}" presName="parentText" presStyleLbl="alignNode1" presStyleIdx="2" presStyleCnt="4">
        <dgm:presLayoutVars>
          <dgm:chMax val="1"/>
          <dgm:bulletEnabled val="1"/>
        </dgm:presLayoutVars>
      </dgm:prSet>
      <dgm:spPr/>
    </dgm:pt>
    <dgm:pt modelId="{537B0E7A-4F85-4F95-A82F-256AC03DE08C}" type="pres">
      <dgm:prSet presAssocID="{7B701EC1-C1F3-4034-8F17-01099DB69945}" presName="descendantText" presStyleLbl="alignAcc1" presStyleIdx="2" presStyleCnt="4">
        <dgm:presLayoutVars>
          <dgm:bulletEnabled val="1"/>
        </dgm:presLayoutVars>
      </dgm:prSet>
      <dgm:spPr/>
    </dgm:pt>
    <dgm:pt modelId="{F203C816-21CA-4367-90E5-075A76194482}" type="pres">
      <dgm:prSet presAssocID="{DF26E193-70E8-4DAF-BF47-B3652C66AD90}" presName="sp" presStyleCnt="0"/>
      <dgm:spPr/>
    </dgm:pt>
    <dgm:pt modelId="{7DA17B8F-2C91-48DA-A2A4-75A289BB39A6}" type="pres">
      <dgm:prSet presAssocID="{20520B37-495F-4F2E-AA17-046196C03707}" presName="composite" presStyleCnt="0"/>
      <dgm:spPr/>
    </dgm:pt>
    <dgm:pt modelId="{07588F01-C471-496B-AE7A-EA9237518B30}" type="pres">
      <dgm:prSet presAssocID="{20520B37-495F-4F2E-AA17-046196C03707}" presName="parentText" presStyleLbl="alignNode1" presStyleIdx="3" presStyleCnt="4">
        <dgm:presLayoutVars>
          <dgm:chMax val="1"/>
          <dgm:bulletEnabled val="1"/>
        </dgm:presLayoutVars>
      </dgm:prSet>
      <dgm:spPr/>
    </dgm:pt>
    <dgm:pt modelId="{7133BC35-29CA-40D1-AE53-5938C0CC0731}" type="pres">
      <dgm:prSet presAssocID="{20520B37-495F-4F2E-AA17-046196C03707}" presName="descendantText" presStyleLbl="alignAcc1" presStyleIdx="3" presStyleCnt="4">
        <dgm:presLayoutVars>
          <dgm:bulletEnabled val="1"/>
        </dgm:presLayoutVars>
      </dgm:prSet>
      <dgm:spPr/>
    </dgm:pt>
  </dgm:ptLst>
  <dgm:cxnLst>
    <dgm:cxn modelId="{8165B50D-DF48-45C6-BB71-958273A4F4EF}" type="presOf" srcId="{AD34DD0D-20E8-44FA-B830-0C729E7CCC8C}" destId="{7133BC35-29CA-40D1-AE53-5938C0CC0731}" srcOrd="0" destOrd="0" presId="urn:microsoft.com/office/officeart/2005/8/layout/chevron2"/>
    <dgm:cxn modelId="{46C6240E-C28F-4840-BF26-3A31EBA228CF}" srcId="{79CDD1FE-00AC-4F1F-BB27-4ECE8989BABC}" destId="{CE6203B6-46E6-4129-8F51-ED23C6F8CBE3}" srcOrd="0" destOrd="0" parTransId="{6C4123D4-60BB-4AF7-880B-671578069CF0}" sibTransId="{F1EA4A57-940D-49C8-B4D9-2BC2837FE1D1}"/>
    <dgm:cxn modelId="{ED81601F-2D90-4A60-BF45-C7D40268BB15}" type="presOf" srcId="{79CDD1FE-00AC-4F1F-BB27-4ECE8989BABC}" destId="{0D0130BA-C559-4ECD-A920-67B4751A1194}" srcOrd="0" destOrd="0" presId="urn:microsoft.com/office/officeart/2005/8/layout/chevron2"/>
    <dgm:cxn modelId="{B29A663E-59B6-4B75-8A26-BD3F5FF3585C}" type="presOf" srcId="{6FD7AD84-483E-4B83-91C7-B63BB5A2CB25}" destId="{F9FB47B8-E081-4A5F-8363-5BC409C51C4D}" srcOrd="0" destOrd="0" presId="urn:microsoft.com/office/officeart/2005/8/layout/chevron2"/>
    <dgm:cxn modelId="{E7142B62-B4EB-496D-A551-5B1A1F51DB92}" srcId="{B988479C-16A2-4C85-99A7-747C85ADFF1F}" destId="{81A5D930-FE1A-4928-870F-A0A2845F5EE6}" srcOrd="0" destOrd="0" parTransId="{BA99AB0F-88B4-4B8E-9970-A349F54DC09C}" sibTransId="{EC794445-0171-41B2-A16E-4963701F5567}"/>
    <dgm:cxn modelId="{D58B474F-BEA0-4FCE-9A5C-B2DA47FA51EE}" srcId="{B988479C-16A2-4C85-99A7-747C85ADFF1F}" destId="{7B701EC1-C1F3-4034-8F17-01099DB69945}" srcOrd="2" destOrd="0" parTransId="{317BEC66-C688-4CF0-8C7D-3E7E04472789}" sibTransId="{DF26E193-70E8-4DAF-BF47-B3652C66AD90}"/>
    <dgm:cxn modelId="{1CB94A53-B0B0-4F04-940E-F5B365CB5C10}" srcId="{20520B37-495F-4F2E-AA17-046196C03707}" destId="{AD34DD0D-20E8-44FA-B830-0C729E7CCC8C}" srcOrd="0" destOrd="0" parTransId="{AC22DEB2-0619-45B4-A673-A49A847ABEFF}" sibTransId="{103F7BBB-EDFF-40D2-BD22-3A96D93B1AA9}"/>
    <dgm:cxn modelId="{96547374-014D-41E1-8332-86E477E1701F}" type="presOf" srcId="{20520B37-495F-4F2E-AA17-046196C03707}" destId="{07588F01-C471-496B-AE7A-EA9237518B30}" srcOrd="0" destOrd="0" presId="urn:microsoft.com/office/officeart/2005/8/layout/chevron2"/>
    <dgm:cxn modelId="{3ABF7E54-6FCB-4958-9343-FFBBE40987B2}" type="presOf" srcId="{CE6203B6-46E6-4129-8F51-ED23C6F8CBE3}" destId="{4CA99BCD-3D1C-465C-A3C5-EB6F3EFEEAA4}" srcOrd="0" destOrd="0" presId="urn:microsoft.com/office/officeart/2005/8/layout/chevron2"/>
    <dgm:cxn modelId="{7922F27B-ED37-41D9-844C-93B84C734DC7}" type="presOf" srcId="{5947C133-FD17-4F72-A8C7-470C1D621933}" destId="{537B0E7A-4F85-4F95-A82F-256AC03DE08C}" srcOrd="0" destOrd="0" presId="urn:microsoft.com/office/officeart/2005/8/layout/chevron2"/>
    <dgm:cxn modelId="{B4CC68AC-1E72-4C65-9640-E5EBB26AEADA}" type="presOf" srcId="{81A5D930-FE1A-4928-870F-A0A2845F5EE6}" destId="{3531AA8E-8EE1-44B6-B739-3C76B73E1672}" srcOrd="0" destOrd="0" presId="urn:microsoft.com/office/officeart/2005/8/layout/chevron2"/>
    <dgm:cxn modelId="{40899CB3-1AC1-4B99-A3FE-72335AAB19C1}" srcId="{7B701EC1-C1F3-4034-8F17-01099DB69945}" destId="{5947C133-FD17-4F72-A8C7-470C1D621933}" srcOrd="0" destOrd="0" parTransId="{2E526610-4F8A-49E1-B8A4-48CCED38D685}" sibTransId="{7CCB4182-8D1B-4704-8B19-5504C7EA602E}"/>
    <dgm:cxn modelId="{F08E0FBB-5ECF-4F30-A195-D318AC8649DA}" type="presOf" srcId="{B988479C-16A2-4C85-99A7-747C85ADFF1F}" destId="{8EEDE285-2C41-4EAC-9506-968767BD3F03}" srcOrd="0" destOrd="0" presId="urn:microsoft.com/office/officeart/2005/8/layout/chevron2"/>
    <dgm:cxn modelId="{A58BF2C1-83E1-4364-A769-804112D90251}" srcId="{B988479C-16A2-4C85-99A7-747C85ADFF1F}" destId="{79CDD1FE-00AC-4F1F-BB27-4ECE8989BABC}" srcOrd="1" destOrd="0" parTransId="{4B909487-B90C-4EA2-821B-1BC4383B5405}" sibTransId="{19D98C20-42D7-4240-8063-29E616A30837}"/>
    <dgm:cxn modelId="{9C26C2C2-8723-4DA4-A816-F97FCC218D88}" srcId="{B988479C-16A2-4C85-99A7-747C85ADFF1F}" destId="{20520B37-495F-4F2E-AA17-046196C03707}" srcOrd="3" destOrd="0" parTransId="{2EF6714B-06FF-4EAF-92EC-46E7382E6D59}" sibTransId="{77C9BB73-4AA5-4401-892A-539F3F74F973}"/>
    <dgm:cxn modelId="{FC3A3CD3-BFE8-4220-BF6E-6D1817451351}" srcId="{81A5D930-FE1A-4928-870F-A0A2845F5EE6}" destId="{6FD7AD84-483E-4B83-91C7-B63BB5A2CB25}" srcOrd="0" destOrd="0" parTransId="{7C5A9792-36FC-4CC8-8C34-015C7779CB22}" sibTransId="{FFB1E701-435D-4490-887F-A93B8E0BC3FC}"/>
    <dgm:cxn modelId="{A366ACE1-2DB3-4854-AAF8-16169EF175DF}" type="presOf" srcId="{7B701EC1-C1F3-4034-8F17-01099DB69945}" destId="{492C09FB-B4D5-49C7-8CAA-F551F2CE0B08}" srcOrd="0" destOrd="0" presId="urn:microsoft.com/office/officeart/2005/8/layout/chevron2"/>
    <dgm:cxn modelId="{ED758A37-7E3C-4F26-8DD7-406ED99FABDF}" type="presParOf" srcId="{8EEDE285-2C41-4EAC-9506-968767BD3F03}" destId="{20851241-DF7C-480E-A903-875254E32459}" srcOrd="0" destOrd="0" presId="urn:microsoft.com/office/officeart/2005/8/layout/chevron2"/>
    <dgm:cxn modelId="{49E7F3DA-9D44-4640-AC39-9E323CC2BE8F}" type="presParOf" srcId="{20851241-DF7C-480E-A903-875254E32459}" destId="{3531AA8E-8EE1-44B6-B739-3C76B73E1672}" srcOrd="0" destOrd="0" presId="urn:microsoft.com/office/officeart/2005/8/layout/chevron2"/>
    <dgm:cxn modelId="{5606FE73-8E34-4413-907C-3DADD535E8B3}" type="presParOf" srcId="{20851241-DF7C-480E-A903-875254E32459}" destId="{F9FB47B8-E081-4A5F-8363-5BC409C51C4D}" srcOrd="1" destOrd="0" presId="urn:microsoft.com/office/officeart/2005/8/layout/chevron2"/>
    <dgm:cxn modelId="{C4D3D16D-F21F-4513-8516-0B445128CAE6}" type="presParOf" srcId="{8EEDE285-2C41-4EAC-9506-968767BD3F03}" destId="{13F43BA5-EE2F-46E1-B50C-54C06B69292D}" srcOrd="1" destOrd="0" presId="urn:microsoft.com/office/officeart/2005/8/layout/chevron2"/>
    <dgm:cxn modelId="{0E286DBF-59D6-470C-8BE4-3EF70F13F2B5}" type="presParOf" srcId="{8EEDE285-2C41-4EAC-9506-968767BD3F03}" destId="{1FDE50AB-C82B-4338-9D40-97C0561EB678}" srcOrd="2" destOrd="0" presId="urn:microsoft.com/office/officeart/2005/8/layout/chevron2"/>
    <dgm:cxn modelId="{643AAE15-10B4-4046-B7B5-465F98C300AC}" type="presParOf" srcId="{1FDE50AB-C82B-4338-9D40-97C0561EB678}" destId="{0D0130BA-C559-4ECD-A920-67B4751A1194}" srcOrd="0" destOrd="0" presId="urn:microsoft.com/office/officeart/2005/8/layout/chevron2"/>
    <dgm:cxn modelId="{14E384E6-9D31-4764-BF20-99174C3E3DD1}" type="presParOf" srcId="{1FDE50AB-C82B-4338-9D40-97C0561EB678}" destId="{4CA99BCD-3D1C-465C-A3C5-EB6F3EFEEAA4}" srcOrd="1" destOrd="0" presId="urn:microsoft.com/office/officeart/2005/8/layout/chevron2"/>
    <dgm:cxn modelId="{0D087A83-3641-4317-924C-C0AFDBAF6B5F}" type="presParOf" srcId="{8EEDE285-2C41-4EAC-9506-968767BD3F03}" destId="{72A94A35-CB1B-494F-8337-262A3CB63B39}" srcOrd="3" destOrd="0" presId="urn:microsoft.com/office/officeart/2005/8/layout/chevron2"/>
    <dgm:cxn modelId="{C835A990-A11F-4122-A355-537C35F498B3}" type="presParOf" srcId="{8EEDE285-2C41-4EAC-9506-968767BD3F03}" destId="{DE83CAD6-59D3-4024-8CC3-6B5507110C73}" srcOrd="4" destOrd="0" presId="urn:microsoft.com/office/officeart/2005/8/layout/chevron2"/>
    <dgm:cxn modelId="{AAF8AF3E-DC08-472B-9258-297D9B30ED76}" type="presParOf" srcId="{DE83CAD6-59D3-4024-8CC3-6B5507110C73}" destId="{492C09FB-B4D5-49C7-8CAA-F551F2CE0B08}" srcOrd="0" destOrd="0" presId="urn:microsoft.com/office/officeart/2005/8/layout/chevron2"/>
    <dgm:cxn modelId="{51766321-6AA2-48A6-992A-D2F8D13F2593}" type="presParOf" srcId="{DE83CAD6-59D3-4024-8CC3-6B5507110C73}" destId="{537B0E7A-4F85-4F95-A82F-256AC03DE08C}" srcOrd="1" destOrd="0" presId="urn:microsoft.com/office/officeart/2005/8/layout/chevron2"/>
    <dgm:cxn modelId="{1C42BD12-871F-420A-8592-219926F0909C}" type="presParOf" srcId="{8EEDE285-2C41-4EAC-9506-968767BD3F03}" destId="{F203C816-21CA-4367-90E5-075A76194482}" srcOrd="5" destOrd="0" presId="urn:microsoft.com/office/officeart/2005/8/layout/chevron2"/>
    <dgm:cxn modelId="{1106D5EA-851D-4A18-A30B-EC0A6F3486AD}" type="presParOf" srcId="{8EEDE285-2C41-4EAC-9506-968767BD3F03}" destId="{7DA17B8F-2C91-48DA-A2A4-75A289BB39A6}" srcOrd="6" destOrd="0" presId="urn:microsoft.com/office/officeart/2005/8/layout/chevron2"/>
    <dgm:cxn modelId="{A51CBC71-7878-4D54-96F4-6FE28628DF3F}" type="presParOf" srcId="{7DA17B8F-2C91-48DA-A2A4-75A289BB39A6}" destId="{07588F01-C471-496B-AE7A-EA9237518B30}" srcOrd="0" destOrd="0" presId="urn:microsoft.com/office/officeart/2005/8/layout/chevron2"/>
    <dgm:cxn modelId="{38DAA674-95B6-4A89-954E-D4F8A66F535A}" type="presParOf" srcId="{7DA17B8F-2C91-48DA-A2A4-75A289BB39A6}" destId="{7133BC35-29CA-40D1-AE53-5938C0CC073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88479C-16A2-4C85-99A7-747C85ADFF1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81A5D930-FE1A-4928-870F-A0A2845F5EE6}">
      <dgm:prSet phldrT="[Text]" phldr="1"/>
      <dgm:spPr>
        <a:solidFill>
          <a:schemeClr val="accent4">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BA99AB0F-88B4-4B8E-9970-A349F54DC09C}" type="parTrans" cxnId="{E7142B62-B4EB-496D-A551-5B1A1F51DB92}">
      <dgm:prSet/>
      <dgm:spPr/>
      <dgm:t>
        <a:bodyPr/>
        <a:lstStyle/>
        <a:p>
          <a:endParaRPr lang="en-US"/>
        </a:p>
      </dgm:t>
    </dgm:pt>
    <dgm:pt modelId="{EC794445-0171-41B2-A16E-4963701F5567}" type="sibTrans" cxnId="{E7142B62-B4EB-496D-A551-5B1A1F51DB92}">
      <dgm:prSet/>
      <dgm:spPr/>
      <dgm:t>
        <a:bodyPr/>
        <a:lstStyle/>
        <a:p>
          <a:endParaRPr lang="en-US"/>
        </a:p>
      </dgm:t>
    </dgm:pt>
    <dgm:pt modelId="{6FD7AD84-483E-4B83-91C7-B63BB5A2CB25}">
      <dgm:prSet phldrT="[Text]" custT="1"/>
      <dgm:spPr>
        <a:ln>
          <a:solidFill>
            <a:schemeClr val="accent4">
              <a:lumMod val="75000"/>
            </a:schemeClr>
          </a:solidFill>
        </a:ln>
      </dgm:spPr>
      <dgm:t>
        <a:bodyPr/>
        <a:lstStyle/>
        <a:p>
          <a:pPr indent="0">
            <a:buNone/>
          </a:pPr>
          <a:r>
            <a:rPr lang="en-GB" sz="1800" b="0" dirty="0"/>
            <a:t>Within one month after the main assessment board</a:t>
          </a:r>
          <a:endParaRPr lang="en-US" sz="1800" b="0" dirty="0"/>
        </a:p>
      </dgm:t>
    </dgm:pt>
    <dgm:pt modelId="{7C5A9792-36FC-4CC8-8C34-015C7779CB22}" type="parTrans" cxnId="{FC3A3CD3-BFE8-4220-BF6E-6D1817451351}">
      <dgm:prSet/>
      <dgm:spPr/>
      <dgm:t>
        <a:bodyPr/>
        <a:lstStyle/>
        <a:p>
          <a:endParaRPr lang="en-US"/>
        </a:p>
      </dgm:t>
    </dgm:pt>
    <dgm:pt modelId="{FFB1E701-435D-4490-887F-A93B8E0BC3FC}" type="sibTrans" cxnId="{FC3A3CD3-BFE8-4220-BF6E-6D1817451351}">
      <dgm:prSet/>
      <dgm:spPr/>
      <dgm:t>
        <a:bodyPr/>
        <a:lstStyle/>
        <a:p>
          <a:endParaRPr lang="en-US"/>
        </a:p>
      </dgm:t>
    </dgm:pt>
    <dgm:pt modelId="{79CDD1FE-00AC-4F1F-BB27-4ECE8989BABC}">
      <dgm:prSet phldrT="[Text]" phldr="1"/>
      <dgm:spPr>
        <a:solidFill>
          <a:schemeClr val="accent4">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4B909487-B90C-4EA2-821B-1BC4383B5405}" type="parTrans" cxnId="{A58BF2C1-83E1-4364-A769-804112D90251}">
      <dgm:prSet/>
      <dgm:spPr/>
      <dgm:t>
        <a:bodyPr/>
        <a:lstStyle/>
        <a:p>
          <a:endParaRPr lang="en-US"/>
        </a:p>
      </dgm:t>
    </dgm:pt>
    <dgm:pt modelId="{19D98C20-42D7-4240-8063-29E616A30837}" type="sibTrans" cxnId="{A58BF2C1-83E1-4364-A769-804112D90251}">
      <dgm:prSet/>
      <dgm:spPr/>
      <dgm:t>
        <a:bodyPr/>
        <a:lstStyle/>
        <a:p>
          <a:endParaRPr lang="en-US"/>
        </a:p>
      </dgm:t>
    </dgm:pt>
    <dgm:pt modelId="{CE6203B6-46E6-4129-8F51-ED23C6F8CBE3}">
      <dgm:prSet phldrT="[Text]" custT="1"/>
      <dgm:spPr>
        <a:ln>
          <a:solidFill>
            <a:schemeClr val="accent4">
              <a:lumMod val="75000"/>
            </a:schemeClr>
          </a:solidFill>
        </a:ln>
      </dgm:spPr>
      <dgm:t>
        <a:bodyPr/>
        <a:lstStyle/>
        <a:p>
          <a:pPr indent="0">
            <a:buNone/>
          </a:pPr>
          <a:r>
            <a:rPr lang="en-GB" sz="1800" b="0" dirty="0"/>
            <a:t>Optional</a:t>
          </a:r>
          <a:r>
            <a:rPr lang="en-GB" sz="1800" b="1" dirty="0"/>
            <a:t> </a:t>
          </a:r>
          <a:r>
            <a:rPr lang="en-GB" sz="1800" b="0" dirty="0"/>
            <a:t>supplementary reports and reports to the PVC or VC</a:t>
          </a:r>
          <a:endParaRPr lang="en-US" sz="1800" b="0" dirty="0"/>
        </a:p>
      </dgm:t>
    </dgm:pt>
    <dgm:pt modelId="{6C4123D4-60BB-4AF7-880B-671578069CF0}" type="parTrans" cxnId="{46C6240E-C28F-4840-BF26-3A31EBA228CF}">
      <dgm:prSet/>
      <dgm:spPr/>
      <dgm:t>
        <a:bodyPr/>
        <a:lstStyle/>
        <a:p>
          <a:endParaRPr lang="en-US"/>
        </a:p>
      </dgm:t>
    </dgm:pt>
    <dgm:pt modelId="{F1EA4A57-940D-49C8-B4D9-2BC2837FE1D1}" type="sibTrans" cxnId="{46C6240E-C28F-4840-BF26-3A31EBA228CF}">
      <dgm:prSet/>
      <dgm:spPr/>
      <dgm:t>
        <a:bodyPr/>
        <a:lstStyle/>
        <a:p>
          <a:endParaRPr lang="en-US"/>
        </a:p>
      </dgm:t>
    </dgm:pt>
    <dgm:pt modelId="{5947C133-FD17-4F72-A8C7-470C1D621933}">
      <dgm:prSet phldrT="[Text]" custT="1"/>
      <dgm:spPr>
        <a:ln>
          <a:solidFill>
            <a:schemeClr val="accent4">
              <a:lumMod val="75000"/>
            </a:schemeClr>
          </a:solidFill>
        </a:ln>
      </dgm:spPr>
      <dgm:t>
        <a:bodyPr/>
        <a:lstStyle/>
        <a:p>
          <a:pPr indent="0">
            <a:buNone/>
          </a:pPr>
          <a:r>
            <a:rPr lang="en-GB" sz="1800" b="0" dirty="0"/>
            <a:t>Serious concerns - all internal procedures have been exhausted - QAA independent mechanism for addressing concerns about standards and quality in higher education </a:t>
          </a:r>
          <a:endParaRPr lang="en-US" sz="1800" b="0" dirty="0"/>
        </a:p>
      </dgm:t>
    </dgm:pt>
    <dgm:pt modelId="{7CCB4182-8D1B-4704-8B19-5504C7EA602E}" type="sibTrans" cxnId="{40899CB3-1AC1-4B99-A3FE-72335AAB19C1}">
      <dgm:prSet/>
      <dgm:spPr/>
      <dgm:t>
        <a:bodyPr/>
        <a:lstStyle/>
        <a:p>
          <a:endParaRPr lang="en-US"/>
        </a:p>
      </dgm:t>
    </dgm:pt>
    <dgm:pt modelId="{2E526610-4F8A-49E1-B8A4-48CCED38D685}" type="parTrans" cxnId="{40899CB3-1AC1-4B99-A3FE-72335AAB19C1}">
      <dgm:prSet/>
      <dgm:spPr/>
      <dgm:t>
        <a:bodyPr/>
        <a:lstStyle/>
        <a:p>
          <a:endParaRPr lang="en-US"/>
        </a:p>
      </dgm:t>
    </dgm:pt>
    <dgm:pt modelId="{7B701EC1-C1F3-4034-8F17-01099DB69945}">
      <dgm:prSet phldrT="[Text]" phldr="1"/>
      <dgm:spPr>
        <a:solidFill>
          <a:schemeClr val="accent4">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endParaRPr lang="en-US" dirty="0"/>
        </a:p>
      </dgm:t>
    </dgm:pt>
    <dgm:pt modelId="{DF26E193-70E8-4DAF-BF47-B3652C66AD90}" type="sibTrans" cxnId="{D58B474F-BEA0-4FCE-9A5C-B2DA47FA51EE}">
      <dgm:prSet/>
      <dgm:spPr/>
      <dgm:t>
        <a:bodyPr/>
        <a:lstStyle/>
        <a:p>
          <a:endParaRPr lang="en-US"/>
        </a:p>
      </dgm:t>
    </dgm:pt>
    <dgm:pt modelId="{317BEC66-C688-4CF0-8C7D-3E7E04472789}" type="parTrans" cxnId="{D58B474F-BEA0-4FCE-9A5C-B2DA47FA51EE}">
      <dgm:prSet/>
      <dgm:spPr/>
      <dgm:t>
        <a:bodyPr/>
        <a:lstStyle/>
        <a:p>
          <a:endParaRPr lang="en-US"/>
        </a:p>
      </dgm:t>
    </dgm:pt>
    <dgm:pt modelId="{A4FAAAE7-4048-4D11-BA10-2E6CE685311C}">
      <dgm:prSet custT="1"/>
      <dgm:spPr>
        <a:ln>
          <a:solidFill>
            <a:schemeClr val="accent4">
              <a:lumMod val="75000"/>
            </a:schemeClr>
          </a:solidFill>
        </a:ln>
      </dgm:spPr>
      <dgm:t>
        <a:bodyPr/>
        <a:lstStyle/>
        <a:p>
          <a:pPr indent="0"/>
          <a:endParaRPr lang="en-GB" sz="1600" b="1" dirty="0"/>
        </a:p>
      </dgm:t>
    </dgm:pt>
    <dgm:pt modelId="{944E1423-EE31-457C-BE60-EE3D12191EB8}" type="parTrans" cxnId="{5AC9DBBA-E4B9-44DE-AB69-E65697BB81CD}">
      <dgm:prSet/>
      <dgm:spPr/>
      <dgm:t>
        <a:bodyPr/>
        <a:lstStyle/>
        <a:p>
          <a:endParaRPr lang="en-US"/>
        </a:p>
      </dgm:t>
    </dgm:pt>
    <dgm:pt modelId="{6A68BFBA-0995-4E79-B8AA-5F0590617BB3}" type="sibTrans" cxnId="{5AC9DBBA-E4B9-44DE-AB69-E65697BB81CD}">
      <dgm:prSet/>
      <dgm:spPr/>
      <dgm:t>
        <a:bodyPr/>
        <a:lstStyle/>
        <a:p>
          <a:endParaRPr lang="en-US"/>
        </a:p>
      </dgm:t>
    </dgm:pt>
    <dgm:pt modelId="{33CF6C12-3FE9-4CC3-B678-86C547D7EC0B}">
      <dgm:prSet phldrT="[Text]" custT="1"/>
      <dgm:spPr>
        <a:ln>
          <a:solidFill>
            <a:schemeClr val="accent4">
              <a:lumMod val="75000"/>
            </a:schemeClr>
          </a:solidFill>
        </a:ln>
      </dgm:spPr>
      <dgm:t>
        <a:bodyPr/>
        <a:lstStyle/>
        <a:p>
          <a:pPr indent="0"/>
          <a:endParaRPr lang="en-US" sz="1600" dirty="0"/>
        </a:p>
      </dgm:t>
    </dgm:pt>
    <dgm:pt modelId="{BAD148A2-404B-43B6-B658-25219800B78C}" type="parTrans" cxnId="{DEC5C1A9-E28E-46FC-AAF2-A5137866D46B}">
      <dgm:prSet/>
      <dgm:spPr/>
      <dgm:t>
        <a:bodyPr/>
        <a:lstStyle/>
        <a:p>
          <a:endParaRPr lang="en-US"/>
        </a:p>
      </dgm:t>
    </dgm:pt>
    <dgm:pt modelId="{365DFC6B-B221-4A04-9E39-B43559986EE6}" type="sibTrans" cxnId="{DEC5C1A9-E28E-46FC-AAF2-A5137866D46B}">
      <dgm:prSet/>
      <dgm:spPr/>
      <dgm:t>
        <a:bodyPr/>
        <a:lstStyle/>
        <a:p>
          <a:endParaRPr lang="en-US"/>
        </a:p>
      </dgm:t>
    </dgm:pt>
    <dgm:pt modelId="{8EEDE285-2C41-4EAC-9506-968767BD3F03}" type="pres">
      <dgm:prSet presAssocID="{B988479C-16A2-4C85-99A7-747C85ADFF1F}" presName="linearFlow" presStyleCnt="0">
        <dgm:presLayoutVars>
          <dgm:dir/>
          <dgm:animLvl val="lvl"/>
          <dgm:resizeHandles val="exact"/>
        </dgm:presLayoutVars>
      </dgm:prSet>
      <dgm:spPr/>
    </dgm:pt>
    <dgm:pt modelId="{20851241-DF7C-480E-A903-875254E32459}" type="pres">
      <dgm:prSet presAssocID="{81A5D930-FE1A-4928-870F-A0A2845F5EE6}" presName="composite" presStyleCnt="0"/>
      <dgm:spPr/>
    </dgm:pt>
    <dgm:pt modelId="{3531AA8E-8EE1-44B6-B739-3C76B73E1672}" type="pres">
      <dgm:prSet presAssocID="{81A5D930-FE1A-4928-870F-A0A2845F5EE6}" presName="parentText" presStyleLbl="alignNode1" presStyleIdx="0" presStyleCnt="3" custLinFactNeighborX="0" custLinFactNeighborY="-244">
        <dgm:presLayoutVars>
          <dgm:chMax val="1"/>
          <dgm:bulletEnabled val="1"/>
        </dgm:presLayoutVars>
      </dgm:prSet>
      <dgm:spPr/>
    </dgm:pt>
    <dgm:pt modelId="{F9FB47B8-E081-4A5F-8363-5BC409C51C4D}" type="pres">
      <dgm:prSet presAssocID="{81A5D930-FE1A-4928-870F-A0A2845F5EE6}" presName="descendantText" presStyleLbl="alignAcc1" presStyleIdx="0" presStyleCnt="3">
        <dgm:presLayoutVars>
          <dgm:bulletEnabled val="1"/>
        </dgm:presLayoutVars>
      </dgm:prSet>
      <dgm:spPr/>
    </dgm:pt>
    <dgm:pt modelId="{13F43BA5-EE2F-46E1-B50C-54C06B69292D}" type="pres">
      <dgm:prSet presAssocID="{EC794445-0171-41B2-A16E-4963701F5567}" presName="sp" presStyleCnt="0"/>
      <dgm:spPr/>
    </dgm:pt>
    <dgm:pt modelId="{1FDE50AB-C82B-4338-9D40-97C0561EB678}" type="pres">
      <dgm:prSet presAssocID="{79CDD1FE-00AC-4F1F-BB27-4ECE8989BABC}" presName="composite" presStyleCnt="0"/>
      <dgm:spPr/>
    </dgm:pt>
    <dgm:pt modelId="{0D0130BA-C559-4ECD-A920-67B4751A1194}" type="pres">
      <dgm:prSet presAssocID="{79CDD1FE-00AC-4F1F-BB27-4ECE8989BABC}" presName="parentText" presStyleLbl="alignNode1" presStyleIdx="1" presStyleCnt="3">
        <dgm:presLayoutVars>
          <dgm:chMax val="1"/>
          <dgm:bulletEnabled val="1"/>
        </dgm:presLayoutVars>
      </dgm:prSet>
      <dgm:spPr/>
    </dgm:pt>
    <dgm:pt modelId="{4CA99BCD-3D1C-465C-A3C5-EB6F3EFEEAA4}" type="pres">
      <dgm:prSet presAssocID="{79CDD1FE-00AC-4F1F-BB27-4ECE8989BABC}" presName="descendantText" presStyleLbl="alignAcc1" presStyleIdx="1" presStyleCnt="3">
        <dgm:presLayoutVars>
          <dgm:bulletEnabled val="1"/>
        </dgm:presLayoutVars>
      </dgm:prSet>
      <dgm:spPr/>
    </dgm:pt>
    <dgm:pt modelId="{72A94A35-CB1B-494F-8337-262A3CB63B39}" type="pres">
      <dgm:prSet presAssocID="{19D98C20-42D7-4240-8063-29E616A30837}" presName="sp" presStyleCnt="0"/>
      <dgm:spPr/>
    </dgm:pt>
    <dgm:pt modelId="{DE83CAD6-59D3-4024-8CC3-6B5507110C73}" type="pres">
      <dgm:prSet presAssocID="{7B701EC1-C1F3-4034-8F17-01099DB69945}" presName="composite" presStyleCnt="0"/>
      <dgm:spPr/>
    </dgm:pt>
    <dgm:pt modelId="{492C09FB-B4D5-49C7-8CAA-F551F2CE0B08}" type="pres">
      <dgm:prSet presAssocID="{7B701EC1-C1F3-4034-8F17-01099DB69945}" presName="parentText" presStyleLbl="alignNode1" presStyleIdx="2" presStyleCnt="3">
        <dgm:presLayoutVars>
          <dgm:chMax val="1"/>
          <dgm:bulletEnabled val="1"/>
        </dgm:presLayoutVars>
      </dgm:prSet>
      <dgm:spPr/>
    </dgm:pt>
    <dgm:pt modelId="{537B0E7A-4F85-4F95-A82F-256AC03DE08C}" type="pres">
      <dgm:prSet presAssocID="{7B701EC1-C1F3-4034-8F17-01099DB69945}" presName="descendantText" presStyleLbl="alignAcc1" presStyleIdx="2" presStyleCnt="3">
        <dgm:presLayoutVars>
          <dgm:bulletEnabled val="1"/>
        </dgm:presLayoutVars>
      </dgm:prSet>
      <dgm:spPr/>
    </dgm:pt>
  </dgm:ptLst>
  <dgm:cxnLst>
    <dgm:cxn modelId="{46C6240E-C28F-4840-BF26-3A31EBA228CF}" srcId="{79CDD1FE-00AC-4F1F-BB27-4ECE8989BABC}" destId="{CE6203B6-46E6-4129-8F51-ED23C6F8CBE3}" srcOrd="1" destOrd="0" parTransId="{6C4123D4-60BB-4AF7-880B-671578069CF0}" sibTransId="{F1EA4A57-940D-49C8-B4D9-2BC2837FE1D1}"/>
    <dgm:cxn modelId="{ED81601F-2D90-4A60-BF45-C7D40268BB15}" type="presOf" srcId="{79CDD1FE-00AC-4F1F-BB27-4ECE8989BABC}" destId="{0D0130BA-C559-4ECD-A920-67B4751A1194}" srcOrd="0" destOrd="0" presId="urn:microsoft.com/office/officeart/2005/8/layout/chevron2"/>
    <dgm:cxn modelId="{B29A663E-59B6-4B75-8A26-BD3F5FF3585C}" type="presOf" srcId="{6FD7AD84-483E-4B83-91C7-B63BB5A2CB25}" destId="{F9FB47B8-E081-4A5F-8363-5BC409C51C4D}" srcOrd="0" destOrd="0" presId="urn:microsoft.com/office/officeart/2005/8/layout/chevron2"/>
    <dgm:cxn modelId="{E7142B62-B4EB-496D-A551-5B1A1F51DB92}" srcId="{B988479C-16A2-4C85-99A7-747C85ADFF1F}" destId="{81A5D930-FE1A-4928-870F-A0A2845F5EE6}" srcOrd="0" destOrd="0" parTransId="{BA99AB0F-88B4-4B8E-9970-A349F54DC09C}" sibTransId="{EC794445-0171-41B2-A16E-4963701F5567}"/>
    <dgm:cxn modelId="{D58B474F-BEA0-4FCE-9A5C-B2DA47FA51EE}" srcId="{B988479C-16A2-4C85-99A7-747C85ADFF1F}" destId="{7B701EC1-C1F3-4034-8F17-01099DB69945}" srcOrd="2" destOrd="0" parTransId="{317BEC66-C688-4CF0-8C7D-3E7E04472789}" sibTransId="{DF26E193-70E8-4DAF-BF47-B3652C66AD90}"/>
    <dgm:cxn modelId="{3ABF7E54-6FCB-4958-9343-FFBBE40987B2}" type="presOf" srcId="{CE6203B6-46E6-4129-8F51-ED23C6F8CBE3}" destId="{4CA99BCD-3D1C-465C-A3C5-EB6F3EFEEAA4}" srcOrd="0" destOrd="1" presId="urn:microsoft.com/office/officeart/2005/8/layout/chevron2"/>
    <dgm:cxn modelId="{7922F27B-ED37-41D9-844C-93B84C734DC7}" type="presOf" srcId="{5947C133-FD17-4F72-A8C7-470C1D621933}" destId="{537B0E7A-4F85-4F95-A82F-256AC03DE08C}" srcOrd="0" destOrd="0" presId="urn:microsoft.com/office/officeart/2005/8/layout/chevron2"/>
    <dgm:cxn modelId="{0AA4B7A4-9E1E-4911-B44E-784F02B6BA29}" type="presOf" srcId="{A4FAAAE7-4048-4D11-BA10-2E6CE685311C}" destId="{4CA99BCD-3D1C-465C-A3C5-EB6F3EFEEAA4}" srcOrd="0" destOrd="2" presId="urn:microsoft.com/office/officeart/2005/8/layout/chevron2"/>
    <dgm:cxn modelId="{DEC5C1A9-E28E-46FC-AAF2-A5137866D46B}" srcId="{79CDD1FE-00AC-4F1F-BB27-4ECE8989BABC}" destId="{33CF6C12-3FE9-4CC3-B678-86C547D7EC0B}" srcOrd="0" destOrd="0" parTransId="{BAD148A2-404B-43B6-B658-25219800B78C}" sibTransId="{365DFC6B-B221-4A04-9E39-B43559986EE6}"/>
    <dgm:cxn modelId="{FCD3DCAA-BD53-44A4-B51D-A33F224344CA}" type="presOf" srcId="{33CF6C12-3FE9-4CC3-B678-86C547D7EC0B}" destId="{4CA99BCD-3D1C-465C-A3C5-EB6F3EFEEAA4}" srcOrd="0" destOrd="0" presId="urn:microsoft.com/office/officeart/2005/8/layout/chevron2"/>
    <dgm:cxn modelId="{B4CC68AC-1E72-4C65-9640-E5EBB26AEADA}" type="presOf" srcId="{81A5D930-FE1A-4928-870F-A0A2845F5EE6}" destId="{3531AA8E-8EE1-44B6-B739-3C76B73E1672}" srcOrd="0" destOrd="0" presId="urn:microsoft.com/office/officeart/2005/8/layout/chevron2"/>
    <dgm:cxn modelId="{40899CB3-1AC1-4B99-A3FE-72335AAB19C1}" srcId="{7B701EC1-C1F3-4034-8F17-01099DB69945}" destId="{5947C133-FD17-4F72-A8C7-470C1D621933}" srcOrd="0" destOrd="0" parTransId="{2E526610-4F8A-49E1-B8A4-48CCED38D685}" sibTransId="{7CCB4182-8D1B-4704-8B19-5504C7EA602E}"/>
    <dgm:cxn modelId="{5AC9DBBA-E4B9-44DE-AB69-E65697BB81CD}" srcId="{79CDD1FE-00AC-4F1F-BB27-4ECE8989BABC}" destId="{A4FAAAE7-4048-4D11-BA10-2E6CE685311C}" srcOrd="2" destOrd="0" parTransId="{944E1423-EE31-457C-BE60-EE3D12191EB8}" sibTransId="{6A68BFBA-0995-4E79-B8AA-5F0590617BB3}"/>
    <dgm:cxn modelId="{F08E0FBB-5ECF-4F30-A195-D318AC8649DA}" type="presOf" srcId="{B988479C-16A2-4C85-99A7-747C85ADFF1F}" destId="{8EEDE285-2C41-4EAC-9506-968767BD3F03}" srcOrd="0" destOrd="0" presId="urn:microsoft.com/office/officeart/2005/8/layout/chevron2"/>
    <dgm:cxn modelId="{A58BF2C1-83E1-4364-A769-804112D90251}" srcId="{B988479C-16A2-4C85-99A7-747C85ADFF1F}" destId="{79CDD1FE-00AC-4F1F-BB27-4ECE8989BABC}" srcOrd="1" destOrd="0" parTransId="{4B909487-B90C-4EA2-821B-1BC4383B5405}" sibTransId="{19D98C20-42D7-4240-8063-29E616A30837}"/>
    <dgm:cxn modelId="{FC3A3CD3-BFE8-4220-BF6E-6D1817451351}" srcId="{81A5D930-FE1A-4928-870F-A0A2845F5EE6}" destId="{6FD7AD84-483E-4B83-91C7-B63BB5A2CB25}" srcOrd="0" destOrd="0" parTransId="{7C5A9792-36FC-4CC8-8C34-015C7779CB22}" sibTransId="{FFB1E701-435D-4490-887F-A93B8E0BC3FC}"/>
    <dgm:cxn modelId="{A366ACE1-2DB3-4854-AAF8-16169EF175DF}" type="presOf" srcId="{7B701EC1-C1F3-4034-8F17-01099DB69945}" destId="{492C09FB-B4D5-49C7-8CAA-F551F2CE0B08}" srcOrd="0" destOrd="0" presId="urn:microsoft.com/office/officeart/2005/8/layout/chevron2"/>
    <dgm:cxn modelId="{ED758A37-7E3C-4F26-8DD7-406ED99FABDF}" type="presParOf" srcId="{8EEDE285-2C41-4EAC-9506-968767BD3F03}" destId="{20851241-DF7C-480E-A903-875254E32459}" srcOrd="0" destOrd="0" presId="urn:microsoft.com/office/officeart/2005/8/layout/chevron2"/>
    <dgm:cxn modelId="{49E7F3DA-9D44-4640-AC39-9E323CC2BE8F}" type="presParOf" srcId="{20851241-DF7C-480E-A903-875254E32459}" destId="{3531AA8E-8EE1-44B6-B739-3C76B73E1672}" srcOrd="0" destOrd="0" presId="urn:microsoft.com/office/officeart/2005/8/layout/chevron2"/>
    <dgm:cxn modelId="{5606FE73-8E34-4413-907C-3DADD535E8B3}" type="presParOf" srcId="{20851241-DF7C-480E-A903-875254E32459}" destId="{F9FB47B8-E081-4A5F-8363-5BC409C51C4D}" srcOrd="1" destOrd="0" presId="urn:microsoft.com/office/officeart/2005/8/layout/chevron2"/>
    <dgm:cxn modelId="{C4D3D16D-F21F-4513-8516-0B445128CAE6}" type="presParOf" srcId="{8EEDE285-2C41-4EAC-9506-968767BD3F03}" destId="{13F43BA5-EE2F-46E1-B50C-54C06B69292D}" srcOrd="1" destOrd="0" presId="urn:microsoft.com/office/officeart/2005/8/layout/chevron2"/>
    <dgm:cxn modelId="{0E286DBF-59D6-470C-8BE4-3EF70F13F2B5}" type="presParOf" srcId="{8EEDE285-2C41-4EAC-9506-968767BD3F03}" destId="{1FDE50AB-C82B-4338-9D40-97C0561EB678}" srcOrd="2" destOrd="0" presId="urn:microsoft.com/office/officeart/2005/8/layout/chevron2"/>
    <dgm:cxn modelId="{643AAE15-10B4-4046-B7B5-465F98C300AC}" type="presParOf" srcId="{1FDE50AB-C82B-4338-9D40-97C0561EB678}" destId="{0D0130BA-C559-4ECD-A920-67B4751A1194}" srcOrd="0" destOrd="0" presId="urn:microsoft.com/office/officeart/2005/8/layout/chevron2"/>
    <dgm:cxn modelId="{14E384E6-9D31-4764-BF20-99174C3E3DD1}" type="presParOf" srcId="{1FDE50AB-C82B-4338-9D40-97C0561EB678}" destId="{4CA99BCD-3D1C-465C-A3C5-EB6F3EFEEAA4}" srcOrd="1" destOrd="0" presId="urn:microsoft.com/office/officeart/2005/8/layout/chevron2"/>
    <dgm:cxn modelId="{0D087A83-3641-4317-924C-C0AFDBAF6B5F}" type="presParOf" srcId="{8EEDE285-2C41-4EAC-9506-968767BD3F03}" destId="{72A94A35-CB1B-494F-8337-262A3CB63B39}" srcOrd="3" destOrd="0" presId="urn:microsoft.com/office/officeart/2005/8/layout/chevron2"/>
    <dgm:cxn modelId="{C835A990-A11F-4122-A355-537C35F498B3}" type="presParOf" srcId="{8EEDE285-2C41-4EAC-9506-968767BD3F03}" destId="{DE83CAD6-59D3-4024-8CC3-6B5507110C73}" srcOrd="4" destOrd="0" presId="urn:microsoft.com/office/officeart/2005/8/layout/chevron2"/>
    <dgm:cxn modelId="{AAF8AF3E-DC08-472B-9258-297D9B30ED76}" type="presParOf" srcId="{DE83CAD6-59D3-4024-8CC3-6B5507110C73}" destId="{492C09FB-B4D5-49C7-8CAA-F551F2CE0B08}" srcOrd="0" destOrd="0" presId="urn:microsoft.com/office/officeart/2005/8/layout/chevron2"/>
    <dgm:cxn modelId="{51766321-6AA2-48A6-992A-D2F8D13F2593}" type="presParOf" srcId="{DE83CAD6-59D3-4024-8CC3-6B5507110C73}" destId="{537B0E7A-4F85-4F95-A82F-256AC03DE08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5DC0BC-0B35-4D13-AA54-71E623018E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8CE2F2E-3E13-4C05-A1A7-2B343FBC3DA4}">
      <dgm:prSet phldrT="[Text]"/>
      <dgm:spPr>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dgm:spPr>
      <dgm:t>
        <a:bodyPr/>
        <a:lstStyle/>
        <a:p>
          <a:r>
            <a:rPr lang="en-GB" b="1" dirty="0">
              <a:solidFill>
                <a:schemeClr val="bg1"/>
              </a:solidFill>
            </a:rPr>
            <a:t>Monitoring of Faculty Issues:</a:t>
          </a:r>
          <a:endParaRPr lang="en-US" dirty="0">
            <a:solidFill>
              <a:schemeClr val="bg1"/>
            </a:solidFill>
          </a:endParaRPr>
        </a:p>
      </dgm:t>
    </dgm:pt>
    <dgm:pt modelId="{CF3CCE83-5993-41D6-85DF-C074D76A949C}" type="parTrans" cxnId="{15365379-C55F-421E-BE01-2DA498239277}">
      <dgm:prSet/>
      <dgm:spPr/>
      <dgm:t>
        <a:bodyPr/>
        <a:lstStyle/>
        <a:p>
          <a:endParaRPr lang="en-US"/>
        </a:p>
      </dgm:t>
    </dgm:pt>
    <dgm:pt modelId="{1DFC0990-FA88-4A43-92F8-9356C5A08FA4}" type="sibTrans" cxnId="{15365379-C55F-421E-BE01-2DA498239277}">
      <dgm:prSet/>
      <dgm:spPr/>
      <dgm:t>
        <a:bodyPr/>
        <a:lstStyle/>
        <a:p>
          <a:endParaRPr lang="en-US"/>
        </a:p>
      </dgm:t>
    </dgm:pt>
    <dgm:pt modelId="{B80EBCA4-D7ED-4D2A-9C22-B6E9464EFB09}">
      <dgm:prSet phldrT="[Text]"/>
      <dgm:spPr>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GB" b="1" dirty="0">
              <a:solidFill>
                <a:schemeClr val="bg1"/>
              </a:solidFill>
            </a:rPr>
            <a:t>Associate Professor Quality (APQ) tracks faculty themes, comments upon any regulatory or board operation issues</a:t>
          </a:r>
          <a:endParaRPr lang="en-US" dirty="0">
            <a:solidFill>
              <a:schemeClr val="bg1"/>
            </a:solidFill>
          </a:endParaRPr>
        </a:p>
      </dgm:t>
    </dgm:pt>
    <dgm:pt modelId="{73F672AD-83C3-4686-B423-FB6985EB6DC8}" type="parTrans" cxnId="{CDDB06D7-1AE6-4A3D-B4BF-818AF12CDE9F}">
      <dgm:prSet/>
      <dgm:spPr/>
      <dgm:t>
        <a:bodyPr/>
        <a:lstStyle/>
        <a:p>
          <a:endParaRPr lang="en-US"/>
        </a:p>
      </dgm:t>
    </dgm:pt>
    <dgm:pt modelId="{A134A14B-3A7B-40FB-B23A-1D73455CC51F}" type="sibTrans" cxnId="{CDDB06D7-1AE6-4A3D-B4BF-818AF12CDE9F}">
      <dgm:prSet/>
      <dgm:spPr/>
      <dgm:t>
        <a:bodyPr/>
        <a:lstStyle/>
        <a:p>
          <a:endParaRPr lang="en-US"/>
        </a:p>
      </dgm:t>
    </dgm:pt>
    <dgm:pt modelId="{26AEA115-BB84-41AB-B4C3-1C5F478E2492}">
      <dgm:prSet phldrT="[Text]"/>
      <dgm:spPr>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dgm:spPr>
      <dgm:t>
        <a:bodyPr/>
        <a:lstStyle/>
        <a:p>
          <a:r>
            <a:rPr lang="en-GB" b="1" dirty="0">
              <a:solidFill>
                <a:schemeClr val="bg1"/>
              </a:solidFill>
            </a:rPr>
            <a:t>Monitoring of Institutional Issues:</a:t>
          </a:r>
          <a:endParaRPr lang="en-US" dirty="0">
            <a:solidFill>
              <a:schemeClr val="bg1"/>
            </a:solidFill>
          </a:endParaRPr>
        </a:p>
      </dgm:t>
    </dgm:pt>
    <dgm:pt modelId="{871EFE02-7CB5-4E7A-BB4C-828515071264}" type="parTrans" cxnId="{417D8D9C-25CD-458F-8634-12015C801226}">
      <dgm:prSet/>
      <dgm:spPr/>
      <dgm:t>
        <a:bodyPr/>
        <a:lstStyle/>
        <a:p>
          <a:endParaRPr lang="en-US"/>
        </a:p>
      </dgm:t>
    </dgm:pt>
    <dgm:pt modelId="{DA1AFE04-AD6D-4BE3-AF9A-B6A4FA93E6A3}" type="sibTrans" cxnId="{417D8D9C-25CD-458F-8634-12015C801226}">
      <dgm:prSet/>
      <dgm:spPr/>
      <dgm:t>
        <a:bodyPr/>
        <a:lstStyle/>
        <a:p>
          <a:endParaRPr lang="en-US"/>
        </a:p>
      </dgm:t>
    </dgm:pt>
    <dgm:pt modelId="{2B5D93FE-D1AF-4883-8C9E-DA62463B42C3}">
      <dgm:prSet phldrT="[Text]"/>
      <dgm:spPr>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GB" b="1" dirty="0">
              <a:solidFill>
                <a:schemeClr val="bg1"/>
              </a:solidFill>
            </a:rPr>
            <a:t>Read by DAQ and institutional themes highlighted. Appropriate person will respond on behalf of university</a:t>
          </a:r>
          <a:endParaRPr lang="en-US" dirty="0">
            <a:solidFill>
              <a:schemeClr val="bg1"/>
            </a:solidFill>
          </a:endParaRPr>
        </a:p>
      </dgm:t>
    </dgm:pt>
    <dgm:pt modelId="{72390878-9A72-4FC0-A1B4-AF790C6E960D}" type="parTrans" cxnId="{CE965F99-748F-4B1A-9C3C-CF4763E521C2}">
      <dgm:prSet/>
      <dgm:spPr/>
      <dgm:t>
        <a:bodyPr/>
        <a:lstStyle/>
        <a:p>
          <a:endParaRPr lang="en-US"/>
        </a:p>
      </dgm:t>
    </dgm:pt>
    <dgm:pt modelId="{27350916-5418-4710-B923-71CEF1214B0D}" type="sibTrans" cxnId="{CE965F99-748F-4B1A-9C3C-CF4763E521C2}">
      <dgm:prSet/>
      <dgm:spPr/>
      <dgm:t>
        <a:bodyPr/>
        <a:lstStyle/>
        <a:p>
          <a:endParaRPr lang="en-US"/>
        </a:p>
      </dgm:t>
    </dgm:pt>
    <dgm:pt modelId="{8258AA0D-C3C3-444E-990F-E13E23136541}">
      <dgm:prSet phldrT="[Text]"/>
      <dgm:spPr>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GB" b="1" dirty="0">
              <a:solidFill>
                <a:schemeClr val="bg1"/>
              </a:solidFill>
            </a:rPr>
            <a:t>Annual overview report submitted to Academic Quality Committee (AQC)</a:t>
          </a:r>
          <a:endParaRPr lang="en-US" dirty="0">
            <a:solidFill>
              <a:schemeClr val="bg1"/>
            </a:solidFill>
          </a:endParaRPr>
        </a:p>
      </dgm:t>
    </dgm:pt>
    <dgm:pt modelId="{39CA7521-F069-4F60-9FD9-0D2C92428CB5}" type="parTrans" cxnId="{65355ABF-3D0D-4D70-B96D-2016B48A9DA0}">
      <dgm:prSet/>
      <dgm:spPr/>
      <dgm:t>
        <a:bodyPr/>
        <a:lstStyle/>
        <a:p>
          <a:endParaRPr lang="en-US"/>
        </a:p>
      </dgm:t>
    </dgm:pt>
    <dgm:pt modelId="{C75BCABA-03E3-4B0E-A958-AC43C80912A1}" type="sibTrans" cxnId="{65355ABF-3D0D-4D70-B96D-2016B48A9DA0}">
      <dgm:prSet/>
      <dgm:spPr/>
      <dgm:t>
        <a:bodyPr/>
        <a:lstStyle/>
        <a:p>
          <a:endParaRPr lang="en-US"/>
        </a:p>
      </dgm:t>
    </dgm:pt>
    <dgm:pt modelId="{1B2206FF-2CC9-4D91-8D95-35F49CF925C2}">
      <dgm:prSet phldrT="[Text]"/>
      <dgm:spPr>
        <a:solidFill>
          <a:schemeClr val="accent4">
            <a:lumMod val="60000"/>
            <a:lumOff val="4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b="1" dirty="0">
              <a:solidFill>
                <a:schemeClr val="bg1"/>
              </a:solidFill>
            </a:rPr>
            <a:t>Faculty Programme Self-Assessment Report (PSAR)</a:t>
          </a:r>
        </a:p>
      </dgm:t>
    </dgm:pt>
    <dgm:pt modelId="{ADBE2938-FACA-40C8-BDC7-79BBB07B9280}" type="parTrans" cxnId="{C8973510-DF4B-46CD-BADE-AEC1B5B3088F}">
      <dgm:prSet/>
      <dgm:spPr/>
    </dgm:pt>
    <dgm:pt modelId="{7D326F16-8F1D-4299-B3E9-6CA6AC702FE9}" type="sibTrans" cxnId="{C8973510-DF4B-46CD-BADE-AEC1B5B3088F}">
      <dgm:prSet/>
      <dgm:spPr/>
    </dgm:pt>
    <dgm:pt modelId="{34FC7303-97A6-4183-8476-44497E435AFE}" type="pres">
      <dgm:prSet presAssocID="{0D5DC0BC-0B35-4D13-AA54-71E623018EDB}" presName="Name0" presStyleCnt="0">
        <dgm:presLayoutVars>
          <dgm:dir/>
          <dgm:animLvl val="lvl"/>
          <dgm:resizeHandles val="exact"/>
        </dgm:presLayoutVars>
      </dgm:prSet>
      <dgm:spPr/>
    </dgm:pt>
    <dgm:pt modelId="{5745F0F2-DA46-48F8-B461-6402007D2487}" type="pres">
      <dgm:prSet presAssocID="{48CE2F2E-3E13-4C05-A1A7-2B343FBC3DA4}" presName="composite" presStyleCnt="0"/>
      <dgm:spPr/>
    </dgm:pt>
    <dgm:pt modelId="{3D8D3198-96B8-4DD5-B565-B1540C82AD7C}" type="pres">
      <dgm:prSet presAssocID="{48CE2F2E-3E13-4C05-A1A7-2B343FBC3DA4}" presName="parTx" presStyleLbl="alignNode1" presStyleIdx="0" presStyleCnt="2">
        <dgm:presLayoutVars>
          <dgm:chMax val="0"/>
          <dgm:chPref val="0"/>
          <dgm:bulletEnabled val="1"/>
        </dgm:presLayoutVars>
      </dgm:prSet>
      <dgm:spPr/>
    </dgm:pt>
    <dgm:pt modelId="{16C9FF86-5031-4610-9E70-AAAFFB558D6E}" type="pres">
      <dgm:prSet presAssocID="{48CE2F2E-3E13-4C05-A1A7-2B343FBC3DA4}" presName="desTx" presStyleLbl="alignAccFollowNode1" presStyleIdx="0" presStyleCnt="2">
        <dgm:presLayoutVars>
          <dgm:bulletEnabled val="1"/>
        </dgm:presLayoutVars>
      </dgm:prSet>
      <dgm:spPr/>
    </dgm:pt>
    <dgm:pt modelId="{C6843B4C-F083-4B60-BA14-7D1C7F09E2E7}" type="pres">
      <dgm:prSet presAssocID="{1DFC0990-FA88-4A43-92F8-9356C5A08FA4}" presName="space" presStyleCnt="0"/>
      <dgm:spPr/>
    </dgm:pt>
    <dgm:pt modelId="{1EEE8FA5-2C97-4766-A8EB-2149DD9634C8}" type="pres">
      <dgm:prSet presAssocID="{26AEA115-BB84-41AB-B4C3-1C5F478E2492}" presName="composite" presStyleCnt="0"/>
      <dgm:spPr/>
    </dgm:pt>
    <dgm:pt modelId="{47FF0003-0C1D-4047-B5BF-8C52A463D1AD}" type="pres">
      <dgm:prSet presAssocID="{26AEA115-BB84-41AB-B4C3-1C5F478E2492}" presName="parTx" presStyleLbl="alignNode1" presStyleIdx="1" presStyleCnt="2">
        <dgm:presLayoutVars>
          <dgm:chMax val="0"/>
          <dgm:chPref val="0"/>
          <dgm:bulletEnabled val="1"/>
        </dgm:presLayoutVars>
      </dgm:prSet>
      <dgm:spPr/>
    </dgm:pt>
    <dgm:pt modelId="{492ED79A-B0DC-4C91-B4CB-AEB713D4C63C}" type="pres">
      <dgm:prSet presAssocID="{26AEA115-BB84-41AB-B4C3-1C5F478E2492}" presName="desTx" presStyleLbl="alignAccFollowNode1" presStyleIdx="1" presStyleCnt="2">
        <dgm:presLayoutVars>
          <dgm:bulletEnabled val="1"/>
        </dgm:presLayoutVars>
      </dgm:prSet>
      <dgm:spPr/>
    </dgm:pt>
  </dgm:ptLst>
  <dgm:cxnLst>
    <dgm:cxn modelId="{547DE808-6A8E-4DA6-9228-D09CA6545DD1}" type="presOf" srcId="{0D5DC0BC-0B35-4D13-AA54-71E623018EDB}" destId="{34FC7303-97A6-4183-8476-44497E435AFE}" srcOrd="0" destOrd="0" presId="urn:microsoft.com/office/officeart/2005/8/layout/hList1"/>
    <dgm:cxn modelId="{C8973510-DF4B-46CD-BADE-AEC1B5B3088F}" srcId="{48CE2F2E-3E13-4C05-A1A7-2B343FBC3DA4}" destId="{1B2206FF-2CC9-4D91-8D95-35F49CF925C2}" srcOrd="1" destOrd="0" parTransId="{ADBE2938-FACA-40C8-BDC7-79BBB07B9280}" sibTransId="{7D326F16-8F1D-4299-B3E9-6CA6AC702FE9}"/>
    <dgm:cxn modelId="{1F7F2212-2C0D-4B33-B508-205809F69B2D}" type="presOf" srcId="{48CE2F2E-3E13-4C05-A1A7-2B343FBC3DA4}" destId="{3D8D3198-96B8-4DD5-B565-B1540C82AD7C}" srcOrd="0" destOrd="0" presId="urn:microsoft.com/office/officeart/2005/8/layout/hList1"/>
    <dgm:cxn modelId="{1803C92E-AF5D-4DE6-9F10-EEDF93B8F369}" type="presOf" srcId="{1B2206FF-2CC9-4D91-8D95-35F49CF925C2}" destId="{16C9FF86-5031-4610-9E70-AAAFFB558D6E}" srcOrd="0" destOrd="1" presId="urn:microsoft.com/office/officeart/2005/8/layout/hList1"/>
    <dgm:cxn modelId="{0CEAB04A-4DDB-4012-B188-0C1380418FE3}" type="presOf" srcId="{26AEA115-BB84-41AB-B4C3-1C5F478E2492}" destId="{47FF0003-0C1D-4047-B5BF-8C52A463D1AD}" srcOrd="0" destOrd="0" presId="urn:microsoft.com/office/officeart/2005/8/layout/hList1"/>
    <dgm:cxn modelId="{0C02B278-3724-43B9-935D-DD816226494C}" type="presOf" srcId="{B80EBCA4-D7ED-4D2A-9C22-B6E9464EFB09}" destId="{16C9FF86-5031-4610-9E70-AAAFFB558D6E}" srcOrd="0" destOrd="0" presId="urn:microsoft.com/office/officeart/2005/8/layout/hList1"/>
    <dgm:cxn modelId="{15365379-C55F-421E-BE01-2DA498239277}" srcId="{0D5DC0BC-0B35-4D13-AA54-71E623018EDB}" destId="{48CE2F2E-3E13-4C05-A1A7-2B343FBC3DA4}" srcOrd="0" destOrd="0" parTransId="{CF3CCE83-5993-41D6-85DF-C074D76A949C}" sibTransId="{1DFC0990-FA88-4A43-92F8-9356C5A08FA4}"/>
    <dgm:cxn modelId="{CE965F99-748F-4B1A-9C3C-CF4763E521C2}" srcId="{26AEA115-BB84-41AB-B4C3-1C5F478E2492}" destId="{2B5D93FE-D1AF-4883-8C9E-DA62463B42C3}" srcOrd="0" destOrd="0" parTransId="{72390878-9A72-4FC0-A1B4-AF790C6E960D}" sibTransId="{27350916-5418-4710-B923-71CEF1214B0D}"/>
    <dgm:cxn modelId="{417D8D9C-25CD-458F-8634-12015C801226}" srcId="{0D5DC0BC-0B35-4D13-AA54-71E623018EDB}" destId="{26AEA115-BB84-41AB-B4C3-1C5F478E2492}" srcOrd="1" destOrd="0" parTransId="{871EFE02-7CB5-4E7A-BB4C-828515071264}" sibTransId="{DA1AFE04-AD6D-4BE3-AF9A-B6A4FA93E6A3}"/>
    <dgm:cxn modelId="{62ADB2A4-42C7-4A8B-924E-A9FF8655DC18}" type="presOf" srcId="{8258AA0D-C3C3-444E-990F-E13E23136541}" destId="{492ED79A-B0DC-4C91-B4CB-AEB713D4C63C}" srcOrd="0" destOrd="1" presId="urn:microsoft.com/office/officeart/2005/8/layout/hList1"/>
    <dgm:cxn modelId="{65355ABF-3D0D-4D70-B96D-2016B48A9DA0}" srcId="{26AEA115-BB84-41AB-B4C3-1C5F478E2492}" destId="{8258AA0D-C3C3-444E-990F-E13E23136541}" srcOrd="1" destOrd="0" parTransId="{39CA7521-F069-4F60-9FD9-0D2C92428CB5}" sibTransId="{C75BCABA-03E3-4B0E-A958-AC43C80912A1}"/>
    <dgm:cxn modelId="{BE0CC5BF-B0B1-409A-9BB6-06F11B3125BC}" type="presOf" srcId="{2B5D93FE-D1AF-4883-8C9E-DA62463B42C3}" destId="{492ED79A-B0DC-4C91-B4CB-AEB713D4C63C}" srcOrd="0" destOrd="0" presId="urn:microsoft.com/office/officeart/2005/8/layout/hList1"/>
    <dgm:cxn modelId="{CDDB06D7-1AE6-4A3D-B4BF-818AF12CDE9F}" srcId="{48CE2F2E-3E13-4C05-A1A7-2B343FBC3DA4}" destId="{B80EBCA4-D7ED-4D2A-9C22-B6E9464EFB09}" srcOrd="0" destOrd="0" parTransId="{73F672AD-83C3-4686-B423-FB6985EB6DC8}" sibTransId="{A134A14B-3A7B-40FB-B23A-1D73455CC51F}"/>
    <dgm:cxn modelId="{C4F84443-4916-4D21-8161-0A50242842EE}" type="presParOf" srcId="{34FC7303-97A6-4183-8476-44497E435AFE}" destId="{5745F0F2-DA46-48F8-B461-6402007D2487}" srcOrd="0" destOrd="0" presId="urn:microsoft.com/office/officeart/2005/8/layout/hList1"/>
    <dgm:cxn modelId="{AE32ACA3-7586-45DF-AE6F-21386345589C}" type="presParOf" srcId="{5745F0F2-DA46-48F8-B461-6402007D2487}" destId="{3D8D3198-96B8-4DD5-B565-B1540C82AD7C}" srcOrd="0" destOrd="0" presId="urn:microsoft.com/office/officeart/2005/8/layout/hList1"/>
    <dgm:cxn modelId="{D52876AA-E452-4A71-882C-AD264A7B0965}" type="presParOf" srcId="{5745F0F2-DA46-48F8-B461-6402007D2487}" destId="{16C9FF86-5031-4610-9E70-AAAFFB558D6E}" srcOrd="1" destOrd="0" presId="urn:microsoft.com/office/officeart/2005/8/layout/hList1"/>
    <dgm:cxn modelId="{8C8788FA-64F4-4753-9B76-AF17868373E7}" type="presParOf" srcId="{34FC7303-97A6-4183-8476-44497E435AFE}" destId="{C6843B4C-F083-4B60-BA14-7D1C7F09E2E7}" srcOrd="1" destOrd="0" presId="urn:microsoft.com/office/officeart/2005/8/layout/hList1"/>
    <dgm:cxn modelId="{52F39163-B260-4C60-A960-795560915D86}" type="presParOf" srcId="{34FC7303-97A6-4183-8476-44497E435AFE}" destId="{1EEE8FA5-2C97-4766-A8EB-2149DD9634C8}" srcOrd="2" destOrd="0" presId="urn:microsoft.com/office/officeart/2005/8/layout/hList1"/>
    <dgm:cxn modelId="{5D5C56D7-7558-469E-9E1D-FA583D08BF48}" type="presParOf" srcId="{1EEE8FA5-2C97-4766-A8EB-2149DD9634C8}" destId="{47FF0003-0C1D-4047-B5BF-8C52A463D1AD}" srcOrd="0" destOrd="0" presId="urn:microsoft.com/office/officeart/2005/8/layout/hList1"/>
    <dgm:cxn modelId="{4A4D762F-609F-4317-AB4C-AE94EB62C7CA}" type="presParOf" srcId="{1EEE8FA5-2C97-4766-A8EB-2149DD9634C8}" destId="{492ED79A-B0DC-4C91-B4CB-AEB713D4C63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1AA8E-8EE1-44B6-B739-3C76B73E1672}">
      <dsp:nvSpPr>
        <dsp:cNvPr id="0" name=""/>
        <dsp:cNvSpPr/>
      </dsp:nvSpPr>
      <dsp:spPr>
        <a:xfrm rot="5400000">
          <a:off x="-133020" y="134529"/>
          <a:ext cx="886800" cy="620760"/>
        </a:xfrm>
        <a:prstGeom prst="chevron">
          <a:avLst/>
        </a:prstGeom>
        <a:solidFill>
          <a:srgbClr val="981E32"/>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5400000">
        <a:off x="0" y="311889"/>
        <a:ext cx="620760" cy="266040"/>
      </dsp:txXfrm>
    </dsp:sp>
    <dsp:sp modelId="{F9FB47B8-E081-4A5F-8363-5BC409C51C4D}">
      <dsp:nvSpPr>
        <dsp:cNvPr id="0" name=""/>
        <dsp:cNvSpPr/>
      </dsp:nvSpPr>
      <dsp:spPr>
        <a:xfrm rot="5400000">
          <a:off x="4203806" y="-3581939"/>
          <a:ext cx="576420" cy="7742511"/>
        </a:xfrm>
        <a:prstGeom prst="round2SameRect">
          <a:avLst/>
        </a:prstGeom>
        <a:solidFill>
          <a:schemeClr val="lt1">
            <a:alpha val="90000"/>
            <a:hueOff val="0"/>
            <a:satOff val="0"/>
            <a:lumOff val="0"/>
            <a:alphaOff val="0"/>
          </a:schemeClr>
        </a:solidFill>
        <a:ln w="25400" cap="flat" cmpd="sng" algn="ctr">
          <a:solidFill>
            <a:srgbClr val="981E32"/>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10795" rIns="10795" bIns="10795" numCol="1" spcCol="1270" anchor="ctr" anchorCtr="0">
          <a:noAutofit/>
        </a:bodyPr>
        <a:lstStyle/>
        <a:p>
          <a:pPr marL="172800" lvl="1" indent="0" algn="l" defTabSz="755650">
            <a:lnSpc>
              <a:spcPct val="90000"/>
            </a:lnSpc>
            <a:spcBef>
              <a:spcPct val="0"/>
            </a:spcBef>
            <a:spcAft>
              <a:spcPct val="15000"/>
            </a:spcAft>
            <a:buFont typeface="Arial" panose="020B0604020202020204" pitchFamily="34" charset="0"/>
            <a:buNone/>
          </a:pPr>
          <a:r>
            <a:rPr lang="en-US" sz="1700" b="1" kern="1200" dirty="0">
              <a:solidFill>
                <a:srgbClr val="981E32"/>
              </a:solidFill>
            </a:rPr>
            <a:t>About DMU </a:t>
          </a:r>
          <a:r>
            <a:rPr lang="en-US" sz="1700" b="1" kern="1200" dirty="0">
              <a:solidFill>
                <a:schemeClr val="tx1"/>
              </a:solidFill>
            </a:rPr>
            <a:t>-</a:t>
          </a:r>
          <a:r>
            <a:rPr lang="en-US" sz="1700" b="1" kern="1200" dirty="0">
              <a:solidFill>
                <a:srgbClr val="C00000"/>
              </a:solidFill>
            </a:rPr>
            <a:t> </a:t>
          </a:r>
          <a:r>
            <a:rPr lang="en-US" sz="1700" b="1" kern="1200" dirty="0"/>
            <a:t>Dr Nicola Brooks (Associate Dean Academic, Faculty of Health and Life Sciences)</a:t>
          </a:r>
        </a:p>
      </dsp:txBody>
      <dsp:txXfrm rot="-5400000">
        <a:off x="620761" y="29245"/>
        <a:ext cx="7714372" cy="520142"/>
      </dsp:txXfrm>
    </dsp:sp>
    <dsp:sp modelId="{0D0130BA-C559-4ECD-A920-67B4751A1194}">
      <dsp:nvSpPr>
        <dsp:cNvPr id="0" name=""/>
        <dsp:cNvSpPr/>
      </dsp:nvSpPr>
      <dsp:spPr>
        <a:xfrm rot="5400000">
          <a:off x="-133020" y="901272"/>
          <a:ext cx="886800" cy="620760"/>
        </a:xfrm>
        <a:prstGeom prst="chevron">
          <a:avLst/>
        </a:prstGeom>
        <a:solidFill>
          <a:schemeClr val="accent3">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5400000">
        <a:off x="0" y="1078632"/>
        <a:ext cx="620760" cy="266040"/>
      </dsp:txXfrm>
    </dsp:sp>
    <dsp:sp modelId="{4CA99BCD-3D1C-465C-A3C5-EB6F3EFEEAA4}">
      <dsp:nvSpPr>
        <dsp:cNvPr id="0" name=""/>
        <dsp:cNvSpPr/>
      </dsp:nvSpPr>
      <dsp:spPr>
        <a:xfrm rot="5400000">
          <a:off x="4203806" y="-2814792"/>
          <a:ext cx="576420" cy="7742511"/>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2800" lvl="1" indent="0" algn="l" defTabSz="755650">
            <a:lnSpc>
              <a:spcPct val="90000"/>
            </a:lnSpc>
            <a:spcBef>
              <a:spcPct val="0"/>
            </a:spcBef>
            <a:spcAft>
              <a:spcPct val="15000"/>
            </a:spcAft>
            <a:buFont typeface="Arial" panose="020B0604020202020204" pitchFamily="34" charset="0"/>
            <a:buNone/>
          </a:pPr>
          <a:r>
            <a:rPr lang="en-GB" altLang="en-US" sz="1700" b="1" kern="1200" dirty="0">
              <a:solidFill>
                <a:schemeClr val="accent3">
                  <a:lumMod val="75000"/>
                </a:schemeClr>
              </a:solidFill>
            </a:rPr>
            <a:t>The role of the external examiner </a:t>
          </a:r>
          <a:r>
            <a:rPr lang="en-GB" altLang="en-US" sz="1700" b="1" kern="1200" dirty="0">
              <a:solidFill>
                <a:schemeClr val="tx1"/>
              </a:solidFill>
            </a:rPr>
            <a:t>-</a:t>
          </a:r>
          <a:r>
            <a:rPr lang="en-US" sz="1700" b="1" kern="1200" dirty="0"/>
            <a:t> Dr Nicola Brooks (Associate Dean Academic, Faculty of Health and Life Sciences)</a:t>
          </a:r>
          <a:endParaRPr lang="en-US" sz="1700" kern="1200" dirty="0"/>
        </a:p>
      </dsp:txBody>
      <dsp:txXfrm rot="-5400000">
        <a:off x="620761" y="796392"/>
        <a:ext cx="7714372" cy="520142"/>
      </dsp:txXfrm>
    </dsp:sp>
    <dsp:sp modelId="{492C09FB-B4D5-49C7-8CAA-F551F2CE0B08}">
      <dsp:nvSpPr>
        <dsp:cNvPr id="0" name=""/>
        <dsp:cNvSpPr/>
      </dsp:nvSpPr>
      <dsp:spPr>
        <a:xfrm rot="5400000">
          <a:off x="-133020" y="1668016"/>
          <a:ext cx="886800" cy="620760"/>
        </a:xfrm>
        <a:prstGeom prst="chevron">
          <a:avLst/>
        </a:prstGeom>
        <a:solidFill>
          <a:schemeClr val="accent1">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5400000">
        <a:off x="0" y="1845376"/>
        <a:ext cx="620760" cy="266040"/>
      </dsp:txXfrm>
    </dsp:sp>
    <dsp:sp modelId="{537B0E7A-4F85-4F95-A82F-256AC03DE08C}">
      <dsp:nvSpPr>
        <dsp:cNvPr id="0" name=""/>
        <dsp:cNvSpPr/>
      </dsp:nvSpPr>
      <dsp:spPr>
        <a:xfrm rot="5400000">
          <a:off x="4203806" y="-2048048"/>
          <a:ext cx="576420" cy="7742511"/>
        </a:xfrm>
        <a:prstGeom prst="round2SameRect">
          <a:avLst/>
        </a:prstGeom>
        <a:solidFill>
          <a:schemeClr val="lt1">
            <a:alpha val="90000"/>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2800" lvl="1" indent="0" algn="l" defTabSz="755650">
            <a:lnSpc>
              <a:spcPct val="90000"/>
            </a:lnSpc>
            <a:spcBef>
              <a:spcPct val="0"/>
            </a:spcBef>
            <a:spcAft>
              <a:spcPct val="15000"/>
            </a:spcAft>
            <a:buFont typeface="Arial" panose="020B0604020202020204" pitchFamily="34" charset="0"/>
            <a:buNone/>
          </a:pPr>
          <a:r>
            <a:rPr lang="en-GB" altLang="en-US" sz="1700" b="1" kern="1200" dirty="0">
              <a:solidFill>
                <a:schemeClr val="tx2">
                  <a:lumMod val="75000"/>
                </a:schemeClr>
              </a:solidFill>
            </a:rPr>
            <a:t>The Academic Regulations </a:t>
          </a:r>
          <a:r>
            <a:rPr lang="en-GB" altLang="en-US" sz="1700" b="1" kern="1200" dirty="0">
              <a:solidFill>
                <a:schemeClr val="tx1"/>
              </a:solidFill>
            </a:rPr>
            <a:t>–</a:t>
          </a:r>
          <a:r>
            <a:rPr lang="en-GB" altLang="en-US" sz="1700" b="1" kern="1200" dirty="0"/>
            <a:t> Sally Lloyd</a:t>
          </a:r>
          <a:r>
            <a:rPr lang="en-GB" sz="1700" b="1" kern="1200" dirty="0"/>
            <a:t> (Senior Officer, Taught Programmes), DAQ)</a:t>
          </a:r>
          <a:r>
            <a:rPr lang="en-GB" altLang="en-US" sz="1700" b="1" kern="1200" dirty="0"/>
            <a:t> </a:t>
          </a:r>
          <a:endParaRPr lang="en-US" sz="1700" kern="1200" dirty="0"/>
        </a:p>
      </dsp:txBody>
      <dsp:txXfrm rot="-5400000">
        <a:off x="620761" y="1563136"/>
        <a:ext cx="7714372" cy="520142"/>
      </dsp:txXfrm>
    </dsp:sp>
    <dsp:sp modelId="{07588F01-C471-496B-AE7A-EA9237518B30}">
      <dsp:nvSpPr>
        <dsp:cNvPr id="0" name=""/>
        <dsp:cNvSpPr/>
      </dsp:nvSpPr>
      <dsp:spPr>
        <a:xfrm rot="5400000">
          <a:off x="-133020" y="2434760"/>
          <a:ext cx="886800" cy="620760"/>
        </a:xfrm>
        <a:prstGeom prst="chevron">
          <a:avLst/>
        </a:prstGeom>
        <a:solidFill>
          <a:schemeClr val="accent6">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GB" altLang="en-US" sz="1700" b="1" kern="1200" dirty="0"/>
        </a:p>
      </dsp:txBody>
      <dsp:txXfrm rot="-5400000">
        <a:off x="0" y="2612120"/>
        <a:ext cx="620760" cy="266040"/>
      </dsp:txXfrm>
    </dsp:sp>
    <dsp:sp modelId="{7133BC35-29CA-40D1-AE53-5938C0CC0731}">
      <dsp:nvSpPr>
        <dsp:cNvPr id="0" name=""/>
        <dsp:cNvSpPr/>
      </dsp:nvSpPr>
      <dsp:spPr>
        <a:xfrm rot="5400000">
          <a:off x="4203806" y="-1281305"/>
          <a:ext cx="576420" cy="7742511"/>
        </a:xfrm>
        <a:prstGeom prst="round2Same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2800" lvl="1" indent="0" algn="l" defTabSz="755650">
            <a:lnSpc>
              <a:spcPct val="90000"/>
            </a:lnSpc>
            <a:spcBef>
              <a:spcPct val="0"/>
            </a:spcBef>
            <a:spcAft>
              <a:spcPct val="15000"/>
            </a:spcAft>
            <a:buFont typeface="Arial" panose="020B0604020202020204" pitchFamily="34" charset="0"/>
            <a:buNone/>
          </a:pPr>
          <a:r>
            <a:rPr lang="en-GB" altLang="en-US" sz="1700" b="1" kern="1200" dirty="0">
              <a:solidFill>
                <a:schemeClr val="accent6">
                  <a:lumMod val="75000"/>
                </a:schemeClr>
              </a:solidFill>
            </a:rPr>
            <a:t>Assessment boards </a:t>
          </a:r>
          <a:r>
            <a:rPr lang="en-GB" altLang="en-US" sz="1700" b="1" kern="1200"/>
            <a:t>- Sally Lloyd</a:t>
          </a:r>
          <a:r>
            <a:rPr lang="en-GB" sz="1700" b="1" kern="1200"/>
            <a:t> (Senior Officer, Taught Programmes), DAQ)</a:t>
          </a:r>
          <a:r>
            <a:rPr lang="en-GB" altLang="en-US" sz="1700" b="1" kern="1200"/>
            <a:t> </a:t>
          </a:r>
          <a:endParaRPr lang="en-US" sz="1700" kern="1200" dirty="0"/>
        </a:p>
      </dsp:txBody>
      <dsp:txXfrm rot="-5400000">
        <a:off x="620761" y="2329879"/>
        <a:ext cx="7714372" cy="520142"/>
      </dsp:txXfrm>
    </dsp:sp>
    <dsp:sp modelId="{41602D5E-0E6B-4320-A5EA-6E06149CD95F}">
      <dsp:nvSpPr>
        <dsp:cNvPr id="0" name=""/>
        <dsp:cNvSpPr/>
      </dsp:nvSpPr>
      <dsp:spPr>
        <a:xfrm rot="5400000">
          <a:off x="-133020" y="3201504"/>
          <a:ext cx="886800" cy="620760"/>
        </a:xfrm>
        <a:prstGeom prst="chevron">
          <a:avLst/>
        </a:prstGeom>
        <a:solidFill>
          <a:schemeClr val="accent4">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endParaRPr lang="en-GB" altLang="en-US" sz="1700" b="1" kern="1200" dirty="0"/>
        </a:p>
      </dsp:txBody>
      <dsp:txXfrm rot="-5400000">
        <a:off x="0" y="3378864"/>
        <a:ext cx="620760" cy="266040"/>
      </dsp:txXfrm>
    </dsp:sp>
    <dsp:sp modelId="{B11A3B24-6913-48C0-9791-D1F8024BAA7B}">
      <dsp:nvSpPr>
        <dsp:cNvPr id="0" name=""/>
        <dsp:cNvSpPr/>
      </dsp:nvSpPr>
      <dsp:spPr>
        <a:xfrm rot="5400000">
          <a:off x="4203806" y="-514561"/>
          <a:ext cx="576420" cy="7742511"/>
        </a:xfrm>
        <a:prstGeom prst="round2Same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2800" lvl="1" indent="0" algn="l" defTabSz="755650">
            <a:lnSpc>
              <a:spcPct val="90000"/>
            </a:lnSpc>
            <a:spcBef>
              <a:spcPct val="0"/>
            </a:spcBef>
            <a:spcAft>
              <a:spcPct val="15000"/>
            </a:spcAft>
            <a:buFont typeface="Arial" panose="020B0604020202020204" pitchFamily="34" charset="0"/>
            <a:buNone/>
          </a:pPr>
          <a:r>
            <a:rPr lang="en-GB" altLang="en-US" sz="1700" b="1" kern="1200" dirty="0">
              <a:solidFill>
                <a:schemeClr val="accent4">
                  <a:lumMod val="75000"/>
                </a:schemeClr>
              </a:solidFill>
            </a:rPr>
            <a:t>External examiner reports </a:t>
          </a:r>
          <a:r>
            <a:rPr lang="en-GB" altLang="en-US" sz="1700" b="1" kern="1200" dirty="0"/>
            <a:t>- </a:t>
          </a:r>
          <a:r>
            <a:rPr lang="en-GB" sz="1700" b="1" kern="1200" dirty="0"/>
            <a:t>Louise Newell (Quality Officer (External Examiners/Awarding Bodies), DAQ)</a:t>
          </a:r>
          <a:r>
            <a:rPr lang="en-GB" altLang="en-US" sz="1700" b="1" kern="1200" dirty="0"/>
            <a:t> </a:t>
          </a:r>
          <a:endParaRPr lang="en-GB" sz="1700" kern="1200" dirty="0"/>
        </a:p>
      </dsp:txBody>
      <dsp:txXfrm rot="-5400000">
        <a:off x="620761" y="3096623"/>
        <a:ext cx="7714372" cy="5201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1AA8E-8EE1-44B6-B739-3C76B73E1672}">
      <dsp:nvSpPr>
        <dsp:cNvPr id="0" name=""/>
        <dsp:cNvSpPr/>
      </dsp:nvSpPr>
      <dsp:spPr>
        <a:xfrm rot="5400000">
          <a:off x="-156991" y="158965"/>
          <a:ext cx="1046611" cy="732628"/>
        </a:xfrm>
        <a:prstGeom prst="chevron">
          <a:avLst/>
        </a:prstGeom>
        <a:solidFill>
          <a:schemeClr val="accent4">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368287"/>
        <a:ext cx="732628" cy="313983"/>
      </dsp:txXfrm>
    </dsp:sp>
    <dsp:sp modelId="{F9FB47B8-E081-4A5F-8363-5BC409C51C4D}">
      <dsp:nvSpPr>
        <dsp:cNvPr id="0" name=""/>
        <dsp:cNvSpPr/>
      </dsp:nvSpPr>
      <dsp:spPr>
        <a:xfrm rot="5400000">
          <a:off x="4140965" y="-3406362"/>
          <a:ext cx="680297" cy="7496971"/>
        </a:xfrm>
        <a:prstGeom prst="round2Same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1" kern="1200" dirty="0"/>
            <a:t>Annual fee </a:t>
          </a:r>
          <a:r>
            <a:rPr lang="en-GB" sz="2100" b="0" kern="1200" dirty="0"/>
            <a:t>– paid on receipt of annual report and claim form </a:t>
          </a:r>
          <a:endParaRPr lang="en-US" sz="2100" b="0" kern="1200" dirty="0"/>
        </a:p>
      </dsp:txBody>
      <dsp:txXfrm rot="-5400000">
        <a:off x="732629" y="35183"/>
        <a:ext cx="7463762" cy="613879"/>
      </dsp:txXfrm>
    </dsp:sp>
    <dsp:sp modelId="{0D0130BA-C559-4ECD-A920-67B4751A1194}">
      <dsp:nvSpPr>
        <dsp:cNvPr id="0" name=""/>
        <dsp:cNvSpPr/>
      </dsp:nvSpPr>
      <dsp:spPr>
        <a:xfrm rot="5400000">
          <a:off x="-156991" y="1055702"/>
          <a:ext cx="1046611" cy="732628"/>
        </a:xfrm>
        <a:prstGeom prst="chevron">
          <a:avLst/>
        </a:prstGeom>
        <a:solidFill>
          <a:schemeClr val="accent4">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1265024"/>
        <a:ext cx="732628" cy="313983"/>
      </dsp:txXfrm>
    </dsp:sp>
    <dsp:sp modelId="{4CA99BCD-3D1C-465C-A3C5-EB6F3EFEEAA4}">
      <dsp:nvSpPr>
        <dsp:cNvPr id="0" name=""/>
        <dsp:cNvSpPr/>
      </dsp:nvSpPr>
      <dsp:spPr>
        <a:xfrm rot="5400000">
          <a:off x="4140965" y="-2509626"/>
          <a:ext cx="680297" cy="7496971"/>
        </a:xfrm>
        <a:prstGeom prst="round2Same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1" kern="1200" dirty="0"/>
            <a:t>Visit fee </a:t>
          </a:r>
          <a:r>
            <a:rPr lang="en-GB" sz="2100" b="0" kern="1200" dirty="0"/>
            <a:t>– paid on receipt of claim form. Claim after each “visit”</a:t>
          </a:r>
          <a:endParaRPr lang="en-US" sz="2100" b="0" kern="1200" dirty="0"/>
        </a:p>
      </dsp:txBody>
      <dsp:txXfrm rot="-5400000">
        <a:off x="732629" y="931919"/>
        <a:ext cx="7463762" cy="613879"/>
      </dsp:txXfrm>
    </dsp:sp>
    <dsp:sp modelId="{492C09FB-B4D5-49C7-8CAA-F551F2CE0B08}">
      <dsp:nvSpPr>
        <dsp:cNvPr id="0" name=""/>
        <dsp:cNvSpPr/>
      </dsp:nvSpPr>
      <dsp:spPr>
        <a:xfrm rot="5400000">
          <a:off x="-156991" y="1952438"/>
          <a:ext cx="1046611" cy="732628"/>
        </a:xfrm>
        <a:prstGeom prst="chevron">
          <a:avLst/>
        </a:prstGeom>
        <a:solidFill>
          <a:schemeClr val="accent4">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2161760"/>
        <a:ext cx="732628" cy="313983"/>
      </dsp:txXfrm>
    </dsp:sp>
    <dsp:sp modelId="{537B0E7A-4F85-4F95-A82F-256AC03DE08C}">
      <dsp:nvSpPr>
        <dsp:cNvPr id="0" name=""/>
        <dsp:cNvSpPr/>
      </dsp:nvSpPr>
      <dsp:spPr>
        <a:xfrm rot="5400000">
          <a:off x="4140965" y="-1612890"/>
          <a:ext cx="680297" cy="7496971"/>
        </a:xfrm>
        <a:prstGeom prst="round2Same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1" kern="1200" dirty="0"/>
            <a:t>Dissertation fee for PGT </a:t>
          </a:r>
          <a:r>
            <a:rPr lang="en-GB" sz="2100" b="0" kern="1200" dirty="0"/>
            <a:t>– keep track of how many dissertations have been reviewed</a:t>
          </a:r>
          <a:endParaRPr lang="en-US" sz="2100" b="0" kern="1200" dirty="0"/>
        </a:p>
      </dsp:txBody>
      <dsp:txXfrm rot="-5400000">
        <a:off x="732629" y="1828655"/>
        <a:ext cx="7463762" cy="613879"/>
      </dsp:txXfrm>
    </dsp:sp>
    <dsp:sp modelId="{07588F01-C471-496B-AE7A-EA9237518B30}">
      <dsp:nvSpPr>
        <dsp:cNvPr id="0" name=""/>
        <dsp:cNvSpPr/>
      </dsp:nvSpPr>
      <dsp:spPr>
        <a:xfrm rot="5400000">
          <a:off x="-156991" y="2849174"/>
          <a:ext cx="1046611" cy="732628"/>
        </a:xfrm>
        <a:prstGeom prst="chevron">
          <a:avLst/>
        </a:prstGeom>
        <a:solidFill>
          <a:schemeClr val="accent4">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GB" altLang="en-US" sz="2000" b="1" kern="1200" dirty="0"/>
        </a:p>
      </dsp:txBody>
      <dsp:txXfrm rot="-5400000">
        <a:off x="1" y="3058496"/>
        <a:ext cx="732628" cy="313983"/>
      </dsp:txXfrm>
    </dsp:sp>
    <dsp:sp modelId="{7133BC35-29CA-40D1-AE53-5938C0CC0731}">
      <dsp:nvSpPr>
        <dsp:cNvPr id="0" name=""/>
        <dsp:cNvSpPr/>
      </dsp:nvSpPr>
      <dsp:spPr>
        <a:xfrm rot="5400000">
          <a:off x="4140965" y="-716153"/>
          <a:ext cx="680297" cy="7496971"/>
        </a:xfrm>
        <a:prstGeom prst="round2Same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1" kern="1200" dirty="0"/>
            <a:t>Expenses </a:t>
          </a:r>
          <a:r>
            <a:rPr lang="en-GB" sz="2100" b="0" kern="1200" dirty="0"/>
            <a:t>– need to provide receipts</a:t>
          </a:r>
          <a:endParaRPr lang="en-US" sz="2100" b="0" kern="1200" dirty="0"/>
        </a:p>
      </dsp:txBody>
      <dsp:txXfrm rot="-5400000">
        <a:off x="732629" y="2725392"/>
        <a:ext cx="7463762" cy="6138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1AA8E-8EE1-44B6-B739-3C76B73E1672}">
      <dsp:nvSpPr>
        <dsp:cNvPr id="0" name=""/>
        <dsp:cNvSpPr/>
      </dsp:nvSpPr>
      <dsp:spPr>
        <a:xfrm rot="5400000">
          <a:off x="-195752" y="198935"/>
          <a:ext cx="1305014" cy="913509"/>
        </a:xfrm>
        <a:prstGeom prst="chevron">
          <a:avLst/>
        </a:prstGeom>
        <a:solidFill>
          <a:schemeClr val="accent4">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rot="-5400000">
        <a:off x="1" y="459938"/>
        <a:ext cx="913509" cy="391505"/>
      </dsp:txXfrm>
    </dsp:sp>
    <dsp:sp modelId="{F9FB47B8-E081-4A5F-8363-5BC409C51C4D}">
      <dsp:nvSpPr>
        <dsp:cNvPr id="0" name=""/>
        <dsp:cNvSpPr/>
      </dsp:nvSpPr>
      <dsp:spPr>
        <a:xfrm rot="5400000">
          <a:off x="4029069" y="-3112376"/>
          <a:ext cx="848259" cy="7079378"/>
        </a:xfrm>
        <a:prstGeom prst="round2Same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72800" lvl="1" indent="0" algn="l" defTabSz="889000">
            <a:lnSpc>
              <a:spcPct val="90000"/>
            </a:lnSpc>
            <a:spcBef>
              <a:spcPct val="0"/>
            </a:spcBef>
            <a:spcAft>
              <a:spcPct val="15000"/>
            </a:spcAft>
            <a:buNone/>
          </a:pPr>
          <a:r>
            <a:rPr lang="en-GB" sz="2000" b="0" kern="1200" dirty="0"/>
            <a:t>Submitted by the end of the month</a:t>
          </a:r>
          <a:endParaRPr lang="en-US" sz="2000" b="0" kern="1200" dirty="0"/>
        </a:p>
      </dsp:txBody>
      <dsp:txXfrm rot="-5400000">
        <a:off x="913510" y="44592"/>
        <a:ext cx="7037969" cy="765441"/>
      </dsp:txXfrm>
    </dsp:sp>
    <dsp:sp modelId="{0D0130BA-C559-4ECD-A920-67B4751A1194}">
      <dsp:nvSpPr>
        <dsp:cNvPr id="0" name=""/>
        <dsp:cNvSpPr/>
      </dsp:nvSpPr>
      <dsp:spPr>
        <a:xfrm rot="5400000">
          <a:off x="-195752" y="1305617"/>
          <a:ext cx="1305014" cy="913509"/>
        </a:xfrm>
        <a:prstGeom prst="chevron">
          <a:avLst/>
        </a:prstGeom>
        <a:solidFill>
          <a:schemeClr val="accent4">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rot="-5400000">
        <a:off x="1" y="1566620"/>
        <a:ext cx="913509" cy="391505"/>
      </dsp:txXfrm>
    </dsp:sp>
    <dsp:sp modelId="{4CA99BCD-3D1C-465C-A3C5-EB6F3EFEEAA4}">
      <dsp:nvSpPr>
        <dsp:cNvPr id="0" name=""/>
        <dsp:cNvSpPr/>
      </dsp:nvSpPr>
      <dsp:spPr>
        <a:xfrm rot="5400000">
          <a:off x="4029069" y="-2005694"/>
          <a:ext cx="848259" cy="7079378"/>
        </a:xfrm>
        <a:prstGeom prst="round2Same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Char char="•"/>
          </a:pPr>
          <a:endParaRPr lang="en-US" sz="1600" b="0" kern="1200" dirty="0"/>
        </a:p>
        <a:p>
          <a:pPr marL="172800" lvl="1" indent="0" algn="l" defTabSz="889000">
            <a:lnSpc>
              <a:spcPct val="90000"/>
            </a:lnSpc>
            <a:spcBef>
              <a:spcPct val="0"/>
            </a:spcBef>
            <a:spcAft>
              <a:spcPct val="15000"/>
            </a:spcAft>
            <a:buNone/>
          </a:pPr>
          <a:r>
            <a:rPr lang="en-GB" sz="2000" b="0" kern="1200" dirty="0"/>
            <a:t>Forms received after this date will be paid the following month</a:t>
          </a:r>
          <a:endParaRPr lang="en-US" sz="2000" b="0" kern="1200" dirty="0"/>
        </a:p>
        <a:p>
          <a:pPr marL="171450" lvl="1" indent="0" algn="l" defTabSz="711200">
            <a:lnSpc>
              <a:spcPct val="90000"/>
            </a:lnSpc>
            <a:spcBef>
              <a:spcPct val="0"/>
            </a:spcBef>
            <a:spcAft>
              <a:spcPct val="15000"/>
            </a:spcAft>
            <a:buChar char="•"/>
          </a:pPr>
          <a:endParaRPr lang="en-GB" sz="1600" b="1" kern="1200" dirty="0"/>
        </a:p>
      </dsp:txBody>
      <dsp:txXfrm rot="-5400000">
        <a:off x="913510" y="1151274"/>
        <a:ext cx="7037969" cy="765441"/>
      </dsp:txXfrm>
    </dsp:sp>
    <dsp:sp modelId="{492C09FB-B4D5-49C7-8CAA-F551F2CE0B08}">
      <dsp:nvSpPr>
        <dsp:cNvPr id="0" name=""/>
        <dsp:cNvSpPr/>
      </dsp:nvSpPr>
      <dsp:spPr>
        <a:xfrm rot="5400000">
          <a:off x="-195752" y="2412299"/>
          <a:ext cx="1305014" cy="913509"/>
        </a:xfrm>
        <a:prstGeom prst="chevron">
          <a:avLst/>
        </a:prstGeom>
        <a:solidFill>
          <a:schemeClr val="accent4">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rot="-5400000">
        <a:off x="1" y="2673302"/>
        <a:ext cx="913509" cy="391505"/>
      </dsp:txXfrm>
    </dsp:sp>
    <dsp:sp modelId="{537B0E7A-4F85-4F95-A82F-256AC03DE08C}">
      <dsp:nvSpPr>
        <dsp:cNvPr id="0" name=""/>
        <dsp:cNvSpPr/>
      </dsp:nvSpPr>
      <dsp:spPr>
        <a:xfrm rot="5400000">
          <a:off x="4029069" y="-899011"/>
          <a:ext cx="848259" cy="7079378"/>
        </a:xfrm>
        <a:prstGeom prst="round2Same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72800" lvl="1" indent="0" algn="l" defTabSz="889000">
            <a:lnSpc>
              <a:spcPct val="90000"/>
            </a:lnSpc>
            <a:spcBef>
              <a:spcPct val="0"/>
            </a:spcBef>
            <a:spcAft>
              <a:spcPct val="15000"/>
            </a:spcAft>
            <a:buNone/>
          </a:pPr>
          <a:r>
            <a:rPr lang="en-GB" sz="2000" b="0" kern="1200" dirty="0"/>
            <a:t>Access payslips via DMUhub using your single sign-on (Blackboard) username and password </a:t>
          </a:r>
          <a:endParaRPr lang="en-US" sz="2000" b="0" kern="1200" dirty="0"/>
        </a:p>
      </dsp:txBody>
      <dsp:txXfrm rot="-5400000">
        <a:off x="913510" y="2257957"/>
        <a:ext cx="7037969" cy="7654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1AA8E-8EE1-44B6-B739-3C76B73E1672}">
      <dsp:nvSpPr>
        <dsp:cNvPr id="0" name=""/>
        <dsp:cNvSpPr/>
      </dsp:nvSpPr>
      <dsp:spPr>
        <a:xfrm rot="5400000">
          <a:off x="-206582" y="208360"/>
          <a:ext cx="1377216" cy="964051"/>
        </a:xfrm>
        <a:prstGeom prst="chevron">
          <a:avLst/>
        </a:prstGeom>
        <a:solidFill>
          <a:schemeClr val="accent4">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rot="-5400000">
        <a:off x="1" y="483804"/>
        <a:ext cx="964051" cy="413165"/>
      </dsp:txXfrm>
    </dsp:sp>
    <dsp:sp modelId="{F9FB47B8-E081-4A5F-8363-5BC409C51C4D}">
      <dsp:nvSpPr>
        <dsp:cNvPr id="0" name=""/>
        <dsp:cNvSpPr/>
      </dsp:nvSpPr>
      <dsp:spPr>
        <a:xfrm rot="5400000">
          <a:off x="4149230" y="-3183401"/>
          <a:ext cx="895190" cy="7265548"/>
        </a:xfrm>
        <a:prstGeom prst="round2Same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172800" lvl="1" indent="0" algn="l" defTabSz="1200150">
            <a:lnSpc>
              <a:spcPct val="90000"/>
            </a:lnSpc>
            <a:spcBef>
              <a:spcPct val="0"/>
            </a:spcBef>
            <a:spcAft>
              <a:spcPct val="15000"/>
            </a:spcAft>
            <a:buNone/>
          </a:pPr>
          <a:r>
            <a:rPr lang="en-GB" sz="2700" b="0" kern="1200" dirty="0"/>
            <a:t>Emma Sheffield, Head of Academic Quality </a:t>
          </a:r>
          <a:r>
            <a:rPr lang="en-GB" sz="2700" b="0" kern="1200" dirty="0">
              <a:hlinkClick xmlns:r="http://schemas.openxmlformats.org/officeDocument/2006/relationships" r:id="rId1"/>
            </a:rPr>
            <a:t>esheffield@dmu.ac.uk</a:t>
          </a:r>
          <a:endParaRPr lang="en-US" sz="2700" b="0" kern="1200" dirty="0"/>
        </a:p>
      </dsp:txBody>
      <dsp:txXfrm rot="-5400000">
        <a:off x="964051" y="45478"/>
        <a:ext cx="7221848" cy="807790"/>
      </dsp:txXfrm>
    </dsp:sp>
    <dsp:sp modelId="{492C09FB-B4D5-49C7-8CAA-F551F2CE0B08}">
      <dsp:nvSpPr>
        <dsp:cNvPr id="0" name=""/>
        <dsp:cNvSpPr/>
      </dsp:nvSpPr>
      <dsp:spPr>
        <a:xfrm rot="5400000">
          <a:off x="-206582" y="1388358"/>
          <a:ext cx="1377216" cy="964051"/>
        </a:xfrm>
        <a:prstGeom prst="chevron">
          <a:avLst/>
        </a:prstGeom>
        <a:solidFill>
          <a:schemeClr val="accent4">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rot="-5400000">
        <a:off x="1" y="1663802"/>
        <a:ext cx="964051" cy="413165"/>
      </dsp:txXfrm>
    </dsp:sp>
    <dsp:sp modelId="{537B0E7A-4F85-4F95-A82F-256AC03DE08C}">
      <dsp:nvSpPr>
        <dsp:cNvPr id="0" name=""/>
        <dsp:cNvSpPr/>
      </dsp:nvSpPr>
      <dsp:spPr>
        <a:xfrm rot="5400000">
          <a:off x="4149230" y="-2003402"/>
          <a:ext cx="895190" cy="7265548"/>
        </a:xfrm>
        <a:prstGeom prst="round2Same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172800" lvl="1" indent="0" algn="l" defTabSz="1200150">
            <a:lnSpc>
              <a:spcPct val="90000"/>
            </a:lnSpc>
            <a:spcBef>
              <a:spcPct val="0"/>
            </a:spcBef>
            <a:spcAft>
              <a:spcPct val="15000"/>
            </a:spcAft>
            <a:buNone/>
          </a:pPr>
          <a:r>
            <a:rPr lang="en-GB" sz="2700" b="0" kern="1200" dirty="0"/>
            <a:t>Suzanne Nelson, Quality Manager (Assessment) </a:t>
          </a:r>
          <a:r>
            <a:rPr lang="en-GB" sz="2700" b="0" kern="1200" dirty="0">
              <a:hlinkClick xmlns:r="http://schemas.openxmlformats.org/officeDocument/2006/relationships" r:id="rId2"/>
            </a:rPr>
            <a:t>snelson@dmu.ac.uk</a:t>
          </a:r>
          <a:endParaRPr lang="en-US" sz="2700" b="0" kern="1200" dirty="0"/>
        </a:p>
      </dsp:txBody>
      <dsp:txXfrm rot="-5400000">
        <a:off x="964051" y="1225477"/>
        <a:ext cx="7221848" cy="807790"/>
      </dsp:txXfrm>
    </dsp:sp>
    <dsp:sp modelId="{07588F01-C471-496B-AE7A-EA9237518B30}">
      <dsp:nvSpPr>
        <dsp:cNvPr id="0" name=""/>
        <dsp:cNvSpPr/>
      </dsp:nvSpPr>
      <dsp:spPr>
        <a:xfrm rot="5400000">
          <a:off x="-206582" y="2568357"/>
          <a:ext cx="1377216" cy="964051"/>
        </a:xfrm>
        <a:prstGeom prst="chevron">
          <a:avLst/>
        </a:prstGeom>
        <a:solidFill>
          <a:schemeClr val="accent4">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en-GB" altLang="en-US" sz="2700" b="1" kern="1200" dirty="0"/>
        </a:p>
      </dsp:txBody>
      <dsp:txXfrm rot="-5400000">
        <a:off x="1" y="2843801"/>
        <a:ext cx="964051" cy="413165"/>
      </dsp:txXfrm>
    </dsp:sp>
    <dsp:sp modelId="{7133BC35-29CA-40D1-AE53-5938C0CC0731}">
      <dsp:nvSpPr>
        <dsp:cNvPr id="0" name=""/>
        <dsp:cNvSpPr/>
      </dsp:nvSpPr>
      <dsp:spPr>
        <a:xfrm rot="5400000">
          <a:off x="4149230" y="-823403"/>
          <a:ext cx="895190" cy="7265548"/>
        </a:xfrm>
        <a:prstGeom prst="round2Same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172800" lvl="1" indent="0" algn="l" defTabSz="1200150">
            <a:lnSpc>
              <a:spcPct val="90000"/>
            </a:lnSpc>
            <a:spcBef>
              <a:spcPct val="0"/>
            </a:spcBef>
            <a:spcAft>
              <a:spcPct val="15000"/>
            </a:spcAft>
            <a:buNone/>
          </a:pPr>
          <a:r>
            <a:rPr lang="en-GB" sz="2700" b="0" kern="1200" dirty="0"/>
            <a:t>Louise Newell, Quality Officer (External Examiners/Awarding Bodies) </a:t>
          </a:r>
          <a:r>
            <a:rPr lang="en-GB" sz="2700" b="0" kern="1200" dirty="0">
              <a:hlinkClick xmlns:r="http://schemas.openxmlformats.org/officeDocument/2006/relationships" r:id="rId3"/>
            </a:rPr>
            <a:t>lnewell@dmu.ac.uk</a:t>
          </a:r>
          <a:endParaRPr lang="en-US" sz="2700" b="0" kern="1200" dirty="0"/>
        </a:p>
      </dsp:txBody>
      <dsp:txXfrm rot="-5400000">
        <a:off x="964051" y="2405476"/>
        <a:ext cx="7221848" cy="807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1AA8E-8EE1-44B6-B739-3C76B73E1672}">
      <dsp:nvSpPr>
        <dsp:cNvPr id="0" name=""/>
        <dsp:cNvSpPr/>
      </dsp:nvSpPr>
      <dsp:spPr>
        <a:xfrm rot="5400000">
          <a:off x="-156991" y="158965"/>
          <a:ext cx="1046611" cy="732628"/>
        </a:xfrm>
        <a:prstGeom prst="chevron">
          <a:avLst/>
        </a:prstGeom>
        <a:solidFill>
          <a:schemeClr val="accent3">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368287"/>
        <a:ext cx="732628" cy="313983"/>
      </dsp:txXfrm>
    </dsp:sp>
    <dsp:sp modelId="{F9FB47B8-E081-4A5F-8363-5BC409C51C4D}">
      <dsp:nvSpPr>
        <dsp:cNvPr id="0" name=""/>
        <dsp:cNvSpPr/>
      </dsp:nvSpPr>
      <dsp:spPr>
        <a:xfrm rot="5400000">
          <a:off x="4140965" y="-3406362"/>
          <a:ext cx="680297" cy="7496971"/>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0" kern="1200" dirty="0"/>
            <a:t>Appropriate assessment aims and learning outcomes </a:t>
          </a:r>
          <a:endParaRPr lang="en-US" sz="2100" b="0" kern="1200" dirty="0"/>
        </a:p>
      </dsp:txBody>
      <dsp:txXfrm rot="-5400000">
        <a:off x="732629" y="35183"/>
        <a:ext cx="7463762" cy="613879"/>
      </dsp:txXfrm>
    </dsp:sp>
    <dsp:sp modelId="{0D0130BA-C559-4ECD-A920-67B4751A1194}">
      <dsp:nvSpPr>
        <dsp:cNvPr id="0" name=""/>
        <dsp:cNvSpPr/>
      </dsp:nvSpPr>
      <dsp:spPr>
        <a:xfrm rot="5400000">
          <a:off x="-156991" y="1055702"/>
          <a:ext cx="1046611" cy="732628"/>
        </a:xfrm>
        <a:prstGeom prst="chevron">
          <a:avLst/>
        </a:prstGeom>
        <a:solidFill>
          <a:schemeClr val="accent3">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1265024"/>
        <a:ext cx="732628" cy="313983"/>
      </dsp:txXfrm>
    </dsp:sp>
    <dsp:sp modelId="{4CA99BCD-3D1C-465C-A3C5-EB6F3EFEEAA4}">
      <dsp:nvSpPr>
        <dsp:cNvPr id="0" name=""/>
        <dsp:cNvSpPr/>
      </dsp:nvSpPr>
      <dsp:spPr>
        <a:xfrm rot="5400000">
          <a:off x="4140965" y="-2509626"/>
          <a:ext cx="680297" cy="7496971"/>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0" kern="1200" dirty="0"/>
            <a:t>Purposes and philosophy of assessment are articulated and understood</a:t>
          </a:r>
          <a:endParaRPr lang="en-US" sz="2100" b="0" kern="1200" dirty="0"/>
        </a:p>
      </dsp:txBody>
      <dsp:txXfrm rot="-5400000">
        <a:off x="732629" y="931919"/>
        <a:ext cx="7463762" cy="613879"/>
      </dsp:txXfrm>
    </dsp:sp>
    <dsp:sp modelId="{492C09FB-B4D5-49C7-8CAA-F551F2CE0B08}">
      <dsp:nvSpPr>
        <dsp:cNvPr id="0" name=""/>
        <dsp:cNvSpPr/>
      </dsp:nvSpPr>
      <dsp:spPr>
        <a:xfrm rot="5400000">
          <a:off x="-156991" y="1952438"/>
          <a:ext cx="1046611" cy="732628"/>
        </a:xfrm>
        <a:prstGeom prst="chevron">
          <a:avLst/>
        </a:prstGeom>
        <a:solidFill>
          <a:schemeClr val="accent3">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2161760"/>
        <a:ext cx="732628" cy="313983"/>
      </dsp:txXfrm>
    </dsp:sp>
    <dsp:sp modelId="{537B0E7A-4F85-4F95-A82F-256AC03DE08C}">
      <dsp:nvSpPr>
        <dsp:cNvPr id="0" name=""/>
        <dsp:cNvSpPr/>
      </dsp:nvSpPr>
      <dsp:spPr>
        <a:xfrm rot="5400000">
          <a:off x="4140965" y="-1612890"/>
          <a:ext cx="680297" cy="7496971"/>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0" kern="1200" dirty="0"/>
            <a:t>Appropriate assessment load</a:t>
          </a:r>
          <a:endParaRPr lang="en-US" sz="2100" b="0" kern="1200" dirty="0"/>
        </a:p>
      </dsp:txBody>
      <dsp:txXfrm rot="-5400000">
        <a:off x="732629" y="1828655"/>
        <a:ext cx="7463762" cy="613879"/>
      </dsp:txXfrm>
    </dsp:sp>
    <dsp:sp modelId="{07588F01-C471-496B-AE7A-EA9237518B30}">
      <dsp:nvSpPr>
        <dsp:cNvPr id="0" name=""/>
        <dsp:cNvSpPr/>
      </dsp:nvSpPr>
      <dsp:spPr>
        <a:xfrm rot="5400000">
          <a:off x="-156991" y="2849174"/>
          <a:ext cx="1046611" cy="732628"/>
        </a:xfrm>
        <a:prstGeom prst="chevron">
          <a:avLst/>
        </a:prstGeom>
        <a:solidFill>
          <a:schemeClr val="accent3">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GB" altLang="en-US" sz="2000" b="1" kern="1200" dirty="0"/>
        </a:p>
      </dsp:txBody>
      <dsp:txXfrm rot="-5400000">
        <a:off x="1" y="3058496"/>
        <a:ext cx="732628" cy="313983"/>
      </dsp:txXfrm>
    </dsp:sp>
    <dsp:sp modelId="{7133BC35-29CA-40D1-AE53-5938C0CC0731}">
      <dsp:nvSpPr>
        <dsp:cNvPr id="0" name=""/>
        <dsp:cNvSpPr/>
      </dsp:nvSpPr>
      <dsp:spPr>
        <a:xfrm rot="5400000">
          <a:off x="4140965" y="-716153"/>
          <a:ext cx="680297" cy="7496971"/>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0" kern="1200" dirty="0"/>
            <a:t>Properly and impartially conducted assessment</a:t>
          </a:r>
          <a:endParaRPr lang="en-US" sz="2100" b="0" kern="1200" dirty="0"/>
        </a:p>
      </dsp:txBody>
      <dsp:txXfrm rot="-5400000">
        <a:off x="732629" y="2725392"/>
        <a:ext cx="7463762" cy="613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1AA8E-8EE1-44B6-B739-3C76B73E1672}">
      <dsp:nvSpPr>
        <dsp:cNvPr id="0" name=""/>
        <dsp:cNvSpPr/>
      </dsp:nvSpPr>
      <dsp:spPr>
        <a:xfrm rot="5400000">
          <a:off x="-156991" y="158965"/>
          <a:ext cx="1046611" cy="732628"/>
        </a:xfrm>
        <a:prstGeom prst="chevron">
          <a:avLst/>
        </a:prstGeom>
        <a:solidFill>
          <a:schemeClr val="accent3">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368287"/>
        <a:ext cx="732628" cy="313983"/>
      </dsp:txXfrm>
    </dsp:sp>
    <dsp:sp modelId="{F9FB47B8-E081-4A5F-8363-5BC409C51C4D}">
      <dsp:nvSpPr>
        <dsp:cNvPr id="0" name=""/>
        <dsp:cNvSpPr/>
      </dsp:nvSpPr>
      <dsp:spPr>
        <a:xfrm rot="5400000">
          <a:off x="4140965" y="-3406362"/>
          <a:ext cx="680297" cy="7496971"/>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0" kern="1200" dirty="0"/>
            <a:t>Undergraduate honours degree provision, agree the basis for auditing level 4 (not essential)</a:t>
          </a:r>
          <a:endParaRPr lang="en-US" sz="2100" b="0" kern="1200" dirty="0"/>
        </a:p>
      </dsp:txBody>
      <dsp:txXfrm rot="-5400000">
        <a:off x="732629" y="35183"/>
        <a:ext cx="7463762" cy="613879"/>
      </dsp:txXfrm>
    </dsp:sp>
    <dsp:sp modelId="{0D0130BA-C559-4ECD-A920-67B4751A1194}">
      <dsp:nvSpPr>
        <dsp:cNvPr id="0" name=""/>
        <dsp:cNvSpPr/>
      </dsp:nvSpPr>
      <dsp:spPr>
        <a:xfrm rot="5400000">
          <a:off x="-156991" y="1055702"/>
          <a:ext cx="1046611" cy="732628"/>
        </a:xfrm>
        <a:prstGeom prst="chevron">
          <a:avLst/>
        </a:prstGeom>
        <a:solidFill>
          <a:schemeClr val="accent3">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1265024"/>
        <a:ext cx="732628" cy="313983"/>
      </dsp:txXfrm>
    </dsp:sp>
    <dsp:sp modelId="{4CA99BCD-3D1C-465C-A3C5-EB6F3EFEEAA4}">
      <dsp:nvSpPr>
        <dsp:cNvPr id="0" name=""/>
        <dsp:cNvSpPr/>
      </dsp:nvSpPr>
      <dsp:spPr>
        <a:xfrm rot="5400000">
          <a:off x="4140965" y="-2509626"/>
          <a:ext cx="680297" cy="7496971"/>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0" kern="1200" dirty="0"/>
            <a:t>Agree the basis for sampling assessments</a:t>
          </a:r>
          <a:endParaRPr lang="en-US" sz="2100" b="0" kern="1200" dirty="0"/>
        </a:p>
      </dsp:txBody>
      <dsp:txXfrm rot="-5400000">
        <a:off x="732629" y="931919"/>
        <a:ext cx="7463762" cy="613879"/>
      </dsp:txXfrm>
    </dsp:sp>
    <dsp:sp modelId="{492C09FB-B4D5-49C7-8CAA-F551F2CE0B08}">
      <dsp:nvSpPr>
        <dsp:cNvPr id="0" name=""/>
        <dsp:cNvSpPr/>
      </dsp:nvSpPr>
      <dsp:spPr>
        <a:xfrm rot="5400000">
          <a:off x="-156991" y="1952438"/>
          <a:ext cx="1046611" cy="732628"/>
        </a:xfrm>
        <a:prstGeom prst="chevron">
          <a:avLst/>
        </a:prstGeom>
        <a:solidFill>
          <a:schemeClr val="accent3">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2161760"/>
        <a:ext cx="732628" cy="313983"/>
      </dsp:txXfrm>
    </dsp:sp>
    <dsp:sp modelId="{537B0E7A-4F85-4F95-A82F-256AC03DE08C}">
      <dsp:nvSpPr>
        <dsp:cNvPr id="0" name=""/>
        <dsp:cNvSpPr/>
      </dsp:nvSpPr>
      <dsp:spPr>
        <a:xfrm rot="5400000">
          <a:off x="4140965" y="-1612890"/>
          <a:ext cx="680297" cy="7496971"/>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0" kern="1200" dirty="0"/>
            <a:t>Engage in consultation about draft assessments</a:t>
          </a:r>
          <a:endParaRPr lang="en-US" sz="2100" b="0" kern="1200" dirty="0"/>
        </a:p>
      </dsp:txBody>
      <dsp:txXfrm rot="-5400000">
        <a:off x="732629" y="1828655"/>
        <a:ext cx="7463762" cy="613879"/>
      </dsp:txXfrm>
    </dsp:sp>
    <dsp:sp modelId="{07588F01-C471-496B-AE7A-EA9237518B30}">
      <dsp:nvSpPr>
        <dsp:cNvPr id="0" name=""/>
        <dsp:cNvSpPr/>
      </dsp:nvSpPr>
      <dsp:spPr>
        <a:xfrm rot="5400000">
          <a:off x="-156991" y="2849174"/>
          <a:ext cx="1046611" cy="732628"/>
        </a:xfrm>
        <a:prstGeom prst="chevron">
          <a:avLst/>
        </a:prstGeom>
        <a:solidFill>
          <a:schemeClr val="accent3">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GB" altLang="en-US" sz="2000" b="1" kern="1200" dirty="0"/>
        </a:p>
      </dsp:txBody>
      <dsp:txXfrm rot="-5400000">
        <a:off x="1" y="3058496"/>
        <a:ext cx="732628" cy="313983"/>
      </dsp:txXfrm>
    </dsp:sp>
    <dsp:sp modelId="{7133BC35-29CA-40D1-AE53-5938C0CC0731}">
      <dsp:nvSpPr>
        <dsp:cNvPr id="0" name=""/>
        <dsp:cNvSpPr/>
      </dsp:nvSpPr>
      <dsp:spPr>
        <a:xfrm rot="5400000">
          <a:off x="4140965" y="-716153"/>
          <a:ext cx="680297" cy="7496971"/>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0" kern="1200" dirty="0"/>
            <a:t>Agree the basis of visits to the university</a:t>
          </a:r>
          <a:endParaRPr lang="en-US" sz="2100" b="0" kern="1200" dirty="0"/>
        </a:p>
      </dsp:txBody>
      <dsp:txXfrm rot="-5400000">
        <a:off x="732629" y="2725392"/>
        <a:ext cx="7463762" cy="6138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1AA8E-8EE1-44B6-B739-3C76B73E1672}">
      <dsp:nvSpPr>
        <dsp:cNvPr id="0" name=""/>
        <dsp:cNvSpPr/>
      </dsp:nvSpPr>
      <dsp:spPr>
        <a:xfrm rot="5400000">
          <a:off x="-156991" y="158965"/>
          <a:ext cx="1046611" cy="732628"/>
        </a:xfrm>
        <a:prstGeom prst="chevron">
          <a:avLst/>
        </a:prstGeom>
        <a:solidFill>
          <a:schemeClr val="accent3">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368287"/>
        <a:ext cx="732628" cy="313983"/>
      </dsp:txXfrm>
    </dsp:sp>
    <dsp:sp modelId="{F9FB47B8-E081-4A5F-8363-5BC409C51C4D}">
      <dsp:nvSpPr>
        <dsp:cNvPr id="0" name=""/>
        <dsp:cNvSpPr/>
      </dsp:nvSpPr>
      <dsp:spPr>
        <a:xfrm rot="5400000">
          <a:off x="4140965" y="-3406362"/>
          <a:ext cx="680297" cy="7496971"/>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172800" lvl="1" indent="0" algn="l" defTabSz="977900">
            <a:lnSpc>
              <a:spcPct val="90000"/>
            </a:lnSpc>
            <a:spcBef>
              <a:spcPct val="0"/>
            </a:spcBef>
            <a:spcAft>
              <a:spcPct val="15000"/>
            </a:spcAft>
            <a:buNone/>
          </a:pPr>
          <a:r>
            <a:rPr lang="en-GB" sz="2200" b="0" kern="1200" dirty="0"/>
            <a:t>Extensions</a:t>
          </a:r>
          <a:endParaRPr lang="en-US" sz="2200" b="0" kern="1200" dirty="0"/>
        </a:p>
      </dsp:txBody>
      <dsp:txXfrm rot="-5400000">
        <a:off x="732629" y="35183"/>
        <a:ext cx="7463762" cy="613879"/>
      </dsp:txXfrm>
    </dsp:sp>
    <dsp:sp modelId="{0D0130BA-C559-4ECD-A920-67B4751A1194}">
      <dsp:nvSpPr>
        <dsp:cNvPr id="0" name=""/>
        <dsp:cNvSpPr/>
      </dsp:nvSpPr>
      <dsp:spPr>
        <a:xfrm rot="5400000">
          <a:off x="-156991" y="1055702"/>
          <a:ext cx="1046611" cy="732628"/>
        </a:xfrm>
        <a:prstGeom prst="chevron">
          <a:avLst/>
        </a:prstGeom>
        <a:solidFill>
          <a:schemeClr val="accent3">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1265024"/>
        <a:ext cx="732628" cy="313983"/>
      </dsp:txXfrm>
    </dsp:sp>
    <dsp:sp modelId="{4CA99BCD-3D1C-465C-A3C5-EB6F3EFEEAA4}">
      <dsp:nvSpPr>
        <dsp:cNvPr id="0" name=""/>
        <dsp:cNvSpPr/>
      </dsp:nvSpPr>
      <dsp:spPr>
        <a:xfrm rot="5400000">
          <a:off x="4140965" y="-2509626"/>
          <a:ext cx="680297" cy="7496971"/>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172800" lvl="1" indent="0" algn="l" defTabSz="977900">
            <a:lnSpc>
              <a:spcPct val="90000"/>
            </a:lnSpc>
            <a:spcBef>
              <a:spcPct val="0"/>
            </a:spcBef>
            <a:spcAft>
              <a:spcPct val="15000"/>
            </a:spcAft>
            <a:buNone/>
          </a:pPr>
          <a:r>
            <a:rPr lang="en-GB" sz="2200" b="0" kern="1200" dirty="0"/>
            <a:t>Faculty Panel </a:t>
          </a:r>
          <a:r>
            <a:rPr lang="en-GB" sz="2200" b="0" kern="1200"/>
            <a:t>for deferrals</a:t>
          </a:r>
          <a:endParaRPr lang="en-US" sz="2200" b="0" kern="1200" dirty="0"/>
        </a:p>
      </dsp:txBody>
      <dsp:txXfrm rot="-5400000">
        <a:off x="732629" y="931919"/>
        <a:ext cx="7463762" cy="613879"/>
      </dsp:txXfrm>
    </dsp:sp>
    <dsp:sp modelId="{492C09FB-B4D5-49C7-8CAA-F551F2CE0B08}">
      <dsp:nvSpPr>
        <dsp:cNvPr id="0" name=""/>
        <dsp:cNvSpPr/>
      </dsp:nvSpPr>
      <dsp:spPr>
        <a:xfrm rot="5400000">
          <a:off x="-156991" y="1952438"/>
          <a:ext cx="1046611" cy="732628"/>
        </a:xfrm>
        <a:prstGeom prst="chevron">
          <a:avLst/>
        </a:prstGeom>
        <a:solidFill>
          <a:schemeClr val="accent3">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2161760"/>
        <a:ext cx="732628" cy="313983"/>
      </dsp:txXfrm>
    </dsp:sp>
    <dsp:sp modelId="{537B0E7A-4F85-4F95-A82F-256AC03DE08C}">
      <dsp:nvSpPr>
        <dsp:cNvPr id="0" name=""/>
        <dsp:cNvSpPr/>
      </dsp:nvSpPr>
      <dsp:spPr>
        <a:xfrm rot="5400000">
          <a:off x="4140965" y="-1612890"/>
          <a:ext cx="680297" cy="7496971"/>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172800" lvl="1" indent="0" algn="l" defTabSz="977900">
            <a:lnSpc>
              <a:spcPct val="90000"/>
            </a:lnSpc>
            <a:spcBef>
              <a:spcPct val="0"/>
            </a:spcBef>
            <a:spcAft>
              <a:spcPct val="15000"/>
            </a:spcAft>
            <a:buNone/>
          </a:pPr>
          <a:r>
            <a:rPr lang="en-GB" sz="2200" b="1" kern="1200" dirty="0">
              <a:solidFill>
                <a:srgbClr val="981E32"/>
              </a:solidFill>
            </a:rPr>
            <a:t>Outcome:</a:t>
          </a:r>
          <a:r>
            <a:rPr lang="en-GB" sz="2200" b="1" kern="1200" dirty="0"/>
            <a:t> </a:t>
          </a:r>
          <a:r>
            <a:rPr lang="en-GB" sz="2200" b="0" kern="1200" dirty="0"/>
            <a:t>Deferral accepted or refused</a:t>
          </a:r>
          <a:endParaRPr lang="en-US" sz="2200" b="0" kern="1200" dirty="0"/>
        </a:p>
      </dsp:txBody>
      <dsp:txXfrm rot="-5400000">
        <a:off x="732629" y="1828655"/>
        <a:ext cx="7463762" cy="613879"/>
      </dsp:txXfrm>
    </dsp:sp>
    <dsp:sp modelId="{07588F01-C471-496B-AE7A-EA9237518B30}">
      <dsp:nvSpPr>
        <dsp:cNvPr id="0" name=""/>
        <dsp:cNvSpPr/>
      </dsp:nvSpPr>
      <dsp:spPr>
        <a:xfrm rot="5400000">
          <a:off x="-156991" y="2849174"/>
          <a:ext cx="1046611" cy="732628"/>
        </a:xfrm>
        <a:prstGeom prst="chevron">
          <a:avLst/>
        </a:prstGeom>
        <a:solidFill>
          <a:schemeClr val="accent3">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GB" altLang="en-US" sz="2000" b="1" kern="1200" dirty="0"/>
        </a:p>
      </dsp:txBody>
      <dsp:txXfrm rot="-5400000">
        <a:off x="1" y="3058496"/>
        <a:ext cx="732628" cy="313983"/>
      </dsp:txXfrm>
    </dsp:sp>
    <dsp:sp modelId="{7133BC35-29CA-40D1-AE53-5938C0CC0731}">
      <dsp:nvSpPr>
        <dsp:cNvPr id="0" name=""/>
        <dsp:cNvSpPr/>
      </dsp:nvSpPr>
      <dsp:spPr>
        <a:xfrm rot="5400000">
          <a:off x="4140965" y="-716153"/>
          <a:ext cx="680297" cy="7496971"/>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172800" lvl="1" indent="0" algn="l" defTabSz="977900">
            <a:lnSpc>
              <a:spcPct val="90000"/>
            </a:lnSpc>
            <a:spcBef>
              <a:spcPct val="0"/>
            </a:spcBef>
            <a:spcAft>
              <a:spcPct val="15000"/>
            </a:spcAft>
            <a:buNone/>
          </a:pPr>
          <a:r>
            <a:rPr lang="en-GB" sz="2200" b="1" kern="1200" dirty="0">
              <a:solidFill>
                <a:srgbClr val="981E32"/>
              </a:solidFill>
            </a:rPr>
            <a:t>Reasons: </a:t>
          </a:r>
          <a:r>
            <a:rPr lang="en-GB" sz="2200" b="0" kern="1200" dirty="0"/>
            <a:t>Consistence and objectivity, focus on genuine cases </a:t>
          </a:r>
          <a:endParaRPr lang="en-US" sz="2200" b="0" kern="1200" dirty="0"/>
        </a:p>
      </dsp:txBody>
      <dsp:txXfrm rot="-5400000">
        <a:off x="732629" y="2725392"/>
        <a:ext cx="7463762" cy="613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1AA8E-8EE1-44B6-B739-3C76B73E1672}">
      <dsp:nvSpPr>
        <dsp:cNvPr id="0" name=""/>
        <dsp:cNvSpPr/>
      </dsp:nvSpPr>
      <dsp:spPr>
        <a:xfrm rot="5400000">
          <a:off x="-156991" y="158965"/>
          <a:ext cx="1046611" cy="732628"/>
        </a:xfrm>
        <a:prstGeom prst="chevron">
          <a:avLst/>
        </a:prstGeom>
        <a:solidFill>
          <a:schemeClr val="accent3">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368287"/>
        <a:ext cx="732628" cy="313983"/>
      </dsp:txXfrm>
    </dsp:sp>
    <dsp:sp modelId="{F9FB47B8-E081-4A5F-8363-5BC409C51C4D}">
      <dsp:nvSpPr>
        <dsp:cNvPr id="0" name=""/>
        <dsp:cNvSpPr/>
      </dsp:nvSpPr>
      <dsp:spPr>
        <a:xfrm rot="5400000">
          <a:off x="4140965" y="-3406362"/>
          <a:ext cx="680297" cy="7496971"/>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0" kern="1200" dirty="0"/>
            <a:t>Four models of engagement</a:t>
          </a:r>
          <a:endParaRPr lang="en-US" sz="2100" b="0" kern="1200" dirty="0"/>
        </a:p>
      </dsp:txBody>
      <dsp:txXfrm rot="-5400000">
        <a:off x="732629" y="35183"/>
        <a:ext cx="7463762" cy="613879"/>
      </dsp:txXfrm>
    </dsp:sp>
    <dsp:sp modelId="{0D0130BA-C559-4ECD-A920-67B4751A1194}">
      <dsp:nvSpPr>
        <dsp:cNvPr id="0" name=""/>
        <dsp:cNvSpPr/>
      </dsp:nvSpPr>
      <dsp:spPr>
        <a:xfrm rot="5400000">
          <a:off x="-156991" y="1055702"/>
          <a:ext cx="1046611" cy="732628"/>
        </a:xfrm>
        <a:prstGeom prst="chevron">
          <a:avLst/>
        </a:prstGeom>
        <a:solidFill>
          <a:schemeClr val="accent3">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1265024"/>
        <a:ext cx="732628" cy="313983"/>
      </dsp:txXfrm>
    </dsp:sp>
    <dsp:sp modelId="{4CA99BCD-3D1C-465C-A3C5-EB6F3EFEEAA4}">
      <dsp:nvSpPr>
        <dsp:cNvPr id="0" name=""/>
        <dsp:cNvSpPr/>
      </dsp:nvSpPr>
      <dsp:spPr>
        <a:xfrm rot="5400000">
          <a:off x="4140965" y="-2509626"/>
          <a:ext cx="680297" cy="7496971"/>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0" kern="1200" dirty="0"/>
            <a:t>Each board will decide which model is most appropriate</a:t>
          </a:r>
          <a:endParaRPr lang="en-US" sz="2100" b="0" kern="1200" dirty="0"/>
        </a:p>
      </dsp:txBody>
      <dsp:txXfrm rot="-5400000">
        <a:off x="732629" y="931919"/>
        <a:ext cx="7463762" cy="613879"/>
      </dsp:txXfrm>
    </dsp:sp>
    <dsp:sp modelId="{492C09FB-B4D5-49C7-8CAA-F551F2CE0B08}">
      <dsp:nvSpPr>
        <dsp:cNvPr id="0" name=""/>
        <dsp:cNvSpPr/>
      </dsp:nvSpPr>
      <dsp:spPr>
        <a:xfrm rot="5400000">
          <a:off x="-156991" y="1952438"/>
          <a:ext cx="1046611" cy="732628"/>
        </a:xfrm>
        <a:prstGeom prst="chevron">
          <a:avLst/>
        </a:prstGeom>
        <a:solidFill>
          <a:schemeClr val="accent3">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2161760"/>
        <a:ext cx="732628" cy="313983"/>
      </dsp:txXfrm>
    </dsp:sp>
    <dsp:sp modelId="{537B0E7A-4F85-4F95-A82F-256AC03DE08C}">
      <dsp:nvSpPr>
        <dsp:cNvPr id="0" name=""/>
        <dsp:cNvSpPr/>
      </dsp:nvSpPr>
      <dsp:spPr>
        <a:xfrm rot="5400000">
          <a:off x="4140965" y="-1612890"/>
          <a:ext cx="680297" cy="7496971"/>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0" kern="1200" dirty="0"/>
            <a:t>Consult with programme leader to confirm which model is used</a:t>
          </a:r>
          <a:endParaRPr lang="en-US" sz="2100" b="0" kern="1200" dirty="0"/>
        </a:p>
      </dsp:txBody>
      <dsp:txXfrm rot="-5400000">
        <a:off x="732629" y="1828655"/>
        <a:ext cx="7463762" cy="613879"/>
      </dsp:txXfrm>
    </dsp:sp>
    <dsp:sp modelId="{07588F01-C471-496B-AE7A-EA9237518B30}">
      <dsp:nvSpPr>
        <dsp:cNvPr id="0" name=""/>
        <dsp:cNvSpPr/>
      </dsp:nvSpPr>
      <dsp:spPr>
        <a:xfrm rot="5400000">
          <a:off x="-156991" y="2849174"/>
          <a:ext cx="1046611" cy="732628"/>
        </a:xfrm>
        <a:prstGeom prst="chevron">
          <a:avLst/>
        </a:prstGeom>
        <a:solidFill>
          <a:schemeClr val="accent3">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GB" altLang="en-US" sz="2000" b="1" kern="1200" dirty="0"/>
        </a:p>
      </dsp:txBody>
      <dsp:txXfrm rot="-5400000">
        <a:off x="1" y="3058496"/>
        <a:ext cx="732628" cy="313983"/>
      </dsp:txXfrm>
    </dsp:sp>
    <dsp:sp modelId="{7133BC35-29CA-40D1-AE53-5938C0CC0731}">
      <dsp:nvSpPr>
        <dsp:cNvPr id="0" name=""/>
        <dsp:cNvSpPr/>
      </dsp:nvSpPr>
      <dsp:spPr>
        <a:xfrm rot="5400000">
          <a:off x="4140965" y="-716153"/>
          <a:ext cx="680297" cy="7496971"/>
        </a:xfrm>
        <a:prstGeom prst="round2SameRect">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0" kern="1200" dirty="0"/>
            <a:t>Some boards are responsible for a wide and varied selection of programmes and may use more than one model</a:t>
          </a:r>
          <a:endParaRPr lang="en-US" sz="2100" b="0" kern="1200" dirty="0"/>
        </a:p>
      </dsp:txBody>
      <dsp:txXfrm rot="-5400000">
        <a:off x="732629" y="2725392"/>
        <a:ext cx="7463762" cy="6138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1AA8E-8EE1-44B6-B739-3C76B73E1672}">
      <dsp:nvSpPr>
        <dsp:cNvPr id="0" name=""/>
        <dsp:cNvSpPr/>
      </dsp:nvSpPr>
      <dsp:spPr>
        <a:xfrm rot="5400000">
          <a:off x="-206380" y="209983"/>
          <a:ext cx="1375871" cy="963110"/>
        </a:xfrm>
        <a:prstGeom prst="chevron">
          <a:avLst/>
        </a:prstGeom>
        <a:solidFill>
          <a:schemeClr val="accent1">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rot="-5400000">
        <a:off x="1" y="485157"/>
        <a:ext cx="963110" cy="412761"/>
      </dsp:txXfrm>
    </dsp:sp>
    <dsp:sp modelId="{F9FB47B8-E081-4A5F-8363-5BC409C51C4D}">
      <dsp:nvSpPr>
        <dsp:cNvPr id="0" name=""/>
        <dsp:cNvSpPr/>
      </dsp:nvSpPr>
      <dsp:spPr>
        <a:xfrm rot="5400000">
          <a:off x="4210860" y="-3244148"/>
          <a:ext cx="894316" cy="7389817"/>
        </a:xfrm>
        <a:prstGeom prst="round2SameRect">
          <a:avLst/>
        </a:prstGeom>
        <a:solidFill>
          <a:schemeClr val="lt1">
            <a:alpha val="90000"/>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0" algn="l" defTabSz="800100">
            <a:lnSpc>
              <a:spcPct val="90000"/>
            </a:lnSpc>
            <a:spcBef>
              <a:spcPct val="0"/>
            </a:spcBef>
            <a:spcAft>
              <a:spcPct val="15000"/>
            </a:spcAft>
            <a:buFontTx/>
            <a:buNone/>
          </a:pPr>
          <a:r>
            <a:rPr lang="en-GB" sz="1800" b="0" kern="1200" dirty="0"/>
            <a:t>Nationally recognised credit tariff: </a:t>
          </a:r>
          <a:br>
            <a:rPr lang="en-GB" sz="1800" b="0" kern="1200" dirty="0"/>
          </a:br>
          <a:r>
            <a:rPr lang="en-GB" sz="1800" b="0" kern="1200" dirty="0"/>
            <a:t>1 credit = 10 notional student learning hours</a:t>
          </a:r>
          <a:endParaRPr lang="en-US" sz="1800" b="0" kern="1200" dirty="0"/>
        </a:p>
      </dsp:txBody>
      <dsp:txXfrm rot="-5400000">
        <a:off x="963110" y="47259"/>
        <a:ext cx="7346160" cy="807002"/>
      </dsp:txXfrm>
    </dsp:sp>
    <dsp:sp modelId="{0D0130BA-C559-4ECD-A920-67B4751A1194}">
      <dsp:nvSpPr>
        <dsp:cNvPr id="0" name=""/>
        <dsp:cNvSpPr/>
      </dsp:nvSpPr>
      <dsp:spPr>
        <a:xfrm rot="5400000">
          <a:off x="-206380" y="1388829"/>
          <a:ext cx="1375871" cy="963110"/>
        </a:xfrm>
        <a:prstGeom prst="chevron">
          <a:avLst/>
        </a:prstGeom>
        <a:solidFill>
          <a:schemeClr val="accent1">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rot="-5400000">
        <a:off x="1" y="1664003"/>
        <a:ext cx="963110" cy="412761"/>
      </dsp:txXfrm>
    </dsp:sp>
    <dsp:sp modelId="{4CA99BCD-3D1C-465C-A3C5-EB6F3EFEEAA4}">
      <dsp:nvSpPr>
        <dsp:cNvPr id="0" name=""/>
        <dsp:cNvSpPr/>
      </dsp:nvSpPr>
      <dsp:spPr>
        <a:xfrm rot="5400000">
          <a:off x="4210860" y="-2065301"/>
          <a:ext cx="894316" cy="7389817"/>
        </a:xfrm>
        <a:prstGeom prst="round2SameRect">
          <a:avLst/>
        </a:prstGeom>
        <a:solidFill>
          <a:schemeClr val="lt1">
            <a:alpha val="90000"/>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Char char="•"/>
          </a:pPr>
          <a:endParaRPr lang="en-US" sz="1600" b="0" kern="1200" dirty="0"/>
        </a:p>
        <a:p>
          <a:pPr marL="171450" lvl="1" indent="0" algn="l" defTabSz="800100">
            <a:lnSpc>
              <a:spcPct val="90000"/>
            </a:lnSpc>
            <a:spcBef>
              <a:spcPct val="0"/>
            </a:spcBef>
            <a:spcAft>
              <a:spcPct val="15000"/>
            </a:spcAft>
            <a:buNone/>
          </a:pPr>
          <a:r>
            <a:rPr lang="en-GB" sz="1800" b="0" kern="1200" dirty="0"/>
            <a:t>Modules based around 15 and 30 credits, and larger modules. </a:t>
          </a:r>
          <a:br>
            <a:rPr lang="en-GB" sz="1800" b="0" kern="1200" dirty="0"/>
          </a:br>
          <a:r>
            <a:rPr lang="en-GB" sz="1800" b="0" kern="1200" dirty="0"/>
            <a:t>UG dissertation modules normally 30 credits, PGT dissertation modules normally 60 credits</a:t>
          </a:r>
          <a:endParaRPr lang="en-US" sz="1800" b="0" kern="1200" dirty="0"/>
        </a:p>
        <a:p>
          <a:pPr marL="171450" lvl="1" indent="0" algn="l" defTabSz="711200">
            <a:lnSpc>
              <a:spcPct val="90000"/>
            </a:lnSpc>
            <a:spcBef>
              <a:spcPct val="0"/>
            </a:spcBef>
            <a:spcAft>
              <a:spcPct val="15000"/>
            </a:spcAft>
            <a:buChar char="•"/>
          </a:pPr>
          <a:endParaRPr lang="en-GB" sz="1600" b="0" kern="1200" dirty="0"/>
        </a:p>
      </dsp:txBody>
      <dsp:txXfrm rot="-5400000">
        <a:off x="963110" y="1226106"/>
        <a:ext cx="7346160" cy="807002"/>
      </dsp:txXfrm>
    </dsp:sp>
    <dsp:sp modelId="{492C09FB-B4D5-49C7-8CAA-F551F2CE0B08}">
      <dsp:nvSpPr>
        <dsp:cNvPr id="0" name=""/>
        <dsp:cNvSpPr/>
      </dsp:nvSpPr>
      <dsp:spPr>
        <a:xfrm rot="5400000">
          <a:off x="-206380" y="2567675"/>
          <a:ext cx="1375871" cy="963110"/>
        </a:xfrm>
        <a:prstGeom prst="chevron">
          <a:avLst/>
        </a:prstGeom>
        <a:solidFill>
          <a:schemeClr val="accent1">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rot="-5400000">
        <a:off x="1" y="2842849"/>
        <a:ext cx="963110" cy="412761"/>
      </dsp:txXfrm>
    </dsp:sp>
    <dsp:sp modelId="{537B0E7A-4F85-4F95-A82F-256AC03DE08C}">
      <dsp:nvSpPr>
        <dsp:cNvPr id="0" name=""/>
        <dsp:cNvSpPr/>
      </dsp:nvSpPr>
      <dsp:spPr>
        <a:xfrm rot="5400000">
          <a:off x="4210860" y="-886455"/>
          <a:ext cx="894316" cy="7389817"/>
        </a:xfrm>
        <a:prstGeom prst="round2SameRect">
          <a:avLst/>
        </a:prstGeom>
        <a:solidFill>
          <a:schemeClr val="lt1">
            <a:alpha val="90000"/>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0" algn="l" defTabSz="800100">
            <a:lnSpc>
              <a:spcPct val="90000"/>
            </a:lnSpc>
            <a:spcBef>
              <a:spcPct val="0"/>
            </a:spcBef>
            <a:spcAft>
              <a:spcPct val="15000"/>
            </a:spcAft>
            <a:buNone/>
          </a:pPr>
          <a:r>
            <a:rPr lang="en-GB" sz="1800" b="0" kern="1200" dirty="0"/>
            <a:t>Levels conform to FHEQ: level 4 = primarily diagnostic/formative. </a:t>
          </a:r>
          <a:br>
            <a:rPr lang="en-GB" sz="1800" b="0" kern="1200" dirty="0"/>
          </a:br>
          <a:r>
            <a:rPr lang="en-GB" sz="1800" b="0" kern="1200" dirty="0"/>
            <a:t>Levels 5 &amp; 6 = count towards degree classification. Level 7 = postgraduate</a:t>
          </a:r>
          <a:endParaRPr lang="en-US" sz="1800" b="0" kern="1200" dirty="0"/>
        </a:p>
      </dsp:txBody>
      <dsp:txXfrm rot="-5400000">
        <a:off x="963110" y="2404952"/>
        <a:ext cx="7346160" cy="807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1AA8E-8EE1-44B6-B739-3C76B73E1672}">
      <dsp:nvSpPr>
        <dsp:cNvPr id="0" name=""/>
        <dsp:cNvSpPr/>
      </dsp:nvSpPr>
      <dsp:spPr>
        <a:xfrm rot="5400000">
          <a:off x="-156991" y="158965"/>
          <a:ext cx="1046611" cy="732628"/>
        </a:xfrm>
        <a:prstGeom prst="chevron">
          <a:avLst/>
        </a:prstGeom>
        <a:solidFill>
          <a:schemeClr val="accent1">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368287"/>
        <a:ext cx="732628" cy="313983"/>
      </dsp:txXfrm>
    </dsp:sp>
    <dsp:sp modelId="{F9FB47B8-E081-4A5F-8363-5BC409C51C4D}">
      <dsp:nvSpPr>
        <dsp:cNvPr id="0" name=""/>
        <dsp:cNvSpPr/>
      </dsp:nvSpPr>
      <dsp:spPr>
        <a:xfrm rot="5400000">
          <a:off x="4140965" y="-3406362"/>
          <a:ext cx="680297" cy="7496971"/>
        </a:xfrm>
        <a:prstGeom prst="round2SameRect">
          <a:avLst/>
        </a:prstGeom>
        <a:solidFill>
          <a:schemeClr val="lt1">
            <a:alpha val="90000"/>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0" kern="1200" dirty="0"/>
            <a:t>Programme specification</a:t>
          </a:r>
          <a:r>
            <a:rPr lang="en-GB" sz="2100" b="0" kern="1200" dirty="0">
              <a:solidFill>
                <a:srgbClr val="00B050"/>
              </a:solidFill>
            </a:rPr>
            <a:t> </a:t>
          </a:r>
          <a:r>
            <a:rPr lang="en-GB" sz="2100" b="0" kern="1200" dirty="0"/>
            <a:t>to define curricula</a:t>
          </a:r>
          <a:endParaRPr lang="en-US" sz="2100" b="0" kern="1200" dirty="0"/>
        </a:p>
      </dsp:txBody>
      <dsp:txXfrm rot="-5400000">
        <a:off x="732629" y="35183"/>
        <a:ext cx="7463762" cy="613879"/>
      </dsp:txXfrm>
    </dsp:sp>
    <dsp:sp modelId="{0D0130BA-C559-4ECD-A920-67B4751A1194}">
      <dsp:nvSpPr>
        <dsp:cNvPr id="0" name=""/>
        <dsp:cNvSpPr/>
      </dsp:nvSpPr>
      <dsp:spPr>
        <a:xfrm rot="5400000">
          <a:off x="-156991" y="1055702"/>
          <a:ext cx="1046611" cy="732628"/>
        </a:xfrm>
        <a:prstGeom prst="chevron">
          <a:avLst/>
        </a:prstGeom>
        <a:solidFill>
          <a:schemeClr val="accent1">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1265024"/>
        <a:ext cx="732628" cy="313983"/>
      </dsp:txXfrm>
    </dsp:sp>
    <dsp:sp modelId="{4CA99BCD-3D1C-465C-A3C5-EB6F3EFEEAA4}">
      <dsp:nvSpPr>
        <dsp:cNvPr id="0" name=""/>
        <dsp:cNvSpPr/>
      </dsp:nvSpPr>
      <dsp:spPr>
        <a:xfrm rot="5400000">
          <a:off x="4140965" y="-2509626"/>
          <a:ext cx="680297" cy="7496971"/>
        </a:xfrm>
        <a:prstGeom prst="round2SameRect">
          <a:avLst/>
        </a:prstGeom>
        <a:solidFill>
          <a:schemeClr val="lt1">
            <a:alpha val="90000"/>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0" kern="1200" dirty="0"/>
            <a:t>Two levels defining programme and module</a:t>
          </a:r>
          <a:endParaRPr lang="en-US" sz="2100" b="0" kern="1200" dirty="0"/>
        </a:p>
      </dsp:txBody>
      <dsp:txXfrm rot="-5400000">
        <a:off x="732629" y="931919"/>
        <a:ext cx="7463762" cy="613879"/>
      </dsp:txXfrm>
    </dsp:sp>
    <dsp:sp modelId="{492C09FB-B4D5-49C7-8CAA-F551F2CE0B08}">
      <dsp:nvSpPr>
        <dsp:cNvPr id="0" name=""/>
        <dsp:cNvSpPr/>
      </dsp:nvSpPr>
      <dsp:spPr>
        <a:xfrm rot="5400000">
          <a:off x="-156991" y="1952438"/>
          <a:ext cx="1046611" cy="732628"/>
        </a:xfrm>
        <a:prstGeom prst="chevron">
          <a:avLst/>
        </a:prstGeom>
        <a:solidFill>
          <a:schemeClr val="accent1">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rot="-5400000">
        <a:off x="1" y="2161760"/>
        <a:ext cx="732628" cy="313983"/>
      </dsp:txXfrm>
    </dsp:sp>
    <dsp:sp modelId="{537B0E7A-4F85-4F95-A82F-256AC03DE08C}">
      <dsp:nvSpPr>
        <dsp:cNvPr id="0" name=""/>
        <dsp:cNvSpPr/>
      </dsp:nvSpPr>
      <dsp:spPr>
        <a:xfrm rot="5400000">
          <a:off x="4140965" y="-1612890"/>
          <a:ext cx="680297" cy="7496971"/>
        </a:xfrm>
        <a:prstGeom prst="round2SameRect">
          <a:avLst/>
        </a:prstGeom>
        <a:solidFill>
          <a:schemeClr val="lt1">
            <a:alpha val="90000"/>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0" kern="1200" dirty="0"/>
            <a:t>Programme specifications place subject in national context, including subject benchmarks, and define student outcomes</a:t>
          </a:r>
          <a:endParaRPr lang="en-US" sz="2100" b="0" kern="1200" dirty="0"/>
        </a:p>
      </dsp:txBody>
      <dsp:txXfrm rot="-5400000">
        <a:off x="732629" y="1828655"/>
        <a:ext cx="7463762" cy="613879"/>
      </dsp:txXfrm>
    </dsp:sp>
    <dsp:sp modelId="{07588F01-C471-496B-AE7A-EA9237518B30}">
      <dsp:nvSpPr>
        <dsp:cNvPr id="0" name=""/>
        <dsp:cNvSpPr/>
      </dsp:nvSpPr>
      <dsp:spPr>
        <a:xfrm rot="5400000">
          <a:off x="-156991" y="2849174"/>
          <a:ext cx="1046611" cy="732628"/>
        </a:xfrm>
        <a:prstGeom prst="chevron">
          <a:avLst/>
        </a:prstGeom>
        <a:solidFill>
          <a:schemeClr val="accent1">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en-GB" altLang="en-US" sz="2000" b="1" kern="1200" dirty="0"/>
        </a:p>
      </dsp:txBody>
      <dsp:txXfrm rot="-5400000">
        <a:off x="1" y="3058496"/>
        <a:ext cx="732628" cy="313983"/>
      </dsp:txXfrm>
    </dsp:sp>
    <dsp:sp modelId="{7133BC35-29CA-40D1-AE53-5938C0CC0731}">
      <dsp:nvSpPr>
        <dsp:cNvPr id="0" name=""/>
        <dsp:cNvSpPr/>
      </dsp:nvSpPr>
      <dsp:spPr>
        <a:xfrm rot="5400000">
          <a:off x="4140965" y="-716153"/>
          <a:ext cx="680297" cy="7496971"/>
        </a:xfrm>
        <a:prstGeom prst="round2SameRect">
          <a:avLst/>
        </a:prstGeom>
        <a:solidFill>
          <a:schemeClr val="lt1">
            <a:alpha val="90000"/>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172800" lvl="1" indent="0" algn="l" defTabSz="933450">
            <a:lnSpc>
              <a:spcPct val="90000"/>
            </a:lnSpc>
            <a:spcBef>
              <a:spcPct val="0"/>
            </a:spcBef>
            <a:spcAft>
              <a:spcPct val="15000"/>
            </a:spcAft>
            <a:buNone/>
          </a:pPr>
          <a:r>
            <a:rPr lang="en-GB" sz="2100" b="0" kern="1200" dirty="0"/>
            <a:t>Module specifications</a:t>
          </a:r>
          <a:r>
            <a:rPr lang="en-GB" sz="2100" b="0" kern="1200" dirty="0">
              <a:solidFill>
                <a:srgbClr val="00B050"/>
              </a:solidFill>
            </a:rPr>
            <a:t> </a:t>
          </a:r>
          <a:r>
            <a:rPr lang="en-GB" sz="2100" b="0" kern="1200" dirty="0"/>
            <a:t>use learning outcomes methodology and link this to assessment</a:t>
          </a:r>
          <a:endParaRPr lang="en-US" sz="2100" b="0" kern="1200" dirty="0"/>
        </a:p>
      </dsp:txBody>
      <dsp:txXfrm rot="-5400000">
        <a:off x="732629" y="2725392"/>
        <a:ext cx="7463762" cy="6138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1AA8E-8EE1-44B6-B739-3C76B73E1672}">
      <dsp:nvSpPr>
        <dsp:cNvPr id="0" name=""/>
        <dsp:cNvSpPr/>
      </dsp:nvSpPr>
      <dsp:spPr>
        <a:xfrm rot="5400000">
          <a:off x="-195752" y="195752"/>
          <a:ext cx="1305014" cy="913509"/>
        </a:xfrm>
        <a:prstGeom prst="chevron">
          <a:avLst/>
        </a:prstGeom>
        <a:solidFill>
          <a:schemeClr val="accent4">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rot="-5400000">
        <a:off x="1" y="456755"/>
        <a:ext cx="913509" cy="391505"/>
      </dsp:txXfrm>
    </dsp:sp>
    <dsp:sp modelId="{F9FB47B8-E081-4A5F-8363-5BC409C51C4D}">
      <dsp:nvSpPr>
        <dsp:cNvPr id="0" name=""/>
        <dsp:cNvSpPr/>
      </dsp:nvSpPr>
      <dsp:spPr>
        <a:xfrm rot="5400000">
          <a:off x="4029069" y="-3112376"/>
          <a:ext cx="848259" cy="7079378"/>
        </a:xfrm>
        <a:prstGeom prst="round2Same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0" algn="l" defTabSz="800100">
            <a:lnSpc>
              <a:spcPct val="90000"/>
            </a:lnSpc>
            <a:spcBef>
              <a:spcPct val="0"/>
            </a:spcBef>
            <a:spcAft>
              <a:spcPct val="15000"/>
            </a:spcAft>
            <a:buNone/>
          </a:pPr>
          <a:r>
            <a:rPr lang="en-GB" sz="1800" b="0" kern="1200" dirty="0"/>
            <a:t>Within one month after the main assessment board</a:t>
          </a:r>
          <a:endParaRPr lang="en-US" sz="1800" b="0" kern="1200" dirty="0"/>
        </a:p>
      </dsp:txBody>
      <dsp:txXfrm rot="-5400000">
        <a:off x="913510" y="44592"/>
        <a:ext cx="7037969" cy="765441"/>
      </dsp:txXfrm>
    </dsp:sp>
    <dsp:sp modelId="{0D0130BA-C559-4ECD-A920-67B4751A1194}">
      <dsp:nvSpPr>
        <dsp:cNvPr id="0" name=""/>
        <dsp:cNvSpPr/>
      </dsp:nvSpPr>
      <dsp:spPr>
        <a:xfrm rot="5400000">
          <a:off x="-195752" y="1305617"/>
          <a:ext cx="1305014" cy="913509"/>
        </a:xfrm>
        <a:prstGeom prst="chevron">
          <a:avLst/>
        </a:prstGeom>
        <a:solidFill>
          <a:schemeClr val="accent4">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rot="-5400000">
        <a:off x="1" y="1566620"/>
        <a:ext cx="913509" cy="391505"/>
      </dsp:txXfrm>
    </dsp:sp>
    <dsp:sp modelId="{4CA99BCD-3D1C-465C-A3C5-EB6F3EFEEAA4}">
      <dsp:nvSpPr>
        <dsp:cNvPr id="0" name=""/>
        <dsp:cNvSpPr/>
      </dsp:nvSpPr>
      <dsp:spPr>
        <a:xfrm rot="5400000">
          <a:off x="4029069" y="-2005694"/>
          <a:ext cx="848259" cy="7079378"/>
        </a:xfrm>
        <a:prstGeom prst="round2Same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0" algn="l" defTabSz="711200">
            <a:lnSpc>
              <a:spcPct val="90000"/>
            </a:lnSpc>
            <a:spcBef>
              <a:spcPct val="0"/>
            </a:spcBef>
            <a:spcAft>
              <a:spcPct val="15000"/>
            </a:spcAft>
            <a:buChar char="•"/>
          </a:pPr>
          <a:endParaRPr lang="en-US" sz="1600" kern="1200" dirty="0"/>
        </a:p>
        <a:p>
          <a:pPr marL="171450" lvl="1" indent="0" algn="l" defTabSz="800100">
            <a:lnSpc>
              <a:spcPct val="90000"/>
            </a:lnSpc>
            <a:spcBef>
              <a:spcPct val="0"/>
            </a:spcBef>
            <a:spcAft>
              <a:spcPct val="15000"/>
            </a:spcAft>
            <a:buNone/>
          </a:pPr>
          <a:r>
            <a:rPr lang="en-GB" sz="1800" b="0" kern="1200" dirty="0"/>
            <a:t>Optional</a:t>
          </a:r>
          <a:r>
            <a:rPr lang="en-GB" sz="1800" b="1" kern="1200" dirty="0"/>
            <a:t> </a:t>
          </a:r>
          <a:r>
            <a:rPr lang="en-GB" sz="1800" b="0" kern="1200" dirty="0"/>
            <a:t>supplementary reports and reports to the PVC or VC</a:t>
          </a:r>
          <a:endParaRPr lang="en-US" sz="1800" b="0" kern="1200" dirty="0"/>
        </a:p>
        <a:p>
          <a:pPr marL="171450" lvl="1" indent="0" algn="l" defTabSz="711200">
            <a:lnSpc>
              <a:spcPct val="90000"/>
            </a:lnSpc>
            <a:spcBef>
              <a:spcPct val="0"/>
            </a:spcBef>
            <a:spcAft>
              <a:spcPct val="15000"/>
            </a:spcAft>
            <a:buChar char="•"/>
          </a:pPr>
          <a:endParaRPr lang="en-GB" sz="1600" b="1" kern="1200" dirty="0"/>
        </a:p>
      </dsp:txBody>
      <dsp:txXfrm rot="-5400000">
        <a:off x="913510" y="1151274"/>
        <a:ext cx="7037969" cy="765441"/>
      </dsp:txXfrm>
    </dsp:sp>
    <dsp:sp modelId="{492C09FB-B4D5-49C7-8CAA-F551F2CE0B08}">
      <dsp:nvSpPr>
        <dsp:cNvPr id="0" name=""/>
        <dsp:cNvSpPr/>
      </dsp:nvSpPr>
      <dsp:spPr>
        <a:xfrm rot="5400000">
          <a:off x="-195752" y="2412299"/>
          <a:ext cx="1305014" cy="913509"/>
        </a:xfrm>
        <a:prstGeom prst="chevron">
          <a:avLst/>
        </a:prstGeom>
        <a:solidFill>
          <a:schemeClr val="accent4">
            <a:lumMod val="75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rot="-5400000">
        <a:off x="1" y="2673302"/>
        <a:ext cx="913509" cy="391505"/>
      </dsp:txXfrm>
    </dsp:sp>
    <dsp:sp modelId="{537B0E7A-4F85-4F95-A82F-256AC03DE08C}">
      <dsp:nvSpPr>
        <dsp:cNvPr id="0" name=""/>
        <dsp:cNvSpPr/>
      </dsp:nvSpPr>
      <dsp:spPr>
        <a:xfrm rot="5400000">
          <a:off x="4029069" y="-899011"/>
          <a:ext cx="848259" cy="7079378"/>
        </a:xfrm>
        <a:prstGeom prst="round2Same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0" algn="l" defTabSz="800100">
            <a:lnSpc>
              <a:spcPct val="90000"/>
            </a:lnSpc>
            <a:spcBef>
              <a:spcPct val="0"/>
            </a:spcBef>
            <a:spcAft>
              <a:spcPct val="15000"/>
            </a:spcAft>
            <a:buNone/>
          </a:pPr>
          <a:r>
            <a:rPr lang="en-GB" sz="1800" b="0" kern="1200" dirty="0"/>
            <a:t>Serious concerns - all internal procedures have been exhausted - QAA independent mechanism for addressing concerns about standards and quality in higher education </a:t>
          </a:r>
          <a:endParaRPr lang="en-US" sz="1800" b="0" kern="1200" dirty="0"/>
        </a:p>
      </dsp:txBody>
      <dsp:txXfrm rot="-5400000">
        <a:off x="913510" y="2257957"/>
        <a:ext cx="7037969" cy="7654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D3198-96B8-4DD5-B565-B1540C82AD7C}">
      <dsp:nvSpPr>
        <dsp:cNvPr id="0" name=""/>
        <dsp:cNvSpPr/>
      </dsp:nvSpPr>
      <dsp:spPr>
        <a:xfrm>
          <a:off x="34" y="117697"/>
          <a:ext cx="3274939" cy="759057"/>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6200000" scaled="1"/>
          <a:tileRect/>
        </a:gra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bg1"/>
              </a:solidFill>
            </a:rPr>
            <a:t>Monitoring of Faculty Issues:</a:t>
          </a:r>
          <a:endParaRPr lang="en-US" sz="2100" kern="1200" dirty="0">
            <a:solidFill>
              <a:schemeClr val="bg1"/>
            </a:solidFill>
          </a:endParaRPr>
        </a:p>
      </dsp:txBody>
      <dsp:txXfrm>
        <a:off x="34" y="117697"/>
        <a:ext cx="3274939" cy="759057"/>
      </dsp:txXfrm>
    </dsp:sp>
    <dsp:sp modelId="{16C9FF86-5031-4610-9E70-AAAFFB558D6E}">
      <dsp:nvSpPr>
        <dsp:cNvPr id="0" name=""/>
        <dsp:cNvSpPr/>
      </dsp:nvSpPr>
      <dsp:spPr>
        <a:xfrm>
          <a:off x="34" y="876754"/>
          <a:ext cx="3274939" cy="2997540"/>
        </a:xfrm>
        <a:prstGeom prst="rect">
          <a:avLst/>
        </a:prstGeom>
        <a:solidFill>
          <a:schemeClr val="accent4">
            <a:lumMod val="60000"/>
            <a:lumOff val="40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b="1" kern="1200" dirty="0">
              <a:solidFill>
                <a:schemeClr val="bg1"/>
              </a:solidFill>
            </a:rPr>
            <a:t>Associate Professor Quality (APQ) tracks faculty themes, comments upon any regulatory or board operation issues</a:t>
          </a:r>
          <a:endParaRPr lang="en-US" sz="2100" kern="1200" dirty="0">
            <a:solidFill>
              <a:schemeClr val="bg1"/>
            </a:solidFill>
          </a:endParaRPr>
        </a:p>
        <a:p>
          <a:pPr marL="228600" lvl="1" indent="-228600" algn="l" defTabSz="933450">
            <a:lnSpc>
              <a:spcPct val="90000"/>
            </a:lnSpc>
            <a:spcBef>
              <a:spcPct val="0"/>
            </a:spcBef>
            <a:spcAft>
              <a:spcPct val="15000"/>
            </a:spcAft>
            <a:buChar char="•"/>
          </a:pPr>
          <a:r>
            <a:rPr lang="en-US" sz="2100" b="1" kern="1200" dirty="0">
              <a:solidFill>
                <a:schemeClr val="bg1"/>
              </a:solidFill>
            </a:rPr>
            <a:t>Faculty Programme Self-Assessment Report (PSAR)</a:t>
          </a:r>
        </a:p>
      </dsp:txBody>
      <dsp:txXfrm>
        <a:off x="34" y="876754"/>
        <a:ext cx="3274939" cy="2997540"/>
      </dsp:txXfrm>
    </dsp:sp>
    <dsp:sp modelId="{47FF0003-0C1D-4047-B5BF-8C52A463D1AD}">
      <dsp:nvSpPr>
        <dsp:cNvPr id="0" name=""/>
        <dsp:cNvSpPr/>
      </dsp:nvSpPr>
      <dsp:spPr>
        <a:xfrm>
          <a:off x="3733465" y="117697"/>
          <a:ext cx="3274939" cy="759057"/>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6200000" scaled="1"/>
          <a:tileRect/>
        </a:gra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1" kern="1200" dirty="0">
              <a:solidFill>
                <a:schemeClr val="bg1"/>
              </a:solidFill>
            </a:rPr>
            <a:t>Monitoring of Institutional Issues:</a:t>
          </a:r>
          <a:endParaRPr lang="en-US" sz="2100" kern="1200" dirty="0">
            <a:solidFill>
              <a:schemeClr val="bg1"/>
            </a:solidFill>
          </a:endParaRPr>
        </a:p>
      </dsp:txBody>
      <dsp:txXfrm>
        <a:off x="3733465" y="117697"/>
        <a:ext cx="3274939" cy="759057"/>
      </dsp:txXfrm>
    </dsp:sp>
    <dsp:sp modelId="{492ED79A-B0DC-4C91-B4CB-AEB713D4C63C}">
      <dsp:nvSpPr>
        <dsp:cNvPr id="0" name=""/>
        <dsp:cNvSpPr/>
      </dsp:nvSpPr>
      <dsp:spPr>
        <a:xfrm>
          <a:off x="3733465" y="876754"/>
          <a:ext cx="3274939" cy="2997540"/>
        </a:xfrm>
        <a:prstGeom prst="rect">
          <a:avLst/>
        </a:prstGeom>
        <a:solidFill>
          <a:schemeClr val="accent4">
            <a:lumMod val="60000"/>
            <a:lumOff val="40000"/>
          </a:schemeClr>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b="1" kern="1200" dirty="0">
              <a:solidFill>
                <a:schemeClr val="bg1"/>
              </a:solidFill>
            </a:rPr>
            <a:t>Read by DAQ and institutional themes highlighted. Appropriate person will respond on behalf of university</a:t>
          </a:r>
          <a:endParaRPr lang="en-US" sz="2100" kern="1200" dirty="0">
            <a:solidFill>
              <a:schemeClr val="bg1"/>
            </a:solidFill>
          </a:endParaRPr>
        </a:p>
        <a:p>
          <a:pPr marL="228600" lvl="1" indent="-228600" algn="l" defTabSz="933450">
            <a:lnSpc>
              <a:spcPct val="90000"/>
            </a:lnSpc>
            <a:spcBef>
              <a:spcPct val="0"/>
            </a:spcBef>
            <a:spcAft>
              <a:spcPct val="15000"/>
            </a:spcAft>
            <a:buChar char="•"/>
          </a:pPr>
          <a:r>
            <a:rPr lang="en-GB" sz="2100" b="1" kern="1200" dirty="0">
              <a:solidFill>
                <a:schemeClr val="bg1"/>
              </a:solidFill>
            </a:rPr>
            <a:t>Annual overview report submitted to Academic Quality Committee (AQC)</a:t>
          </a:r>
          <a:endParaRPr lang="en-US" sz="2100" kern="1200" dirty="0">
            <a:solidFill>
              <a:schemeClr val="bg1"/>
            </a:solidFill>
          </a:endParaRPr>
        </a:p>
      </dsp:txBody>
      <dsp:txXfrm>
        <a:off x="3733465" y="876754"/>
        <a:ext cx="3274939" cy="29975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622800" y="0"/>
            <a:ext cx="4301543" cy="339884"/>
          </a:xfrm>
          <a:prstGeom prst="rect">
            <a:avLst/>
          </a:prstGeom>
        </p:spPr>
        <p:txBody>
          <a:bodyPr vert="horz" lIns="91440" tIns="45720" rIns="91440" bIns="45720" rtlCol="0"/>
          <a:lstStyle>
            <a:lvl1pPr algn="r">
              <a:defRPr sz="1200"/>
            </a:lvl1pPr>
          </a:lstStyle>
          <a:p>
            <a:fld id="{65D2D5DC-E508-4BF8-A642-F13A91C104C7}" type="datetimeFigureOut">
              <a:rPr lang="en-GB" smtClean="0"/>
              <a:t>24/03/2022</a:t>
            </a:fld>
            <a:endParaRPr lang="en-GB" dirty="0"/>
          </a:p>
        </p:txBody>
      </p:sp>
      <p:sp>
        <p:nvSpPr>
          <p:cNvPr id="4" name="Footer Placeholder 3"/>
          <p:cNvSpPr>
            <a:spLocks noGrp="1"/>
          </p:cNvSpPr>
          <p:nvPr>
            <p:ph type="ftr" sz="quarter" idx="2"/>
          </p:nvPr>
        </p:nvSpPr>
        <p:spPr>
          <a:xfrm>
            <a:off x="2" y="6456611"/>
            <a:ext cx="4301543" cy="33988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622800" y="6456611"/>
            <a:ext cx="4301543" cy="339884"/>
          </a:xfrm>
          <a:prstGeom prst="rect">
            <a:avLst/>
          </a:prstGeom>
        </p:spPr>
        <p:txBody>
          <a:bodyPr vert="horz" lIns="91440" tIns="45720" rIns="91440" bIns="45720" rtlCol="0" anchor="b"/>
          <a:lstStyle>
            <a:lvl1pPr algn="r">
              <a:defRPr sz="1200"/>
            </a:lvl1pPr>
          </a:lstStyle>
          <a:p>
            <a:fld id="{2C3BA67C-33F9-4F37-92FD-7F6CBCD13BE5}" type="slidenum">
              <a:rPr lang="en-GB" smtClean="0"/>
              <a:t>‹#›</a:t>
            </a:fld>
            <a:endParaRPr lang="en-GB" dirty="0"/>
          </a:p>
        </p:txBody>
      </p:sp>
    </p:spTree>
    <p:extLst>
      <p:ext uri="{BB962C8B-B14F-4D97-AF65-F5344CB8AC3E}">
        <p14:creationId xmlns:p14="http://schemas.microsoft.com/office/powerpoint/2010/main" val="1430163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3398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622800" y="0"/>
            <a:ext cx="4301543" cy="339884"/>
          </a:xfrm>
          <a:prstGeom prst="rect">
            <a:avLst/>
          </a:prstGeom>
        </p:spPr>
        <p:txBody>
          <a:bodyPr vert="horz" lIns="91440" tIns="45720" rIns="91440" bIns="45720" rtlCol="0"/>
          <a:lstStyle>
            <a:lvl1pPr algn="r">
              <a:defRPr sz="1200"/>
            </a:lvl1pPr>
          </a:lstStyle>
          <a:p>
            <a:fld id="{4C21D22C-F949-4B2D-9D08-CCA4A49074FE}" type="datetimeFigureOut">
              <a:rPr lang="en-GB" smtClean="0"/>
              <a:t>24/03/2022</a:t>
            </a:fld>
            <a:endParaRPr lang="en-GB" dirty="0"/>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6611"/>
            <a:ext cx="4301543" cy="33988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622800" y="6456611"/>
            <a:ext cx="4301543" cy="339884"/>
          </a:xfrm>
          <a:prstGeom prst="rect">
            <a:avLst/>
          </a:prstGeom>
        </p:spPr>
        <p:txBody>
          <a:bodyPr vert="horz" lIns="91440" tIns="45720" rIns="91440" bIns="45720" rtlCol="0" anchor="b"/>
          <a:lstStyle>
            <a:lvl1pPr algn="r">
              <a:defRPr sz="1200"/>
            </a:lvl1pPr>
          </a:lstStyle>
          <a:p>
            <a:fld id="{1633A04B-9F37-4F38-B8B9-C8B1EA1332FF}" type="slidenum">
              <a:rPr lang="en-GB" smtClean="0"/>
              <a:t>‹#›</a:t>
            </a:fld>
            <a:endParaRPr lang="en-GB" dirty="0"/>
          </a:p>
        </p:txBody>
      </p:sp>
    </p:spTree>
    <p:extLst>
      <p:ext uri="{BB962C8B-B14F-4D97-AF65-F5344CB8AC3E}">
        <p14:creationId xmlns:p14="http://schemas.microsoft.com/office/powerpoint/2010/main" val="38160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qaa.ac.uk/e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mu.ac.uk/about-dmu/news/2020/march/bbcs-june-backs-programme-to-make-leicester-businesses-more-diverse.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Head of DAQ Intro (if available)/Quality Officer (Ex Ex) – 10 minutes for slide 1 &amp; 2</a:t>
            </a:r>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Welcome and introduce self</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Thank you for attending this induction session and also for agreeing to be an external examiner for DMU</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value your feedback – your comments and judgements are used to inform and improve what we do and the external examining</a:t>
            </a:r>
          </a:p>
          <a:p>
            <a:pPr marL="0" lvl="0" indent="0">
              <a:buFont typeface="Arial" panose="020B0604020202020204" pitchFamily="34" charset="0"/>
              <a:buNone/>
            </a:pPr>
            <a:r>
              <a:rPr lang="en-GB" sz="1200" kern="1200" dirty="0">
                <a:solidFill>
                  <a:schemeClr val="tx1"/>
                </a:solidFill>
                <a:effectLst/>
                <a:latin typeface="+mn-lt"/>
                <a:ea typeface="+mn-ea"/>
                <a:cs typeface="+mn-cs"/>
              </a:rPr>
              <a:t> function underpins all our quality processes. We also hope that by the end of your tenure, you will have got something out of being an external examiner at DMU too.</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Hope you find the session useful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Please ask lots of questions – the more interactive this session, the better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Run through of how we hope this session is going to work.</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33A04B-9F37-4F38-B8B9-C8B1EA1332FF}" type="slidenum">
              <a:rPr lang="en-GB" smtClean="0"/>
              <a:t>1</a:t>
            </a:fld>
            <a:endParaRPr lang="en-GB" dirty="0"/>
          </a:p>
        </p:txBody>
      </p:sp>
    </p:spTree>
    <p:extLst>
      <p:ext uri="{BB962C8B-B14F-4D97-AF65-F5344CB8AC3E}">
        <p14:creationId xmlns:p14="http://schemas.microsoft.com/office/powerpoint/2010/main" val="1065607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Extenuating circumstances</a:t>
            </a:r>
          </a:p>
          <a:p>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Central – deferral anonymous to panel – panel made up of complaints manager, disability officer, DSU, ADA</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Cwk – ADA for each faculty, APSE, Faculty Office Manager – student must supply evidence</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Outcome – defer only – reduced number of defers submitted – not insurance! Only one outcome.</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If student puts in defer but has sat and passed exam defer will still stand.</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Do not accept retrospective</a:t>
            </a:r>
            <a:r>
              <a:rPr lang="en-GB" sz="1100" kern="1200" baseline="0" dirty="0">
                <a:solidFill>
                  <a:schemeClr val="tx1"/>
                </a:solidFill>
                <a:effectLst/>
                <a:latin typeface="+mn-lt"/>
                <a:ea typeface="+mn-ea"/>
                <a:cs typeface="+mn-cs"/>
              </a:rPr>
              <a:t> deferrals.</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Programme leaders/Module leaders can grant up</a:t>
            </a:r>
            <a:r>
              <a:rPr lang="en-GB" sz="1100" kern="1200" baseline="0" dirty="0">
                <a:solidFill>
                  <a:schemeClr val="tx1"/>
                </a:solidFill>
                <a:effectLst/>
                <a:latin typeface="+mn-lt"/>
                <a:ea typeface="+mn-ea"/>
                <a:cs typeface="+mn-cs"/>
              </a:rPr>
              <a:t> to a 14 day extension</a:t>
            </a:r>
            <a:endParaRPr lang="en-GB" sz="11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633A04B-9F37-4F38-B8B9-C8B1EA1332FF}" type="slidenum">
              <a:rPr lang="en-GB" smtClean="0"/>
              <a:t>10</a:t>
            </a:fld>
            <a:endParaRPr lang="en-GB" dirty="0"/>
          </a:p>
        </p:txBody>
      </p:sp>
    </p:spTree>
    <p:extLst>
      <p:ext uri="{BB962C8B-B14F-4D97-AF65-F5344CB8AC3E}">
        <p14:creationId xmlns:p14="http://schemas.microsoft.com/office/powerpoint/2010/main" val="327012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Models of engagement</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4 models of engagement</a:t>
            </a:r>
          </a:p>
          <a:p>
            <a:pPr marL="228600" lvl="0" indent="-228600">
              <a:buAutoNum type="arabicParenR"/>
            </a:pPr>
            <a:r>
              <a:rPr lang="en-GB" sz="1200" kern="1200" dirty="0">
                <a:solidFill>
                  <a:schemeClr val="tx1"/>
                </a:solidFill>
                <a:effectLst/>
                <a:latin typeface="+mn-lt"/>
                <a:ea typeface="+mn-ea"/>
                <a:cs typeface="+mn-cs"/>
              </a:rPr>
              <a:t>External examiner obtains student work for moderation and attends the assessment board (i.e. one visit, virtually or in person).</a:t>
            </a:r>
          </a:p>
          <a:p>
            <a:pPr marL="228600" lvl="0" indent="-228600">
              <a:buAutoNum type="arabicParenR"/>
            </a:pPr>
            <a:r>
              <a:rPr lang="en-GB" sz="1200" kern="1200" dirty="0">
                <a:solidFill>
                  <a:schemeClr val="tx1"/>
                </a:solidFill>
                <a:effectLst/>
                <a:latin typeface="+mn-lt"/>
                <a:ea typeface="+mn-ea"/>
                <a:cs typeface="+mn-cs"/>
              </a:rPr>
              <a:t>External examiner engages with the university twice, once to moderate student work and for discussions prior to the boards with the programme team and then to attend the assessment board (i.e. 2 separate visits, virtually or in person).</a:t>
            </a:r>
          </a:p>
          <a:p>
            <a:pPr marL="228600" lvl="0" indent="-228600">
              <a:buAutoNum type="arabicParenR"/>
            </a:pPr>
            <a:r>
              <a:rPr lang="en-GB" sz="1200" kern="1200" dirty="0">
                <a:solidFill>
                  <a:schemeClr val="tx1"/>
                </a:solidFill>
                <a:effectLst/>
                <a:latin typeface="+mn-lt"/>
                <a:ea typeface="+mn-ea"/>
                <a:cs typeface="+mn-cs"/>
              </a:rPr>
              <a:t>External examiners associated with the assessment board attend the university to moderate student work and for discussions prior to the boards with the programme team(s) and nominate at least one external examiner to represent them at the assessment board (virtually or in person).</a:t>
            </a:r>
          </a:p>
          <a:p>
            <a:pPr marL="228600" lvl="0" indent="-228600">
              <a:buAutoNum type="arabicParenR"/>
            </a:pPr>
            <a:r>
              <a:rPr lang="en-GB" sz="1200" kern="1200" dirty="0">
                <a:solidFill>
                  <a:schemeClr val="tx1"/>
                </a:solidFill>
                <a:effectLst/>
                <a:latin typeface="+mn-lt"/>
                <a:ea typeface="+mn-ea"/>
                <a:cs typeface="+mn-cs"/>
              </a:rPr>
              <a:t>External examiner attends university to moderate student work and possibly interview students and for discussions prior to the boards with the programme team (this can be several consecutive days on campus) and attends the assessment board (virtually or in person).</a:t>
            </a:r>
          </a:p>
          <a:p>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Board decides which model it uses.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mn-lt"/>
                <a:ea typeface="+mn-ea"/>
                <a:cs typeface="+mn-cs"/>
              </a:rPr>
              <a:t>Consult with the programme leader on which model is used.</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If the examiner does not agree, please engage in a discussion with the team about this. </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Add as doc in chat</a:t>
            </a:r>
          </a:p>
        </p:txBody>
      </p:sp>
      <p:sp>
        <p:nvSpPr>
          <p:cNvPr id="4" name="Slide Number Placeholder 3"/>
          <p:cNvSpPr>
            <a:spLocks noGrp="1"/>
          </p:cNvSpPr>
          <p:nvPr>
            <p:ph type="sldNum" sz="quarter" idx="10"/>
          </p:nvPr>
        </p:nvSpPr>
        <p:spPr/>
        <p:txBody>
          <a:bodyPr/>
          <a:lstStyle/>
          <a:p>
            <a:fld id="{1633A04B-9F37-4F38-B8B9-C8B1EA1332FF}" type="slidenum">
              <a:rPr lang="en-GB" smtClean="0"/>
              <a:t>11</a:t>
            </a:fld>
            <a:endParaRPr lang="en-GB" dirty="0"/>
          </a:p>
        </p:txBody>
      </p:sp>
    </p:spTree>
    <p:extLst>
      <p:ext uri="{BB962C8B-B14F-4D97-AF65-F5344CB8AC3E}">
        <p14:creationId xmlns:p14="http://schemas.microsoft.com/office/powerpoint/2010/main" val="643005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691" indent="-177691">
              <a:buFont typeface="Arial" panose="020B0604020202020204" pitchFamily="34" charset="0"/>
              <a:buChar char="•"/>
            </a:pPr>
            <a:r>
              <a:rPr lang="en-GB" sz="1200" dirty="0"/>
              <a:t>Covering generic university-wide scheme </a:t>
            </a:r>
          </a:p>
          <a:p>
            <a:pPr marL="177691" indent="-177691">
              <a:buFont typeface="Arial" panose="020B0604020202020204" pitchFamily="34" charset="0"/>
              <a:buChar char="•"/>
            </a:pPr>
            <a:r>
              <a:rPr lang="en-GB" sz="1200" dirty="0"/>
              <a:t>Some programmes have regulations which sit outside of generic scheme – held separately</a:t>
            </a:r>
          </a:p>
          <a:p>
            <a:pPr marL="177691" indent="-177691">
              <a:buFont typeface="Arial" panose="020B0604020202020204" pitchFamily="34" charset="0"/>
              <a:buChar char="•"/>
            </a:pPr>
            <a:r>
              <a:rPr lang="en-GB" sz="1200" dirty="0"/>
              <a:t>Scheme/regulations jointly managed by DAQ and faculties/ADAs via Taught Programmes Management Committee (TPMC)</a:t>
            </a:r>
          </a:p>
          <a:p>
            <a:pPr marL="177691" indent="-177691">
              <a:buFont typeface="Arial" panose="020B0604020202020204" pitchFamily="34" charset="0"/>
              <a:buChar char="•"/>
            </a:pPr>
            <a:endParaRPr lang="en-GB" sz="1200" dirty="0"/>
          </a:p>
          <a:p>
            <a:pPr lvl="0"/>
            <a:r>
              <a:rPr lang="en-GB" sz="1200" dirty="0"/>
              <a:t>Keep regulations under review against sector norms by:</a:t>
            </a:r>
            <a:br>
              <a:rPr lang="en-GB" sz="1200" dirty="0"/>
            </a:br>
            <a:r>
              <a:rPr lang="en-GB" sz="1200" dirty="0"/>
              <a:t> - reviewing results of national credit surveys</a:t>
            </a:r>
            <a:br>
              <a:rPr lang="en-GB" sz="1200" dirty="0"/>
            </a:br>
            <a:r>
              <a:rPr lang="en-GB" sz="1200" dirty="0"/>
              <a:t> - membership of NUCCAT – northern credit consortium.  Other one is SEEC (southern)</a:t>
            </a:r>
          </a:p>
          <a:p>
            <a:r>
              <a:rPr lang="en-GB" sz="1200" dirty="0"/>
              <a:t> - sector surveys on specific topics (via NUCCAT or Academic Registrars’ Council – ARC)</a:t>
            </a:r>
          </a:p>
          <a:p>
            <a:r>
              <a:rPr lang="en-GB" sz="1200" dirty="0"/>
              <a:t> - reading/reviewing other institutions’ regulations</a:t>
            </a:r>
            <a:br>
              <a:rPr lang="en-GB" sz="1200" dirty="0"/>
            </a:br>
            <a:r>
              <a:rPr lang="en-GB" sz="1200" dirty="0"/>
              <a:t> - considering and responding to staff and external examiner feedback</a:t>
            </a:r>
          </a:p>
          <a:p>
            <a:endParaRPr lang="en-GB" sz="1200" dirty="0"/>
          </a:p>
        </p:txBody>
      </p:sp>
      <p:sp>
        <p:nvSpPr>
          <p:cNvPr id="4" name="Slide Number Placeholder 3"/>
          <p:cNvSpPr>
            <a:spLocks noGrp="1"/>
          </p:cNvSpPr>
          <p:nvPr>
            <p:ph type="sldNum" sz="quarter" idx="10"/>
          </p:nvPr>
        </p:nvSpPr>
        <p:spPr/>
        <p:txBody>
          <a:bodyPr/>
          <a:lstStyle/>
          <a:p>
            <a:fld id="{1633A04B-9F37-4F38-B8B9-C8B1EA1332FF}" type="slidenum">
              <a:rPr lang="en-GB" smtClean="0"/>
              <a:t>12</a:t>
            </a:fld>
            <a:endParaRPr lang="en-GB" dirty="0"/>
          </a:p>
        </p:txBody>
      </p:sp>
    </p:spTree>
    <p:extLst>
      <p:ext uri="{BB962C8B-B14F-4D97-AF65-F5344CB8AC3E}">
        <p14:creationId xmlns:p14="http://schemas.microsoft.com/office/powerpoint/2010/main" val="1111058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Credit framework and levels</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DMU conforms to Higher Education Credit Framework for England and the Framework for Higher Education Qualifications in England, Wales and Northern Ireland</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Scheme based around 15 and 30 credit modules, with UG</a:t>
            </a:r>
            <a:r>
              <a:rPr lang="en-GB" sz="1100" kern="1200" baseline="0" dirty="0">
                <a:solidFill>
                  <a:schemeClr val="tx1"/>
                </a:solidFill>
                <a:effectLst/>
                <a:latin typeface="+mn-lt"/>
                <a:ea typeface="+mn-ea"/>
                <a:cs typeface="+mn-cs"/>
              </a:rPr>
              <a:t> dissertations normally 30 credits and PGT dissertations 60 credits</a:t>
            </a:r>
            <a:endParaRPr lang="en-GB"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33A04B-9F37-4F38-B8B9-C8B1EA1332FF}" type="slidenum">
              <a:rPr lang="en-GB" smtClean="0"/>
              <a:t>13</a:t>
            </a:fld>
            <a:endParaRPr lang="en-GB" dirty="0"/>
          </a:p>
        </p:txBody>
      </p:sp>
    </p:spTree>
    <p:extLst>
      <p:ext uri="{BB962C8B-B14F-4D97-AF65-F5344CB8AC3E}">
        <p14:creationId xmlns:p14="http://schemas.microsoft.com/office/powerpoint/2010/main" val="3831923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000" kern="1200" dirty="0">
                <a:solidFill>
                  <a:schemeClr val="tx1"/>
                </a:solidFill>
                <a:effectLst/>
                <a:latin typeface="+mn-lt"/>
                <a:ea typeface="+mn-ea"/>
                <a:cs typeface="+mn-cs"/>
              </a:rPr>
              <a:t>Common format to capture module and programme information – specifications – the formal record</a:t>
            </a:r>
          </a:p>
          <a:p>
            <a:pPr marL="171450" lvl="0" indent="-171450">
              <a:buFont typeface="Arial" panose="020B0604020202020204" pitchFamily="34" charset="0"/>
              <a:buChar char="•"/>
            </a:pPr>
            <a:r>
              <a:rPr lang="en-GB" sz="1000" kern="1200" dirty="0">
                <a:solidFill>
                  <a:schemeClr val="tx1"/>
                </a:solidFill>
                <a:effectLst/>
                <a:latin typeface="+mn-lt"/>
                <a:ea typeface="+mn-ea"/>
                <a:cs typeface="+mn-cs"/>
              </a:rPr>
              <a:t>Programme specifications include: award; ;exit awards; mode of delivery; entry requirements; characteristics; PSRB accreditation; learning outcomes and module structure</a:t>
            </a:r>
          </a:p>
          <a:p>
            <a:pPr marL="171450" lvl="0" indent="-171450">
              <a:buFont typeface="Arial" panose="020B0604020202020204" pitchFamily="34" charset="0"/>
              <a:buChar char="•"/>
            </a:pPr>
            <a:r>
              <a:rPr lang="en-GB" sz="1000" kern="1200" dirty="0">
                <a:solidFill>
                  <a:schemeClr val="tx1"/>
                </a:solidFill>
                <a:effectLst/>
                <a:latin typeface="+mn-lt"/>
                <a:ea typeface="+mn-ea"/>
                <a:cs typeface="+mn-cs"/>
              </a:rPr>
              <a:t>Module specifications include: title; credit value; credit level; outline content and learning outcomes linked to assessment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tx1"/>
                </a:solidFill>
                <a:effectLst/>
                <a:latin typeface="+mn-lt"/>
                <a:ea typeface="+mn-ea"/>
                <a:cs typeface="+mn-cs"/>
              </a:rPr>
              <a:t>Faculty will provide you with relevant specifications to support you in your role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tx1"/>
                </a:solidFill>
                <a:effectLst/>
                <a:latin typeface="+mn-lt"/>
                <a:ea typeface="+mn-ea"/>
                <a:cs typeface="+mn-cs"/>
              </a:rPr>
              <a:t>If you haven’t received these, talk to</a:t>
            </a:r>
            <a:r>
              <a:rPr lang="en-GB" sz="1000" kern="1200" baseline="0" dirty="0">
                <a:solidFill>
                  <a:schemeClr val="tx1"/>
                </a:solidFill>
                <a:effectLst/>
                <a:latin typeface="+mn-lt"/>
                <a:ea typeface="+mn-ea"/>
                <a:cs typeface="+mn-cs"/>
              </a:rPr>
              <a:t> the faculty this afternoon.</a:t>
            </a:r>
            <a:endParaRPr lang="en-GB" sz="1000" kern="1200" dirty="0">
              <a:solidFill>
                <a:schemeClr val="tx1"/>
              </a:solidFill>
              <a:effectLst/>
              <a:latin typeface="+mn-lt"/>
              <a:ea typeface="+mn-ea"/>
              <a:cs typeface="+mn-cs"/>
            </a:endParaRPr>
          </a:p>
          <a:p>
            <a:endParaRPr lang="en-GB" sz="1000" dirty="0"/>
          </a:p>
        </p:txBody>
      </p:sp>
      <p:sp>
        <p:nvSpPr>
          <p:cNvPr id="4" name="Slide Number Placeholder 3"/>
          <p:cNvSpPr>
            <a:spLocks noGrp="1"/>
          </p:cNvSpPr>
          <p:nvPr>
            <p:ph type="sldNum" sz="quarter" idx="10"/>
          </p:nvPr>
        </p:nvSpPr>
        <p:spPr/>
        <p:txBody>
          <a:bodyPr/>
          <a:lstStyle/>
          <a:p>
            <a:fld id="{1633A04B-9F37-4F38-B8B9-C8B1EA1332FF}" type="slidenum">
              <a:rPr lang="en-GB" smtClean="0"/>
              <a:t>14</a:t>
            </a:fld>
            <a:endParaRPr lang="en-GB" dirty="0"/>
          </a:p>
        </p:txBody>
      </p:sp>
    </p:spTree>
    <p:extLst>
      <p:ext uri="{BB962C8B-B14F-4D97-AF65-F5344CB8AC3E}">
        <p14:creationId xmlns:p14="http://schemas.microsoft.com/office/powerpoint/2010/main" val="3860494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Awards and credits</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Table of credits for DMU awards.</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UCPD = University Certificate of Professional Development – not on table. DMU-devised CPD award, can be at level 4, level 5 or level 6 as required.  Can be used as ‘building blocks’ towards a foundation degree, and has its own section in undergraduate regulations.</a:t>
            </a:r>
          </a:p>
          <a:p>
            <a:endParaRPr lang="en-GB" dirty="0"/>
          </a:p>
          <a:p>
            <a:r>
              <a:rPr lang="en-GB" sz="1200" b="1" kern="1200" dirty="0">
                <a:solidFill>
                  <a:schemeClr val="tx1"/>
                </a:solidFill>
                <a:effectLst/>
                <a:latin typeface="+mn-lt"/>
                <a:ea typeface="+mn-ea"/>
                <a:cs typeface="+mn-cs"/>
              </a:rPr>
              <a:t>Maximum periods of registration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For programmes with sandwich placements, add one year onto maximum period of registration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Maximum period of registration includes any periods of interruption of studies, for example if a student takes a year out due to ill-health.</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Varies across the sector – some don’t have them. It helps to focus the student on the end goal and keeps students motivated.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a student reaches the end of the maximum period of registration for their programme without gaining their intended award, an exit award may be awarded, if possible, on the basis of credits accrued.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UCPD – full</a:t>
            </a:r>
            <a:r>
              <a:rPr lang="en-GB" sz="1200" kern="1200" baseline="0" dirty="0">
                <a:solidFill>
                  <a:schemeClr val="tx1"/>
                </a:solidFill>
                <a:effectLst/>
                <a:latin typeface="+mn-lt"/>
                <a:ea typeface="+mn-ea"/>
                <a:cs typeface="+mn-cs"/>
              </a:rPr>
              <a:t> time 3 years, part time 3 years. </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050" dirty="0"/>
          </a:p>
          <a:p>
            <a:endParaRPr lang="en-GB" dirty="0"/>
          </a:p>
        </p:txBody>
      </p:sp>
      <p:sp>
        <p:nvSpPr>
          <p:cNvPr id="4" name="Slide Number Placeholder 3"/>
          <p:cNvSpPr>
            <a:spLocks noGrp="1"/>
          </p:cNvSpPr>
          <p:nvPr>
            <p:ph type="sldNum" sz="quarter" idx="10"/>
          </p:nvPr>
        </p:nvSpPr>
        <p:spPr/>
        <p:txBody>
          <a:bodyPr/>
          <a:lstStyle/>
          <a:p>
            <a:fld id="{1633A04B-9F37-4F38-B8B9-C8B1EA1332FF}" type="slidenum">
              <a:rPr lang="en-GB" smtClean="0"/>
              <a:t>15</a:t>
            </a:fld>
            <a:endParaRPr lang="en-GB" dirty="0"/>
          </a:p>
        </p:txBody>
      </p:sp>
    </p:spTree>
    <p:extLst>
      <p:ext uri="{BB962C8B-B14F-4D97-AF65-F5344CB8AC3E}">
        <p14:creationId xmlns:p14="http://schemas.microsoft.com/office/powerpoint/2010/main" val="2750866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Module pass mark – </a:t>
            </a:r>
            <a:r>
              <a:rPr lang="en-GB" sz="1100" b="0" dirty="0"/>
              <a:t>use show of hands to gauge varying practice for PGT pass marks</a:t>
            </a:r>
          </a:p>
          <a:p>
            <a:endParaRPr lang="en-GB" sz="1100" b="1" dirty="0"/>
          </a:p>
          <a:p>
            <a:r>
              <a:rPr lang="en-GB" sz="1100" b="1" dirty="0"/>
              <a:t>Reassessment -UG</a:t>
            </a:r>
            <a:endParaRPr lang="en-GB" sz="1100" dirty="0"/>
          </a:p>
          <a:p>
            <a:pPr marL="177691" indent="-177691">
              <a:buFont typeface="Arial" panose="020B0604020202020204" pitchFamily="34" charset="0"/>
              <a:buChar char="•"/>
            </a:pPr>
            <a:r>
              <a:rPr lang="en-GB" sz="1100" dirty="0"/>
              <a:t>Scheme tries to offer flexibility to meet a variety of needs in terms of reassessment, for example a student may be reassessed more than once in a module if they have reassessment opportunities still available</a:t>
            </a:r>
          </a:p>
          <a:p>
            <a:pPr marL="177691" indent="-177691">
              <a:buFont typeface="Arial" panose="020B0604020202020204" pitchFamily="34" charset="0"/>
              <a:buChar char="•"/>
            </a:pPr>
            <a:r>
              <a:rPr lang="en-GB" sz="1100" dirty="0"/>
              <a:t>If a student has failure below 30% it must be retrieved for student to progress and ultimately gain their award</a:t>
            </a:r>
          </a:p>
          <a:p>
            <a:pPr marL="177691" indent="-177691">
              <a:buFont typeface="Arial" panose="020B0604020202020204" pitchFamily="34" charset="0"/>
              <a:buChar char="•"/>
            </a:pPr>
            <a:r>
              <a:rPr lang="en-GB" sz="1100" dirty="0"/>
              <a:t>If a student has failure between 30-39% compensation may be awarded (criteria on next slide)</a:t>
            </a:r>
          </a:p>
          <a:p>
            <a:pPr marL="177691" indent="-177691">
              <a:buFont typeface="Arial" panose="020B0604020202020204" pitchFamily="34" charset="0"/>
              <a:buChar char="•"/>
            </a:pPr>
            <a:r>
              <a:rPr lang="en-GB" sz="1100" dirty="0"/>
              <a:t>Students may be reassessed in a module where they have achieved 30-39%, to achieve a pass mark (reassessed modules capped at 40%), but only if they have no failures below 30%.  Students may choose to do this so that a pass mark is shown on their transcript/Higher Education Achievement Report</a:t>
            </a:r>
          </a:p>
          <a:p>
            <a:pPr marL="177691" indent="-177691">
              <a:buFont typeface="Arial" panose="020B0604020202020204" pitchFamily="34" charset="0"/>
              <a:buChar char="•"/>
            </a:pPr>
            <a:endParaRPr lang="en-GB" sz="1100" dirty="0"/>
          </a:p>
          <a:p>
            <a:r>
              <a:rPr lang="en-GB" sz="1100" b="1" dirty="0"/>
              <a:t>Reassessment - PGT</a:t>
            </a:r>
          </a:p>
          <a:p>
            <a:pPr marL="177691" indent="-177691">
              <a:buFont typeface="Arial" panose="020B0604020202020204" pitchFamily="34" charset="0"/>
              <a:buChar char="•"/>
            </a:pPr>
            <a:r>
              <a:rPr lang="en-GB" sz="1100" dirty="0"/>
              <a:t>Must ultimately pass all modules to gain award, so reassessment allocation is more generous than UG</a:t>
            </a:r>
          </a:p>
          <a:p>
            <a:pPr marL="177691" indent="-177691">
              <a:buFont typeface="Arial" panose="020B0604020202020204" pitchFamily="34" charset="0"/>
              <a:buChar char="•"/>
            </a:pPr>
            <a:endParaRPr lang="en-GB" sz="1100" dirty="0"/>
          </a:p>
          <a:p>
            <a:r>
              <a:rPr lang="en-GB" sz="1100" b="1" dirty="0"/>
              <a:t>Compensation</a:t>
            </a:r>
            <a:endParaRPr lang="en-GB" sz="1100" dirty="0"/>
          </a:p>
          <a:p>
            <a:pPr marL="177691" indent="-177691">
              <a:buFont typeface="Arial" panose="020B0604020202020204" pitchFamily="34" charset="0"/>
              <a:buChar char="•"/>
            </a:pPr>
            <a:r>
              <a:rPr lang="en-GB" sz="1100" dirty="0"/>
              <a:t>Compensated against overall performance of achieving 90 credits of passes and attempting the final assessment in the module being compensated – students must show evidence of a genuine attempt at the module.</a:t>
            </a:r>
          </a:p>
          <a:p>
            <a:pPr marL="177691" indent="-177691">
              <a:buFont typeface="Arial" panose="020B0604020202020204" pitchFamily="34" charset="0"/>
              <a:buChar char="•"/>
            </a:pPr>
            <a:r>
              <a:rPr lang="en-GB" sz="1100" dirty="0"/>
              <a:t>Not available for must pass modules.</a:t>
            </a:r>
          </a:p>
          <a:p>
            <a:endParaRPr lang="en-GB" dirty="0"/>
          </a:p>
        </p:txBody>
      </p:sp>
      <p:sp>
        <p:nvSpPr>
          <p:cNvPr id="4" name="Slide Number Placeholder 3"/>
          <p:cNvSpPr>
            <a:spLocks noGrp="1"/>
          </p:cNvSpPr>
          <p:nvPr>
            <p:ph type="sldNum" sz="quarter" idx="10"/>
          </p:nvPr>
        </p:nvSpPr>
        <p:spPr/>
        <p:txBody>
          <a:bodyPr/>
          <a:lstStyle/>
          <a:p>
            <a:fld id="{1633A04B-9F37-4F38-B8B9-C8B1EA1332FF}" type="slidenum">
              <a:rPr lang="en-GB" smtClean="0"/>
              <a:t>16</a:t>
            </a:fld>
            <a:endParaRPr lang="en-GB" dirty="0"/>
          </a:p>
        </p:txBody>
      </p:sp>
    </p:spTree>
    <p:extLst>
      <p:ext uri="{BB962C8B-B14F-4D97-AF65-F5344CB8AC3E}">
        <p14:creationId xmlns:p14="http://schemas.microsoft.com/office/powerpoint/2010/main" val="3014926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t>Progression UG</a:t>
            </a:r>
            <a:endParaRPr lang="en-GB" sz="1100" dirty="0"/>
          </a:p>
          <a:p>
            <a:pPr marL="177691" indent="-177691">
              <a:buFont typeface="Arial" panose="020B0604020202020204" pitchFamily="34" charset="0"/>
              <a:buChar char="•"/>
            </a:pPr>
            <a:r>
              <a:rPr lang="en-GB" sz="1100" dirty="0"/>
              <a:t>Progression rules – simple and consistent across levels – easy for students to understand.  </a:t>
            </a:r>
          </a:p>
          <a:p>
            <a:pPr marL="177691" indent="-177691">
              <a:buFont typeface="Arial" panose="020B0604020202020204" pitchFamily="34" charset="0"/>
              <a:buChar char="•"/>
            </a:pPr>
            <a:r>
              <a:rPr lang="en-GB" sz="1100" dirty="0"/>
              <a:t>Apply to all awards which have progression between levels of study</a:t>
            </a:r>
          </a:p>
          <a:p>
            <a:pPr marL="177691" indent="-177691">
              <a:buFont typeface="Arial" panose="020B0604020202020204" pitchFamily="34" charset="0"/>
              <a:buChar char="•"/>
            </a:pPr>
            <a:r>
              <a:rPr lang="en-GB" sz="1100" dirty="0"/>
              <a:t>Part-time students – can take L4 and L5 modules within same academic year, or L5 and L6</a:t>
            </a:r>
          </a:p>
          <a:p>
            <a:endParaRPr lang="en-GB" dirty="0"/>
          </a:p>
        </p:txBody>
      </p:sp>
      <p:sp>
        <p:nvSpPr>
          <p:cNvPr id="4" name="Slide Number Placeholder 3"/>
          <p:cNvSpPr>
            <a:spLocks noGrp="1"/>
          </p:cNvSpPr>
          <p:nvPr>
            <p:ph type="sldNum" sz="quarter" idx="10"/>
          </p:nvPr>
        </p:nvSpPr>
        <p:spPr/>
        <p:txBody>
          <a:bodyPr/>
          <a:lstStyle/>
          <a:p>
            <a:fld id="{1633A04B-9F37-4F38-B8B9-C8B1EA1332FF}" type="slidenum">
              <a:rPr lang="en-GB" smtClean="0"/>
              <a:t>17</a:t>
            </a:fld>
            <a:endParaRPr lang="en-GB" dirty="0"/>
          </a:p>
        </p:txBody>
      </p:sp>
    </p:spTree>
    <p:extLst>
      <p:ext uri="{BB962C8B-B14F-4D97-AF65-F5344CB8AC3E}">
        <p14:creationId xmlns:p14="http://schemas.microsoft.com/office/powerpoint/2010/main" val="672961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Progression PG</a:t>
            </a:r>
            <a:endParaRPr lang="en-GB"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33A04B-9F37-4F38-B8B9-C8B1EA1332FF}" type="slidenum">
              <a:rPr lang="en-GB" smtClean="0"/>
              <a:t>18</a:t>
            </a:fld>
            <a:endParaRPr lang="en-GB" dirty="0"/>
          </a:p>
        </p:txBody>
      </p:sp>
    </p:spTree>
    <p:extLst>
      <p:ext uri="{BB962C8B-B14F-4D97-AF65-F5344CB8AC3E}">
        <p14:creationId xmlns:p14="http://schemas.microsoft.com/office/powerpoint/2010/main" val="3581025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Award</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Criteria for award.  Key boundaries include:</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 -  40% - pass boundary</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 -  60% - 2:1/merit</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 -  70% - 1</a:t>
            </a:r>
            <a:r>
              <a:rPr lang="en-GB" sz="1100" kern="1200" baseline="30000" dirty="0">
                <a:solidFill>
                  <a:schemeClr val="tx1"/>
                </a:solidFill>
                <a:effectLst/>
                <a:latin typeface="+mn-lt"/>
                <a:ea typeface="+mn-ea"/>
                <a:cs typeface="+mn-cs"/>
              </a:rPr>
              <a:t>st</a:t>
            </a:r>
            <a:r>
              <a:rPr lang="en-GB" sz="1100" kern="1200" dirty="0">
                <a:solidFill>
                  <a:schemeClr val="tx1"/>
                </a:solidFill>
                <a:effectLst/>
                <a:latin typeface="+mn-lt"/>
                <a:ea typeface="+mn-ea"/>
                <a:cs typeface="+mn-cs"/>
              </a:rPr>
              <a:t>/distinction</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Calculation of merit/distinction generally based upon number of credits in higher band and/or overall average of module marks at level of the award</a:t>
            </a:r>
          </a:p>
          <a:p>
            <a:pPr marL="171450" lvl="0" indent="-171450">
              <a:buFont typeface="Arial" panose="020B0604020202020204" pitchFamily="34" charset="0"/>
              <a:buChar char="•"/>
            </a:pPr>
            <a:endParaRPr lang="en-GB"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dirty="0"/>
              <a:t>Classification boundaries – </a:t>
            </a:r>
            <a:r>
              <a:rPr lang="en-GB" sz="1100" b="0" dirty="0"/>
              <a:t>use show of hands to gauge varying practice for classification boundaries</a:t>
            </a:r>
          </a:p>
          <a:p>
            <a:pPr marL="0" lvl="0" indent="0">
              <a:buFont typeface="Arial" panose="020B0604020202020204" pitchFamily="34" charset="0"/>
              <a:buNone/>
            </a:pPr>
            <a:endParaRPr lang="en-GB" sz="1100" kern="1200" dirty="0">
              <a:solidFill>
                <a:schemeClr val="tx1"/>
              </a:solidFill>
              <a:effectLst/>
              <a:latin typeface="+mn-lt"/>
              <a:ea typeface="+mn-ea"/>
              <a:cs typeface="+mn-cs"/>
            </a:endParaRPr>
          </a:p>
          <a:p>
            <a:endParaRPr lang="en-GB" sz="1000" dirty="0"/>
          </a:p>
          <a:p>
            <a:endParaRPr lang="en-GB" dirty="0"/>
          </a:p>
        </p:txBody>
      </p:sp>
      <p:sp>
        <p:nvSpPr>
          <p:cNvPr id="4" name="Slide Number Placeholder 3"/>
          <p:cNvSpPr>
            <a:spLocks noGrp="1"/>
          </p:cNvSpPr>
          <p:nvPr>
            <p:ph type="sldNum" sz="quarter" idx="10"/>
          </p:nvPr>
        </p:nvSpPr>
        <p:spPr/>
        <p:txBody>
          <a:bodyPr/>
          <a:lstStyle/>
          <a:p>
            <a:fld id="{1633A04B-9F37-4F38-B8B9-C8B1EA1332FF}" type="slidenum">
              <a:rPr lang="en-GB" smtClean="0"/>
              <a:t>19</a:t>
            </a:fld>
            <a:endParaRPr lang="en-GB" dirty="0"/>
          </a:p>
        </p:txBody>
      </p:sp>
    </p:spTree>
    <p:extLst>
      <p:ext uri="{BB962C8B-B14F-4D97-AF65-F5344CB8AC3E}">
        <p14:creationId xmlns:p14="http://schemas.microsoft.com/office/powerpoint/2010/main" val="97015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GB" b="1" dirty="0"/>
              <a:t>Louise</a:t>
            </a:r>
          </a:p>
          <a:p>
            <a:pPr lvl="0" fontAlgn="base"/>
            <a:endParaRPr lang="en-GB" b="1" dirty="0"/>
          </a:p>
          <a:p>
            <a:pPr lvl="0" fontAlgn="base"/>
            <a:r>
              <a:rPr lang="en-GB" b="1" dirty="0"/>
              <a:t>Cameras on</a:t>
            </a:r>
            <a:r>
              <a:rPr lang="en-GB" dirty="0"/>
              <a:t> – seeing other meeting participants not only helps engagement levels, but also assists with meeting accessibility needs</a:t>
            </a:r>
          </a:p>
          <a:p>
            <a:pPr lvl="0" fontAlgn="base"/>
            <a:r>
              <a:rPr lang="en-GB" b="1" dirty="0"/>
              <a:t>Mute your microphone</a:t>
            </a:r>
            <a:r>
              <a:rPr lang="en-GB" dirty="0"/>
              <a:t> when you’re not talking – this helps minimise interference and background noise – but remember to switch it back on when you </a:t>
            </a:r>
          </a:p>
          <a:p>
            <a:pPr lvl="0" fontAlgn="base"/>
            <a:r>
              <a:rPr lang="en-GB" dirty="0"/>
              <a:t>wish to contribute</a:t>
            </a:r>
          </a:p>
          <a:p>
            <a:pPr lvl="0" fontAlgn="base"/>
            <a:r>
              <a:rPr lang="en-GB" b="1" dirty="0"/>
              <a:t>Speaking up </a:t>
            </a:r>
            <a:r>
              <a:rPr lang="en-GB" dirty="0"/>
              <a:t>– questions – raise hand or write a comment. We’ll be stopping at various points to check the chat. Introduce yourself. Be mindful when </a:t>
            </a:r>
          </a:p>
          <a:p>
            <a:pPr lvl="0" fontAlgn="base"/>
            <a:r>
              <a:rPr lang="en-GB" dirty="0"/>
              <a:t>others are speaking and try not to interrupt someone mid-sentence . Speak clearly and slowly</a:t>
            </a:r>
          </a:p>
          <a:p>
            <a:pPr lvl="0" fontAlgn="base"/>
            <a:r>
              <a:rPr lang="en-GB" b="1" dirty="0"/>
              <a:t>Be seated and stay present</a:t>
            </a:r>
            <a:r>
              <a:rPr lang="en-GB" dirty="0"/>
              <a:t> – try not to get distracted or engage in anything else (including eating!) – handwrite notes instead of typing, where possible</a:t>
            </a:r>
          </a:p>
          <a:p>
            <a:r>
              <a:rPr lang="en-GB" b="1" dirty="0"/>
              <a:t>Captions function – </a:t>
            </a:r>
            <a:r>
              <a:rPr lang="en-GB" b="0" dirty="0"/>
              <a:t>turn on for real time subtitles.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Recording – </a:t>
            </a:r>
            <a:r>
              <a:rPr lang="en-GB" b="0" dirty="0"/>
              <a:t>The session will be recorded for training purposes and to share with non-attendees</a:t>
            </a:r>
            <a:endParaRPr lang="en-GB" b="1"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Introduce presenters, Gita</a:t>
            </a:r>
          </a:p>
          <a:p>
            <a:r>
              <a:rPr lang="en-GB" sz="1200" kern="1200" dirty="0">
                <a:solidFill>
                  <a:schemeClr val="tx1"/>
                </a:solidFill>
                <a:effectLst/>
                <a:latin typeface="+mn-lt"/>
                <a:ea typeface="+mn-ea"/>
                <a:cs typeface="+mn-cs"/>
              </a:rPr>
              <a:t>Some DMU staff – here for developmental purposes</a:t>
            </a:r>
          </a:p>
          <a:p>
            <a:pPr marL="171450" indent="-171450">
              <a:buFont typeface="Arial" panose="020B0604020202020204" pitchFamily="34" charset="0"/>
              <a:buChar char="•"/>
            </a:pPr>
            <a:r>
              <a:rPr lang="en-GB" b="0" dirty="0"/>
              <a:t>22 external examiners in attendance from all faculties</a:t>
            </a:r>
          </a:p>
          <a:p>
            <a:pPr marL="171450" indent="-171450">
              <a:buFont typeface="Arial" panose="020B0604020202020204" pitchFamily="34" charset="0"/>
              <a:buChar char="•"/>
            </a:pPr>
            <a:r>
              <a:rPr lang="en-GB" b="0" dirty="0"/>
              <a:t>17 covering our UG provision</a:t>
            </a:r>
          </a:p>
          <a:p>
            <a:pPr marL="171450" indent="-171450">
              <a:buFont typeface="Arial" panose="020B0604020202020204" pitchFamily="34" charset="0"/>
              <a:buChar char="•"/>
            </a:pPr>
            <a:r>
              <a:rPr lang="en-GB" b="0" dirty="0"/>
              <a:t>5 covering PG provision</a:t>
            </a:r>
          </a:p>
          <a:p>
            <a:pPr marL="171450" indent="-171450">
              <a:buFont typeface="Arial" panose="020B0604020202020204" pitchFamily="34" charset="0"/>
              <a:buChar char="•"/>
            </a:pPr>
            <a:r>
              <a:rPr lang="en-GB" b="0" dirty="0"/>
              <a:t>Come from 18 institutions</a:t>
            </a:r>
          </a:p>
          <a:p>
            <a:pPr marL="171450" indent="-171450">
              <a:buFont typeface="Arial" panose="020B0604020202020204" pitchFamily="34" charset="0"/>
              <a:buChar char="•"/>
            </a:pPr>
            <a:r>
              <a:rPr lang="en-GB" b="0" dirty="0"/>
              <a:t>17 with previous external examining experience</a:t>
            </a:r>
          </a:p>
          <a:p>
            <a:pPr marL="171450" indent="-171450">
              <a:buFont typeface="Arial" panose="020B0604020202020204" pitchFamily="34" charset="0"/>
              <a:buChar char="•"/>
            </a:pPr>
            <a:r>
              <a:rPr lang="en-GB" b="0" dirty="0"/>
              <a:t>5 appointed with a mentor in your first year. May have been appointed a mentors as you don’t have any ex </a:t>
            </a:r>
            <a:r>
              <a:rPr lang="en-GB" b="0" dirty="0" err="1"/>
              <a:t>ex</a:t>
            </a:r>
            <a:r>
              <a:rPr lang="en-GB" b="0" dirty="0"/>
              <a:t> experience at all, some of </a:t>
            </a:r>
          </a:p>
          <a:p>
            <a:pPr marL="0" indent="0">
              <a:buFont typeface="Arial" panose="020B0604020202020204" pitchFamily="34" charset="0"/>
              <a:buNone/>
            </a:pPr>
            <a:r>
              <a:rPr lang="en-GB" b="0" dirty="0"/>
              <a:t>you may have been an ex </a:t>
            </a:r>
            <a:r>
              <a:rPr lang="en-GB" b="0" dirty="0" err="1"/>
              <a:t>ex</a:t>
            </a:r>
            <a:r>
              <a:rPr lang="en-GB" b="0" dirty="0"/>
              <a:t> for a short period of time, or you haven’t been an ex </a:t>
            </a:r>
            <a:r>
              <a:rPr lang="en-GB" b="0" dirty="0" err="1"/>
              <a:t>ex</a:t>
            </a:r>
            <a:r>
              <a:rPr lang="en-GB" b="0" dirty="0"/>
              <a:t> for a long time. Mentor details in your appointment letter. </a:t>
            </a:r>
          </a:p>
          <a:p>
            <a:pPr marL="0" indent="0">
              <a:buFont typeface="Arial" panose="020B0604020202020204" pitchFamily="34" charset="0"/>
              <a:buNone/>
            </a:pPr>
            <a:r>
              <a:rPr lang="en-GB" b="0" dirty="0"/>
              <a:t>There to support you so drop them an email. </a:t>
            </a:r>
          </a:p>
          <a:p>
            <a:pPr marL="171450" indent="-171450">
              <a:buFont typeface="Arial" panose="020B0604020202020204" pitchFamily="34" charset="0"/>
              <a:buChar char="•"/>
            </a:pPr>
            <a:r>
              <a:rPr lang="en-GB" b="0" dirty="0"/>
              <a:t>Before I hand over to Nikki, I’ll start the recording. RECORD</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1633A04B-9F37-4F38-B8B9-C8B1EA1332FF}" type="slidenum">
              <a:rPr lang="en-GB" smtClean="0"/>
              <a:t>2</a:t>
            </a:fld>
            <a:endParaRPr lang="en-GB" dirty="0"/>
          </a:p>
        </p:txBody>
      </p:sp>
    </p:spTree>
    <p:extLst>
      <p:ext uri="{BB962C8B-B14F-4D97-AF65-F5344CB8AC3E}">
        <p14:creationId xmlns:p14="http://schemas.microsoft.com/office/powerpoint/2010/main" val="3401959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kern="1200" dirty="0">
                <a:solidFill>
                  <a:schemeClr val="tx1"/>
                </a:solidFill>
                <a:latin typeface="+mn-lt"/>
                <a:ea typeface="+mn-ea"/>
                <a:cs typeface="+mn-cs"/>
              </a:rPr>
              <a:t>Best outcome for students while maintaining academic standards and ensuring learning outcomes have been met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tx1"/>
                </a:solidFill>
                <a:latin typeface="+mn-lt"/>
                <a:ea typeface="+mn-ea"/>
                <a:cs typeface="+mn-cs"/>
              </a:rPr>
              <a:t>Sector-wide approach, supported by Office for Students (OfS) and Quality Assurance Agency (QAA) – HEIs determine own methodology</a:t>
            </a:r>
          </a:p>
        </p:txBody>
      </p:sp>
      <p:sp>
        <p:nvSpPr>
          <p:cNvPr id="4" name="Slide Number Placeholder 3"/>
          <p:cNvSpPr>
            <a:spLocks noGrp="1"/>
          </p:cNvSpPr>
          <p:nvPr>
            <p:ph type="sldNum" sz="quarter" idx="5"/>
          </p:nvPr>
        </p:nvSpPr>
        <p:spPr/>
        <p:txBody>
          <a:bodyPr/>
          <a:lstStyle/>
          <a:p>
            <a:fld id="{1633A04B-9F37-4F38-B8B9-C8B1EA1332FF}" type="slidenum">
              <a:rPr lang="en-GB" smtClean="0"/>
              <a:t>20</a:t>
            </a:fld>
            <a:endParaRPr lang="en-GB" dirty="0"/>
          </a:p>
        </p:txBody>
      </p:sp>
    </p:spTree>
    <p:extLst>
      <p:ext uri="{BB962C8B-B14F-4D97-AF65-F5344CB8AC3E}">
        <p14:creationId xmlns:p14="http://schemas.microsoft.com/office/powerpoint/2010/main" val="912679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Degree classification</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Allows minimal discounting, which allows students to be</a:t>
            </a:r>
            <a:r>
              <a:rPr lang="en-GB" sz="1100" kern="1200" baseline="0" dirty="0">
                <a:solidFill>
                  <a:schemeClr val="tx1"/>
                </a:solidFill>
                <a:effectLst/>
                <a:latin typeface="+mn-lt"/>
                <a:ea typeface="+mn-ea"/>
                <a:cs typeface="+mn-cs"/>
              </a:rPr>
              <a:t> more daring with their module choices.  Discounting is independent of module size.  The IT system chunks each level of study into 8 x 15 credit blocks and removes the lowest block</a:t>
            </a:r>
          </a:p>
          <a:p>
            <a:pPr marL="171450" lvl="0" indent="-171450">
              <a:buFont typeface="Arial" panose="020B0604020202020204" pitchFamily="34" charset="0"/>
              <a:buChar char="•"/>
            </a:pPr>
            <a:r>
              <a:rPr lang="en-GB" sz="1100" kern="1200" baseline="0" dirty="0">
                <a:solidFill>
                  <a:schemeClr val="tx1"/>
                </a:solidFill>
                <a:effectLst/>
                <a:latin typeface="+mn-lt"/>
                <a:ea typeface="+mn-ea"/>
                <a:cs typeface="+mn-cs"/>
              </a:rPr>
              <a:t>The algorithm places more importance on level 6 as the culmination of study</a:t>
            </a:r>
          </a:p>
          <a:p>
            <a:pPr marL="171450" lvl="0" indent="-171450">
              <a:buFont typeface="Arial" panose="020B0604020202020204" pitchFamily="34" charset="0"/>
              <a:buChar char="•"/>
            </a:pPr>
            <a:r>
              <a:rPr lang="en-GB" sz="1100" kern="1200" baseline="0" dirty="0">
                <a:solidFill>
                  <a:schemeClr val="tx1"/>
                </a:solidFill>
                <a:effectLst/>
                <a:latin typeface="+mn-lt"/>
                <a:ea typeface="+mn-ea"/>
                <a:cs typeface="+mn-cs"/>
              </a:rPr>
              <a:t>For integrated master’s programmes a slightly different algorithm applies which takes into account level 5, but still places the greatest importance on the final year of study.</a:t>
            </a:r>
          </a:p>
          <a:p>
            <a:pPr marL="171450" lvl="0" indent="-171450">
              <a:buFont typeface="Arial" panose="020B0604020202020204" pitchFamily="34" charset="0"/>
              <a:buChar char="•"/>
            </a:pPr>
            <a:r>
              <a:rPr lang="en-GB" sz="1100" kern="1200" baseline="0" dirty="0">
                <a:solidFill>
                  <a:schemeClr val="tx1"/>
                </a:solidFill>
                <a:effectLst/>
                <a:latin typeface="+mn-lt"/>
                <a:ea typeface="+mn-ea"/>
                <a:cs typeface="+mn-cs"/>
              </a:rPr>
              <a:t>For sub-degree awards it is a simple average taken at the level of the award, e.g. foundation degree = level 5 average</a:t>
            </a:r>
            <a:endParaRPr lang="en-GB" sz="1100" kern="1200" dirty="0">
              <a:solidFill>
                <a:schemeClr val="tx1"/>
              </a:solidFill>
              <a:effectLst/>
              <a:latin typeface="+mn-lt"/>
              <a:ea typeface="+mn-ea"/>
              <a:cs typeface="+mn-cs"/>
            </a:endParaRPr>
          </a:p>
          <a:p>
            <a:endParaRPr lang="en-GB" sz="1100" dirty="0"/>
          </a:p>
        </p:txBody>
      </p:sp>
      <p:sp>
        <p:nvSpPr>
          <p:cNvPr id="4" name="Slide Number Placeholder 3"/>
          <p:cNvSpPr>
            <a:spLocks noGrp="1"/>
          </p:cNvSpPr>
          <p:nvPr>
            <p:ph type="sldNum" sz="quarter" idx="10"/>
          </p:nvPr>
        </p:nvSpPr>
        <p:spPr/>
        <p:txBody>
          <a:bodyPr/>
          <a:lstStyle/>
          <a:p>
            <a:fld id="{1633A04B-9F37-4F38-B8B9-C8B1EA1332FF}" type="slidenum">
              <a:rPr lang="en-GB" smtClean="0"/>
              <a:t>21</a:t>
            </a:fld>
            <a:endParaRPr lang="en-GB" dirty="0"/>
          </a:p>
        </p:txBody>
      </p:sp>
    </p:spTree>
    <p:extLst>
      <p:ext uri="{BB962C8B-B14F-4D97-AF65-F5344CB8AC3E}">
        <p14:creationId xmlns:p14="http://schemas.microsoft.com/office/powerpoint/2010/main" val="272475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Consideration band</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For honours</a:t>
            </a:r>
            <a:r>
              <a:rPr lang="en-GB" sz="1100" kern="1200" baseline="0" dirty="0">
                <a:solidFill>
                  <a:schemeClr val="tx1"/>
                </a:solidFill>
                <a:effectLst/>
                <a:latin typeface="+mn-lt"/>
                <a:ea typeface="+mn-ea"/>
                <a:cs typeface="+mn-cs"/>
              </a:rPr>
              <a:t> degrees and integrated master’s programmes only</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‘Consideration’ is rules-based, but does provide a fair opportunity to look at borderline student profiles. Not an academic judgement</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Two ways to do this, both based on level 6 as culmination of studies – can make up for poorer performance at level 5, reinforcing exit velocity. Emphasises consistency, fairness and transparency.</a:t>
            </a:r>
          </a:p>
          <a:p>
            <a:endParaRPr lang="en-GB" sz="1100" dirty="0"/>
          </a:p>
          <a:p>
            <a:endParaRPr lang="en-GB" dirty="0"/>
          </a:p>
        </p:txBody>
      </p:sp>
      <p:sp>
        <p:nvSpPr>
          <p:cNvPr id="4" name="Slide Number Placeholder 3"/>
          <p:cNvSpPr>
            <a:spLocks noGrp="1"/>
          </p:cNvSpPr>
          <p:nvPr>
            <p:ph type="sldNum" sz="quarter" idx="10"/>
          </p:nvPr>
        </p:nvSpPr>
        <p:spPr/>
        <p:txBody>
          <a:bodyPr/>
          <a:lstStyle/>
          <a:p>
            <a:fld id="{1633A04B-9F37-4F38-B8B9-C8B1EA1332FF}" type="slidenum">
              <a:rPr lang="en-GB" smtClean="0"/>
              <a:t>22</a:t>
            </a:fld>
            <a:endParaRPr lang="en-GB" dirty="0"/>
          </a:p>
        </p:txBody>
      </p:sp>
    </p:spTree>
    <p:extLst>
      <p:ext uri="{BB962C8B-B14F-4D97-AF65-F5344CB8AC3E}">
        <p14:creationId xmlns:p14="http://schemas.microsoft.com/office/powerpoint/2010/main" val="3818907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Degree classification - PTG</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The most</a:t>
            </a:r>
            <a:r>
              <a:rPr lang="en-GB" sz="1100" kern="1200" baseline="0" dirty="0">
                <a:solidFill>
                  <a:schemeClr val="tx1"/>
                </a:solidFill>
                <a:effectLst/>
                <a:latin typeface="+mn-lt"/>
                <a:ea typeface="+mn-ea"/>
                <a:cs typeface="+mn-cs"/>
              </a:rPr>
              <a:t> importance in the postgraduate degree calculation is the dissertation.  A student won’t receive a distinction or merit if the dissertation isn’t in the distinction or merit band.  If the dissertation is in the distinction or merit band, there are two further ways of looking at a student’s profile to determine the classification they will achieve</a:t>
            </a:r>
          </a:p>
          <a:p>
            <a:pPr marL="171450" lvl="0" indent="-171450">
              <a:buFont typeface="Arial" panose="020B0604020202020204" pitchFamily="34" charset="0"/>
              <a:buChar char="•"/>
            </a:pPr>
            <a:endParaRPr lang="en-GB" sz="1100" kern="1200" baseline="0" dirty="0">
              <a:solidFill>
                <a:schemeClr val="tx1"/>
              </a:solidFill>
              <a:effectLst/>
              <a:latin typeface="+mn-lt"/>
              <a:ea typeface="+mn-ea"/>
              <a:cs typeface="+mn-cs"/>
            </a:endParaRPr>
          </a:p>
          <a:p>
            <a:pPr marL="0" lvl="0" indent="0">
              <a:buFont typeface="Arial" panose="020B0604020202020204" pitchFamily="34" charset="0"/>
              <a:buNone/>
            </a:pPr>
            <a:r>
              <a:rPr lang="en-GB" sz="1100" kern="1200" baseline="0" dirty="0">
                <a:solidFill>
                  <a:schemeClr val="tx1"/>
                </a:solidFill>
                <a:effectLst/>
                <a:latin typeface="+mn-lt"/>
                <a:ea typeface="+mn-ea"/>
                <a:cs typeface="+mn-cs"/>
              </a:rPr>
              <a:t> </a:t>
            </a:r>
            <a:endParaRPr lang="en-GB" sz="11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633A04B-9F37-4F38-B8B9-C8B1EA1332FF}" type="slidenum">
              <a:rPr lang="en-GB" smtClean="0"/>
              <a:t>23</a:t>
            </a:fld>
            <a:endParaRPr lang="en-GB" dirty="0"/>
          </a:p>
        </p:txBody>
      </p:sp>
    </p:spTree>
    <p:extLst>
      <p:ext uri="{BB962C8B-B14F-4D97-AF65-F5344CB8AC3E}">
        <p14:creationId xmlns:p14="http://schemas.microsoft.com/office/powerpoint/2010/main" val="3628554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Assessment boards</a:t>
            </a:r>
            <a:endParaRPr lang="en-GB" sz="1200" dirty="0"/>
          </a:p>
          <a:p>
            <a:pPr marL="177691" indent="-177691">
              <a:buFont typeface="Arial" panose="020B0604020202020204" pitchFamily="34" charset="0"/>
              <a:buChar char="•"/>
            </a:pPr>
            <a:r>
              <a:rPr lang="en-GB" sz="1200" dirty="0"/>
              <a:t>Single tier boards </a:t>
            </a:r>
          </a:p>
          <a:p>
            <a:pPr marL="177691" indent="-177691">
              <a:buFont typeface="Arial" panose="020B0604020202020204" pitchFamily="34" charset="0"/>
              <a:buChar char="•"/>
            </a:pPr>
            <a:r>
              <a:rPr lang="en-GB" sz="1200" dirty="0"/>
              <a:t>Accountable for academic integrity of assessment</a:t>
            </a:r>
          </a:p>
          <a:p>
            <a:pPr marL="177691" indent="-177691">
              <a:buFont typeface="Arial" panose="020B0604020202020204" pitchFamily="34" charset="0"/>
              <a:buChar char="•"/>
            </a:pPr>
            <a:r>
              <a:rPr lang="en-GB" sz="1200" dirty="0"/>
              <a:t>Responsible for the conduct of assessment</a:t>
            </a:r>
          </a:p>
          <a:p>
            <a:pPr marL="177691" indent="-177691">
              <a:buFont typeface="Arial" panose="020B0604020202020204" pitchFamily="34" charset="0"/>
              <a:buChar char="•"/>
            </a:pPr>
            <a:r>
              <a:rPr lang="en-GB" sz="1200" dirty="0"/>
              <a:t>Meeting PSRB regulations.</a:t>
            </a:r>
          </a:p>
          <a:p>
            <a:pPr marL="177691" indent="-177691">
              <a:buFont typeface="Arial" panose="020B0604020202020204" pitchFamily="34" charset="0"/>
              <a:buChar char="•"/>
            </a:pPr>
            <a:r>
              <a:rPr lang="en-GB" sz="1200" dirty="0"/>
              <a:t>UG boards – Main in June, resit in Sept</a:t>
            </a:r>
          </a:p>
          <a:p>
            <a:pPr marL="177691" indent="-177691">
              <a:buFont typeface="Arial" panose="020B0604020202020204" pitchFamily="34" charset="0"/>
              <a:buChar char="•"/>
            </a:pPr>
            <a:r>
              <a:rPr lang="en-GB" sz="1200" dirty="0"/>
              <a:t>PGT boards – March, July, main board in November </a:t>
            </a:r>
          </a:p>
          <a:p>
            <a:pPr marL="177691" indent="-177691">
              <a:buFont typeface="Arial" panose="020B0604020202020204" pitchFamily="34" charset="0"/>
              <a:buChar char="•"/>
            </a:pPr>
            <a:r>
              <a:rPr lang="en-GB" sz="1200" dirty="0"/>
              <a:t>Some have other boards during the year to reflect the non-standard delivery pattern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3A04B-9F37-4F38-B8B9-C8B1EA1332F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728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691" marR="0" lvl="0" indent="-1776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Verbal report from the external examiner</a:t>
            </a:r>
          </a:p>
          <a:p>
            <a:pPr marL="177691" marR="0" lvl="0" indent="-17769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External examiners should be involved with reassessment and invited to the reassessment boards </a:t>
            </a:r>
            <a:endParaRPr lang="en-GB" dirty="0"/>
          </a:p>
        </p:txBody>
      </p:sp>
      <p:sp>
        <p:nvSpPr>
          <p:cNvPr id="4" name="Slide Number Placeholder 3"/>
          <p:cNvSpPr>
            <a:spLocks noGrp="1"/>
          </p:cNvSpPr>
          <p:nvPr>
            <p:ph type="sldNum" sz="quarter" idx="5"/>
          </p:nvPr>
        </p:nvSpPr>
        <p:spPr/>
        <p:txBody>
          <a:bodyPr/>
          <a:lstStyle/>
          <a:p>
            <a:fld id="{1633A04B-9F37-4F38-B8B9-C8B1EA1332FF}" type="slidenum">
              <a:rPr lang="en-GB" smtClean="0"/>
              <a:t>25</a:t>
            </a:fld>
            <a:endParaRPr lang="en-GB" dirty="0"/>
          </a:p>
        </p:txBody>
      </p:sp>
    </p:spTree>
    <p:extLst>
      <p:ext uri="{BB962C8B-B14F-4D97-AF65-F5344CB8AC3E}">
        <p14:creationId xmlns:p14="http://schemas.microsoft.com/office/powerpoint/2010/main" val="402420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33A04B-9F37-4F38-B8B9-C8B1EA1332F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30603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rPr>
              <a:t>Results considered in student performance order – ranked highest to lowest – enables reporting by exception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rPr>
              <a:t>Individual cases are not discussed – the board is not constituted to consider extension requests, deferrals etc, and APO cases are also dealt with elsewhere therefore discussion about individual students is not appropriate, also to comply with GDPR</a:t>
            </a:r>
          </a:p>
          <a:p>
            <a:endParaRPr lang="en-GB" dirty="0"/>
          </a:p>
        </p:txBody>
      </p:sp>
      <p:sp>
        <p:nvSpPr>
          <p:cNvPr id="4" name="Slide Number Placeholder 3"/>
          <p:cNvSpPr>
            <a:spLocks noGrp="1"/>
          </p:cNvSpPr>
          <p:nvPr>
            <p:ph type="sldNum" sz="quarter" idx="5"/>
          </p:nvPr>
        </p:nvSpPr>
        <p:spPr/>
        <p:txBody>
          <a:bodyPr/>
          <a:lstStyle/>
          <a:p>
            <a:fld id="{1633A04B-9F37-4F38-B8B9-C8B1EA1332FF}" type="slidenum">
              <a:rPr lang="en-GB" smtClean="0"/>
              <a:t>27</a:t>
            </a:fld>
            <a:endParaRPr lang="en-GB" dirty="0"/>
          </a:p>
        </p:txBody>
      </p:sp>
    </p:spTree>
    <p:extLst>
      <p:ext uri="{BB962C8B-B14F-4D97-AF65-F5344CB8AC3E}">
        <p14:creationId xmlns:p14="http://schemas.microsoft.com/office/powerpoint/2010/main" val="3596165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633A04B-9F37-4F38-B8B9-C8B1EA1332FF}" type="slidenum">
              <a:rPr lang="en-GB" smtClean="0"/>
              <a:t>28</a:t>
            </a:fld>
            <a:endParaRPr lang="en-GB" dirty="0"/>
          </a:p>
        </p:txBody>
      </p:sp>
    </p:spTree>
    <p:extLst>
      <p:ext uri="{BB962C8B-B14F-4D97-AF65-F5344CB8AC3E}">
        <p14:creationId xmlns:p14="http://schemas.microsoft.com/office/powerpoint/2010/main" val="655964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633A04B-9F37-4F38-B8B9-C8B1EA1332FF}" type="slidenum">
              <a:rPr lang="en-GB" smtClean="0"/>
              <a:t>29</a:t>
            </a:fld>
            <a:endParaRPr lang="en-GB" dirty="0"/>
          </a:p>
        </p:txBody>
      </p:sp>
    </p:spTree>
    <p:extLst>
      <p:ext uri="{BB962C8B-B14F-4D97-AF65-F5344CB8AC3E}">
        <p14:creationId xmlns:p14="http://schemas.microsoft.com/office/powerpoint/2010/main" val="243899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Claire/Nikki</a:t>
            </a:r>
          </a:p>
          <a:p>
            <a:endParaRPr lang="en-GB"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What are we covering?</a:t>
            </a:r>
          </a:p>
          <a:p>
            <a:pPr lvl="0"/>
            <a:r>
              <a:rPr lang="en-GB" sz="1100" kern="1200" dirty="0">
                <a:solidFill>
                  <a:schemeClr val="tx1"/>
                </a:solidFill>
                <a:effectLst/>
                <a:latin typeface="+mn-lt"/>
                <a:ea typeface="+mn-ea"/>
                <a:cs typeface="+mn-cs"/>
              </a:rPr>
              <a:t>Read out bullet points. Will appear individually on the presentation</a:t>
            </a:r>
          </a:p>
          <a:p>
            <a:endParaRPr lang="en-GB" sz="1100" dirty="0"/>
          </a:p>
        </p:txBody>
      </p:sp>
      <p:sp>
        <p:nvSpPr>
          <p:cNvPr id="4" name="Slide Number Placeholder 3"/>
          <p:cNvSpPr>
            <a:spLocks noGrp="1"/>
          </p:cNvSpPr>
          <p:nvPr>
            <p:ph type="sldNum" sz="quarter" idx="10"/>
          </p:nvPr>
        </p:nvSpPr>
        <p:spPr/>
        <p:txBody>
          <a:bodyPr/>
          <a:lstStyle/>
          <a:p>
            <a:fld id="{1633A04B-9F37-4F38-B8B9-C8B1EA1332FF}" type="slidenum">
              <a:rPr lang="en-GB" smtClean="0"/>
              <a:t>3</a:t>
            </a:fld>
            <a:endParaRPr lang="en-GB" dirty="0"/>
          </a:p>
        </p:txBody>
      </p:sp>
    </p:spTree>
    <p:extLst>
      <p:ext uri="{BB962C8B-B14F-4D97-AF65-F5344CB8AC3E}">
        <p14:creationId xmlns:p14="http://schemas.microsoft.com/office/powerpoint/2010/main" val="1836052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Louise</a:t>
            </a:r>
            <a:endParaRPr lang="en-GB" sz="1100" kern="1200" dirty="0">
              <a:solidFill>
                <a:schemeClr val="tx1"/>
              </a:solidFill>
              <a:effectLst/>
              <a:latin typeface="+mn-lt"/>
              <a:ea typeface="+mn-ea"/>
              <a:cs typeface="+mn-cs"/>
            </a:endParaRPr>
          </a:p>
          <a:p>
            <a:r>
              <a:rPr lang="en-GB" sz="1100" b="1" kern="1200" dirty="0">
                <a:solidFill>
                  <a:schemeClr val="tx1"/>
                </a:solidFill>
                <a:effectLst/>
                <a:latin typeface="+mn-lt"/>
                <a:ea typeface="+mn-ea"/>
                <a:cs typeface="+mn-cs"/>
              </a:rPr>
              <a:t>When do you report?</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One annual report required within </a:t>
            </a:r>
            <a:r>
              <a:rPr lang="en-GB" b="1" dirty="0">
                <a:solidFill>
                  <a:srgbClr val="00B050"/>
                </a:solidFill>
              </a:rPr>
              <a:t>a month AFTER </a:t>
            </a:r>
            <a:r>
              <a:rPr lang="en-GB" sz="1100" kern="1200" dirty="0">
                <a:solidFill>
                  <a:schemeClr val="tx1"/>
                </a:solidFill>
                <a:effectLst/>
                <a:latin typeface="+mn-lt"/>
                <a:ea typeface="+mn-ea"/>
                <a:cs typeface="+mn-cs"/>
              </a:rPr>
              <a:t>the main assessment board.</a:t>
            </a:r>
            <a:r>
              <a:rPr lang="en-GB" sz="1100" kern="1200" baseline="0" dirty="0">
                <a:solidFill>
                  <a:schemeClr val="tx1"/>
                </a:solidFill>
                <a:effectLst/>
                <a:latin typeface="+mn-lt"/>
                <a:ea typeface="+mn-ea"/>
                <a:cs typeface="+mn-cs"/>
              </a:rPr>
              <a:t> Timely submission is important to enable amendments and monitoring </a:t>
            </a:r>
          </a:p>
          <a:p>
            <a:pPr marL="0" lvl="0" indent="0">
              <a:buFont typeface="Arial" panose="020B0604020202020204" pitchFamily="34" charset="0"/>
              <a:buNone/>
            </a:pPr>
            <a:r>
              <a:rPr lang="en-GB" sz="1100" kern="1200" baseline="0" dirty="0">
                <a:solidFill>
                  <a:schemeClr val="tx1"/>
                </a:solidFill>
                <a:effectLst/>
                <a:latin typeface="+mn-lt"/>
                <a:ea typeface="+mn-ea"/>
                <a:cs typeface="+mn-cs"/>
              </a:rPr>
              <a:t>processes to take place</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If you are associated to more than </a:t>
            </a:r>
            <a:r>
              <a:rPr lang="en-GB" sz="1100" b="1" kern="1200" dirty="0">
                <a:solidFill>
                  <a:srgbClr val="00B050"/>
                </a:solidFill>
                <a:effectLst/>
                <a:latin typeface="+mn-lt"/>
                <a:ea typeface="+mn-ea"/>
                <a:cs typeface="+mn-cs"/>
              </a:rPr>
              <a:t>one programme</a:t>
            </a:r>
            <a:r>
              <a:rPr lang="en-GB" sz="1100" kern="1200" dirty="0">
                <a:solidFill>
                  <a:schemeClr val="tx1"/>
                </a:solidFill>
                <a:effectLst/>
                <a:latin typeface="+mn-lt"/>
                <a:ea typeface="+mn-ea"/>
                <a:cs typeface="+mn-cs"/>
              </a:rPr>
              <a:t>, unless you have been informed</a:t>
            </a:r>
            <a:r>
              <a:rPr lang="en-GB" sz="1100" kern="1200" baseline="0" dirty="0">
                <a:solidFill>
                  <a:schemeClr val="tx1"/>
                </a:solidFill>
                <a:effectLst/>
                <a:latin typeface="+mn-lt"/>
                <a:ea typeface="+mn-ea"/>
                <a:cs typeface="+mn-cs"/>
              </a:rPr>
              <a:t> otherwise, </a:t>
            </a:r>
            <a:r>
              <a:rPr lang="en-GB" sz="1100" b="1" kern="1200" dirty="0">
                <a:solidFill>
                  <a:srgbClr val="00B050"/>
                </a:solidFill>
                <a:effectLst/>
                <a:latin typeface="+mn-lt"/>
                <a:ea typeface="+mn-ea"/>
                <a:cs typeface="+mn-cs"/>
              </a:rPr>
              <a:t>write one report for all. </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Most </a:t>
            </a:r>
            <a:r>
              <a:rPr lang="en-GB" sz="1100" b="1" kern="1200" dirty="0">
                <a:solidFill>
                  <a:srgbClr val="00B050"/>
                </a:solidFill>
                <a:effectLst/>
                <a:latin typeface="+mn-lt"/>
                <a:ea typeface="+mn-ea"/>
                <a:cs typeface="+mn-cs"/>
              </a:rPr>
              <a:t>UG boards in June </a:t>
            </a:r>
            <a:r>
              <a:rPr lang="en-GB" sz="1100" kern="1200" dirty="0">
                <a:solidFill>
                  <a:schemeClr val="tx1"/>
                </a:solidFill>
                <a:effectLst/>
                <a:latin typeface="+mn-lt"/>
                <a:ea typeface="+mn-ea"/>
                <a:cs typeface="+mn-cs"/>
              </a:rPr>
              <a:t>therefore the reports need to be submitted by </a:t>
            </a:r>
            <a:r>
              <a:rPr lang="en-GB" sz="1100" b="1" kern="1200" dirty="0">
                <a:solidFill>
                  <a:srgbClr val="00B050"/>
                </a:solidFill>
                <a:effectLst/>
                <a:latin typeface="+mn-lt"/>
                <a:ea typeface="+mn-ea"/>
                <a:cs typeface="+mn-cs"/>
              </a:rPr>
              <a:t>end of July. N&amp;M – usually later and have multiple boards but “main” is usually </a:t>
            </a:r>
          </a:p>
          <a:p>
            <a:pPr marL="0" lvl="0" indent="0">
              <a:buFont typeface="Arial" panose="020B0604020202020204" pitchFamily="34" charset="0"/>
              <a:buNone/>
            </a:pPr>
            <a:r>
              <a:rPr lang="en-GB" sz="1100" b="1" kern="1200" dirty="0">
                <a:solidFill>
                  <a:srgbClr val="00B050"/>
                </a:solidFill>
                <a:effectLst/>
                <a:latin typeface="+mn-lt"/>
                <a:ea typeface="+mn-ea"/>
                <a:cs typeface="+mn-cs"/>
              </a:rPr>
              <a:t>November as are the PGT boards. </a:t>
            </a:r>
            <a:r>
              <a:rPr lang="en-GB" sz="1100" kern="1200" dirty="0">
                <a:solidFill>
                  <a:schemeClr val="tx1"/>
                </a:solidFill>
                <a:effectLst/>
                <a:latin typeface="+mn-lt"/>
                <a:ea typeface="+mn-ea"/>
                <a:cs typeface="+mn-cs"/>
              </a:rPr>
              <a:t>Check with programme team.</a:t>
            </a:r>
          </a:p>
          <a:p>
            <a:pPr marL="171450" lvl="0" indent="-171450">
              <a:buFont typeface="Arial" panose="020B0604020202020204" pitchFamily="34" charset="0"/>
              <a:buChar char="•"/>
            </a:pPr>
            <a:r>
              <a:rPr lang="en-GB" sz="1100" b="1" kern="1200" dirty="0">
                <a:solidFill>
                  <a:srgbClr val="00B050"/>
                </a:solidFill>
                <a:effectLst/>
                <a:latin typeface="+mn-lt"/>
                <a:ea typeface="+mn-ea"/>
                <a:cs typeface="+mn-cs"/>
              </a:rPr>
              <a:t>Interim/supplementary reports may be submitted at any times </a:t>
            </a:r>
            <a:r>
              <a:rPr lang="en-GB" sz="1100" kern="1200" dirty="0">
                <a:solidFill>
                  <a:schemeClr val="tx1"/>
                </a:solidFill>
                <a:effectLst/>
                <a:latin typeface="+mn-lt"/>
                <a:ea typeface="+mn-ea"/>
                <a:cs typeface="+mn-cs"/>
              </a:rPr>
              <a:t>where an examiner considers that issues have arisen which require prompt attention. This </a:t>
            </a:r>
          </a:p>
          <a:p>
            <a:pPr marL="0" lvl="0" indent="0">
              <a:buFont typeface="Arial" panose="020B0604020202020204" pitchFamily="34" charset="0"/>
              <a:buNone/>
            </a:pPr>
            <a:r>
              <a:rPr lang="en-GB" sz="1100" kern="1200" dirty="0">
                <a:solidFill>
                  <a:schemeClr val="tx1"/>
                </a:solidFill>
                <a:effectLst/>
                <a:latin typeface="+mn-lt"/>
                <a:ea typeface="+mn-ea"/>
                <a:cs typeface="+mn-cs"/>
              </a:rPr>
              <a:t>report is intended to be exceptional and it will not be necessary for examiners to report on the satisfactory operation, or progress of the work, of the assessment board. </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An external examiner may send </a:t>
            </a:r>
            <a:r>
              <a:rPr lang="en-GB" sz="1100" b="1" kern="1200" dirty="0">
                <a:solidFill>
                  <a:srgbClr val="00B050"/>
                </a:solidFill>
                <a:effectLst/>
                <a:latin typeface="+mn-lt"/>
                <a:ea typeface="+mn-ea"/>
                <a:cs typeface="+mn-cs"/>
              </a:rPr>
              <a:t>a separate report to the vice-chancellor </a:t>
            </a:r>
            <a:r>
              <a:rPr lang="en-GB" sz="1100" kern="1200" dirty="0">
                <a:solidFill>
                  <a:schemeClr val="tx1"/>
                </a:solidFill>
                <a:effectLst/>
                <a:latin typeface="+mn-lt"/>
                <a:ea typeface="+mn-ea"/>
                <a:cs typeface="+mn-cs"/>
              </a:rPr>
              <a:t>on any matter which she/he deems necessary; such a report may be sent in confidence </a:t>
            </a:r>
          </a:p>
          <a:p>
            <a:pPr marL="0" lvl="0" indent="0">
              <a:buFont typeface="Arial" panose="020B0604020202020204" pitchFamily="34" charset="0"/>
              <a:buNone/>
            </a:pPr>
            <a:r>
              <a:rPr lang="en-GB" sz="1100" kern="1200" dirty="0">
                <a:solidFill>
                  <a:schemeClr val="tx1"/>
                </a:solidFill>
                <a:effectLst/>
                <a:latin typeface="+mn-lt"/>
                <a:ea typeface="+mn-ea"/>
                <a:cs typeface="+mn-cs"/>
              </a:rPr>
              <a:t>at any time. </a:t>
            </a:r>
          </a:p>
          <a:p>
            <a:pPr marL="171450" lvl="0" indent="-171450">
              <a:buFont typeface="Arial" panose="020B0604020202020204" pitchFamily="34" charset="0"/>
              <a:buChar char="•"/>
            </a:pPr>
            <a:r>
              <a:rPr lang="en-GB" sz="1100" b="1" kern="1200" dirty="0">
                <a:solidFill>
                  <a:srgbClr val="00B050"/>
                </a:solidFill>
                <a:effectLst/>
                <a:latin typeface="+mn-lt"/>
                <a:ea typeface="+mn-ea"/>
                <a:cs typeface="+mn-cs"/>
              </a:rPr>
              <a:t>Serious concerns </a:t>
            </a:r>
            <a:r>
              <a:rPr lang="en-GB" sz="1100" kern="1200" dirty="0">
                <a:solidFill>
                  <a:schemeClr val="tx1"/>
                </a:solidFill>
                <a:effectLst/>
                <a:latin typeface="+mn-lt"/>
                <a:ea typeface="+mn-ea"/>
                <a:cs typeface="+mn-cs"/>
              </a:rPr>
              <a:t>about issues related to standards within the institution, and has exhausted all internal procedures including a confidential report to the vice chancellor, </a:t>
            </a:r>
          </a:p>
          <a:p>
            <a:pPr marL="0" lvl="0" indent="0">
              <a:buFont typeface="Arial" panose="020B0604020202020204" pitchFamily="34" charset="0"/>
              <a:buNone/>
            </a:pPr>
            <a:r>
              <a:rPr lang="en-GB" sz="1100" kern="1200" dirty="0">
                <a:solidFill>
                  <a:schemeClr val="tx1"/>
                </a:solidFill>
                <a:effectLst/>
                <a:latin typeface="+mn-lt"/>
                <a:ea typeface="+mn-ea"/>
                <a:cs typeface="+mn-cs"/>
              </a:rPr>
              <a:t>they should </a:t>
            </a:r>
            <a:r>
              <a:rPr lang="en-GB" sz="1100" b="1" kern="1200" dirty="0">
                <a:solidFill>
                  <a:srgbClr val="00B050"/>
                </a:solidFill>
                <a:effectLst/>
                <a:latin typeface="+mn-lt"/>
                <a:ea typeface="+mn-ea"/>
                <a:cs typeface="+mn-cs"/>
              </a:rPr>
              <a:t>access the independent mechanism for addressing concerns about standards and quality in higher education managed by </a:t>
            </a:r>
            <a:r>
              <a:rPr lang="en-GB" sz="1100" b="1" u="sng" kern="1200" dirty="0">
                <a:solidFill>
                  <a:srgbClr val="00B050"/>
                </a:solidFill>
                <a:effectLst/>
                <a:latin typeface="+mn-lt"/>
                <a:ea typeface="+mn-ea"/>
                <a:cs typeface="+mn-cs"/>
                <a:hlinkClick r:id="rId3"/>
              </a:rPr>
              <a:t>QAA</a:t>
            </a:r>
            <a:r>
              <a:rPr lang="en-GB" sz="1100" b="1" kern="1200" dirty="0">
                <a:solidFill>
                  <a:srgbClr val="00B050"/>
                </a:solidFill>
                <a:effectLst/>
                <a:latin typeface="+mn-lt"/>
                <a:ea typeface="+mn-ea"/>
                <a:cs typeface="+mn-cs"/>
              </a:rPr>
              <a:t>. </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1633A04B-9F37-4F38-B8B9-C8B1EA1332FF}" type="slidenum">
              <a:rPr lang="en-GB" smtClean="0"/>
              <a:t>30</a:t>
            </a:fld>
            <a:endParaRPr lang="en-GB" dirty="0"/>
          </a:p>
        </p:txBody>
      </p:sp>
    </p:spTree>
    <p:extLst>
      <p:ext uri="{BB962C8B-B14F-4D97-AF65-F5344CB8AC3E}">
        <p14:creationId xmlns:p14="http://schemas.microsoft.com/office/powerpoint/2010/main" val="428043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Report proforma</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Report should be </a:t>
            </a:r>
            <a:r>
              <a:rPr lang="en-GB" sz="1200" b="1" kern="1200" dirty="0">
                <a:solidFill>
                  <a:srgbClr val="00B050"/>
                </a:solidFill>
                <a:effectLst/>
                <a:latin typeface="+mn-lt"/>
                <a:ea typeface="+mn-ea"/>
                <a:cs typeface="+mn-cs"/>
              </a:rPr>
              <a:t>downloaded from DMU website</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Don’t expect you to see this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send links out at various points throughout the session including after this briefing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Report consists of: 1</a:t>
            </a:r>
            <a:r>
              <a:rPr lang="en-GB" sz="1200" kern="1200" baseline="30000" dirty="0">
                <a:solidFill>
                  <a:schemeClr val="tx1"/>
                </a:solidFill>
                <a:effectLst/>
                <a:latin typeface="+mn-lt"/>
                <a:ea typeface="+mn-ea"/>
                <a:cs typeface="+mn-cs"/>
              </a:rPr>
              <a:t>st</a:t>
            </a:r>
            <a:r>
              <a:rPr lang="en-GB" sz="1200" kern="1200" dirty="0">
                <a:solidFill>
                  <a:schemeClr val="tx1"/>
                </a:solidFill>
                <a:effectLst/>
                <a:latin typeface="+mn-lt"/>
                <a:ea typeface="+mn-ea"/>
                <a:cs typeface="+mn-cs"/>
              </a:rPr>
              <a:t> page - examiners details.</a:t>
            </a:r>
            <a:r>
              <a:rPr lang="en-GB" sz="1200" kern="1200" baseline="0" dirty="0">
                <a:solidFill>
                  <a:schemeClr val="tx1"/>
                </a:solidFill>
                <a:effectLst/>
                <a:latin typeface="+mn-lt"/>
                <a:ea typeface="+mn-ea"/>
                <a:cs typeface="+mn-cs"/>
              </a:rPr>
              <a:t> </a:t>
            </a:r>
            <a:r>
              <a:rPr lang="en-GB" sz="1200" b="1" kern="1200" baseline="0" dirty="0">
                <a:solidFill>
                  <a:srgbClr val="00B050"/>
                </a:solidFill>
                <a:effectLst/>
                <a:latin typeface="+mn-lt"/>
                <a:ea typeface="+mn-ea"/>
                <a:cs typeface="+mn-cs"/>
              </a:rPr>
              <a:t>Annual/End of Office. Extracts for promotional purposes – not linked to sharing reports with students</a:t>
            </a:r>
            <a:endParaRPr lang="en-GB" sz="1200" b="1" kern="1200" dirty="0">
              <a:solidFill>
                <a:srgbClr val="00B050"/>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page – </a:t>
            </a:r>
            <a:r>
              <a:rPr lang="en-GB" sz="1200" b="1" kern="1200" dirty="0">
                <a:solidFill>
                  <a:srgbClr val="00B050"/>
                </a:solidFill>
                <a:effectLst/>
                <a:latin typeface="+mn-lt"/>
                <a:ea typeface="+mn-ea"/>
                <a:cs typeface="+mn-cs"/>
              </a:rPr>
              <a:t>Quick snap shot summary, </a:t>
            </a:r>
            <a:r>
              <a:rPr lang="en-GB" sz="1200" kern="1200" dirty="0">
                <a:solidFill>
                  <a:schemeClr val="tx1"/>
                </a:solidFill>
                <a:effectLst/>
                <a:latin typeface="+mn-lt"/>
                <a:ea typeface="+mn-ea"/>
                <a:cs typeface="+mn-cs"/>
              </a:rPr>
              <a:t>tick boxes for the 3 main questions about standard of the programme, standard of the students, fairness of the </a:t>
            </a:r>
          </a:p>
          <a:p>
            <a:pPr marL="0" lvl="0" indent="0">
              <a:buFont typeface="Arial" panose="020B0604020202020204" pitchFamily="34" charset="0"/>
              <a:buNone/>
            </a:pPr>
            <a:r>
              <a:rPr lang="en-GB" sz="1200" kern="1200" dirty="0">
                <a:solidFill>
                  <a:schemeClr val="tx1"/>
                </a:solidFill>
                <a:effectLst/>
                <a:latin typeface="+mn-lt"/>
                <a:ea typeface="+mn-ea"/>
                <a:cs typeface="+mn-cs"/>
              </a:rPr>
              <a:t>assessment processes. Includes free text box for good practice and innovation – on </a:t>
            </a:r>
            <a:r>
              <a:rPr lang="en-GB" sz="1200" kern="1200" dirty="0" err="1">
                <a:solidFill>
                  <a:schemeClr val="tx1"/>
                </a:solidFill>
                <a:effectLst/>
                <a:latin typeface="+mn-lt"/>
                <a:ea typeface="+mn-ea"/>
                <a:cs typeface="+mn-cs"/>
              </a:rPr>
              <a:t>rpt</a:t>
            </a:r>
            <a:r>
              <a:rPr lang="en-GB" sz="1200" kern="1200" dirty="0">
                <a:solidFill>
                  <a:schemeClr val="tx1"/>
                </a:solidFill>
                <a:effectLst/>
                <a:latin typeface="+mn-lt"/>
                <a:ea typeface="+mn-ea"/>
                <a:cs typeface="+mn-cs"/>
              </a:rPr>
              <a:t>  link to what we mean by good practice with some examples. What </a:t>
            </a:r>
          </a:p>
          <a:p>
            <a:pPr marL="0" lvl="0" indent="0">
              <a:buFont typeface="Arial" panose="020B0604020202020204" pitchFamily="34" charset="0"/>
              <a:buNone/>
            </a:pPr>
            <a:r>
              <a:rPr lang="en-GB" sz="1200" kern="1200" dirty="0">
                <a:solidFill>
                  <a:schemeClr val="tx1"/>
                </a:solidFill>
                <a:effectLst/>
                <a:latin typeface="+mn-lt"/>
                <a:ea typeface="+mn-ea"/>
                <a:cs typeface="+mn-cs"/>
              </a:rPr>
              <a:t>we mean by a strength</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Areas that require a response from the programme team, school/department, faculty or university. </a:t>
            </a:r>
            <a:r>
              <a:rPr lang="en-GB" sz="1200" b="1" kern="1200" dirty="0">
                <a:solidFill>
                  <a:srgbClr val="00B050"/>
                </a:solidFill>
                <a:effectLst/>
                <a:latin typeface="+mn-lt"/>
                <a:ea typeface="+mn-ea"/>
                <a:cs typeface="+mn-cs"/>
              </a:rPr>
              <a:t>Brief – bullet points. Don’t have to regurgitate </a:t>
            </a:r>
          </a:p>
          <a:p>
            <a:pPr marL="0" lvl="0" indent="0">
              <a:buFont typeface="Arial" panose="020B0604020202020204" pitchFamily="34" charset="0"/>
              <a:buNone/>
            </a:pPr>
            <a:r>
              <a:rPr lang="en-GB" sz="1200" b="1" kern="1200" dirty="0">
                <a:solidFill>
                  <a:srgbClr val="00B050"/>
                </a:solidFill>
                <a:effectLst/>
                <a:latin typeface="+mn-lt"/>
                <a:ea typeface="+mn-ea"/>
                <a:cs typeface="+mn-cs"/>
              </a:rPr>
              <a:t>sections from main report.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Main report with </a:t>
            </a:r>
            <a:r>
              <a:rPr lang="en-GB" sz="1200" b="1" kern="1200" dirty="0">
                <a:solidFill>
                  <a:srgbClr val="00B050"/>
                </a:solidFill>
                <a:effectLst/>
                <a:latin typeface="+mn-lt"/>
                <a:ea typeface="+mn-ea"/>
                <a:cs typeface="+mn-cs"/>
              </a:rPr>
              <a:t>free text boxes. </a:t>
            </a:r>
            <a:r>
              <a:rPr lang="en-GB" sz="1200" kern="1200" dirty="0">
                <a:solidFill>
                  <a:schemeClr val="tx1"/>
                </a:solidFill>
                <a:effectLst/>
                <a:latin typeface="+mn-lt"/>
                <a:ea typeface="+mn-ea"/>
                <a:cs typeface="+mn-cs"/>
              </a:rPr>
              <a:t>Headings are standard.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Bullet point guidance there to help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rgbClr val="00B050"/>
                </a:solidFill>
                <a:effectLst/>
                <a:latin typeface="+mn-lt"/>
                <a:ea typeface="+mn-ea"/>
                <a:cs typeface="+mn-cs"/>
              </a:rPr>
              <a:t>Reports shared with students via VLE. Do not refer to staff or students by name.</a:t>
            </a:r>
          </a:p>
          <a:p>
            <a:pPr marL="171450" lvl="0" indent="-171450">
              <a:buFont typeface="Arial" panose="020B0604020202020204" pitchFamily="34" charset="0"/>
              <a:buChar char="•"/>
            </a:pPr>
            <a:r>
              <a:rPr lang="en-GB" sz="1200" b="1" kern="1200" dirty="0">
                <a:solidFill>
                  <a:srgbClr val="00B050"/>
                </a:solidFill>
                <a:effectLst/>
                <a:latin typeface="+mn-lt"/>
                <a:ea typeface="+mn-ea"/>
                <a:cs typeface="+mn-cs"/>
              </a:rPr>
              <a:t>WHAT MAKES A GOOD REPORT</a:t>
            </a:r>
          </a:p>
          <a:p>
            <a:pPr marL="171450" lvl="0" indent="-171450">
              <a:buFont typeface="Arial" panose="020B0604020202020204" pitchFamily="34" charset="0"/>
              <a:buChar char="•"/>
            </a:pPr>
            <a:r>
              <a:rPr lang="en-GB" sz="1200" b="1" kern="1200" dirty="0">
                <a:solidFill>
                  <a:srgbClr val="00B050"/>
                </a:solidFill>
                <a:effectLst/>
                <a:latin typeface="+mn-lt"/>
                <a:ea typeface="+mn-ea"/>
                <a:cs typeface="+mn-cs"/>
              </a:rPr>
              <a:t>Submit on time – within a month of main board</a:t>
            </a:r>
          </a:p>
          <a:p>
            <a:pPr marL="171450" lvl="0" indent="-171450">
              <a:buFont typeface="Arial" panose="020B0604020202020204" pitchFamily="34" charset="0"/>
              <a:buChar char="•"/>
            </a:pPr>
            <a:r>
              <a:rPr lang="en-GB" sz="1200" b="1" kern="1200" dirty="0">
                <a:solidFill>
                  <a:srgbClr val="00B050"/>
                </a:solidFill>
                <a:effectLst/>
                <a:latin typeface="+mn-lt"/>
                <a:ea typeface="+mn-ea"/>
                <a:cs typeface="+mn-cs"/>
              </a:rPr>
              <a:t>Be specific </a:t>
            </a:r>
            <a:r>
              <a:rPr lang="en-GB" sz="1200" kern="1200" dirty="0">
                <a:solidFill>
                  <a:schemeClr val="tx1"/>
                </a:solidFill>
                <a:effectLst/>
                <a:latin typeface="+mn-lt"/>
                <a:ea typeface="+mn-ea"/>
                <a:cs typeface="+mn-cs"/>
              </a:rPr>
              <a:t>about which programme or collaborative partner you are referring to. Particularly important if you are associated to multiple </a:t>
            </a:r>
          </a:p>
          <a:p>
            <a:pPr marL="0" lvl="0" indent="0">
              <a:buFont typeface="Arial" panose="020B0604020202020204" pitchFamily="34" charset="0"/>
              <a:buNone/>
            </a:pPr>
            <a:r>
              <a:rPr lang="en-GB" sz="1200" kern="1200" dirty="0">
                <a:solidFill>
                  <a:schemeClr val="tx1"/>
                </a:solidFill>
                <a:effectLst/>
                <a:latin typeface="+mn-lt"/>
                <a:ea typeface="+mn-ea"/>
                <a:cs typeface="+mn-cs"/>
              </a:rPr>
              <a:t>programmes and/or at multiple locations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Complete all sections. Some may not be application – add N/A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baseline="0" dirty="0">
                <a:solidFill>
                  <a:srgbClr val="00B050"/>
                </a:solidFill>
                <a:effectLst/>
                <a:latin typeface="+mn-lt"/>
                <a:ea typeface="+mn-ea"/>
                <a:cs typeface="+mn-cs"/>
              </a:rPr>
              <a:t>Balance – clear, informative and evaluative. What worked well, what didn’t. Not descriptive</a:t>
            </a:r>
          </a:p>
          <a:p>
            <a:pPr marL="171450" lvl="0" indent="-171450">
              <a:buFont typeface="Arial" panose="020B0604020202020204" pitchFamily="34" charset="0"/>
              <a:buChar char="•"/>
            </a:pPr>
            <a:r>
              <a:rPr lang="en-GB" sz="1200" b="1" kern="1200" dirty="0">
                <a:solidFill>
                  <a:srgbClr val="00B050"/>
                </a:solidFill>
                <a:effectLst/>
                <a:latin typeface="+mn-lt"/>
                <a:ea typeface="+mn-ea"/>
                <a:cs typeface="+mn-cs"/>
              </a:rPr>
              <a:t>Volume of text </a:t>
            </a:r>
            <a:r>
              <a:rPr lang="en-GB" sz="1200" kern="1200" dirty="0">
                <a:solidFill>
                  <a:schemeClr val="tx1"/>
                </a:solidFill>
                <a:effectLst/>
                <a:latin typeface="+mn-lt"/>
                <a:ea typeface="+mn-ea"/>
                <a:cs typeface="+mn-cs"/>
              </a:rPr>
              <a:t>– a lot of brief submission</a:t>
            </a:r>
            <a:r>
              <a:rPr lang="en-GB" sz="1200" kern="1200" baseline="0" dirty="0">
                <a:solidFill>
                  <a:schemeClr val="tx1"/>
                </a:solidFill>
                <a:effectLst/>
                <a:latin typeface="+mn-lt"/>
                <a:ea typeface="+mn-ea"/>
                <a:cs typeface="+mn-cs"/>
              </a:rPr>
              <a:t>s </a:t>
            </a:r>
            <a:r>
              <a:rPr lang="en-GB" sz="1200" kern="1200" baseline="0" dirty="0" err="1">
                <a:solidFill>
                  <a:schemeClr val="tx1"/>
                </a:solidFill>
                <a:effectLst/>
                <a:latin typeface="+mn-lt"/>
                <a:ea typeface="+mn-ea"/>
                <a:cs typeface="+mn-cs"/>
              </a:rPr>
              <a:t>eg.</a:t>
            </a:r>
            <a:r>
              <a:rPr lang="en-GB" sz="1200" kern="1200" baseline="0" dirty="0">
                <a:solidFill>
                  <a:schemeClr val="tx1"/>
                </a:solidFill>
                <a:effectLst/>
                <a:latin typeface="+mn-lt"/>
                <a:ea typeface="+mn-ea"/>
                <a:cs typeface="+mn-cs"/>
              </a:rPr>
              <a:t> </a:t>
            </a:r>
            <a:r>
              <a:rPr lang="en-GB" sz="1200" kern="1200" baseline="0" dirty="0" err="1">
                <a:solidFill>
                  <a:schemeClr val="tx1"/>
                </a:solidFill>
                <a:effectLst/>
                <a:latin typeface="+mn-lt"/>
                <a:ea typeface="+mn-ea"/>
                <a:cs typeface="+mn-cs"/>
              </a:rPr>
              <a:t>Acad</a:t>
            </a:r>
            <a:r>
              <a:rPr lang="en-GB" sz="1200" kern="1200" baseline="0" dirty="0">
                <a:solidFill>
                  <a:schemeClr val="tx1"/>
                </a:solidFill>
                <a:effectLst/>
                <a:latin typeface="+mn-lt"/>
                <a:ea typeface="+mn-ea"/>
                <a:cs typeface="+mn-cs"/>
              </a:rPr>
              <a:t> standards &amp; mod content is appropriate, student performance is comparable. Does the job but not </a:t>
            </a:r>
          </a:p>
          <a:p>
            <a:pPr marL="0" lvl="0" indent="0">
              <a:buFont typeface="Arial" panose="020B0604020202020204" pitchFamily="34" charset="0"/>
              <a:buNone/>
            </a:pPr>
            <a:r>
              <a:rPr lang="en-GB" sz="1200" kern="1200" baseline="0" dirty="0">
                <a:solidFill>
                  <a:schemeClr val="tx1"/>
                </a:solidFill>
                <a:effectLst/>
                <a:latin typeface="+mn-lt"/>
                <a:ea typeface="+mn-ea"/>
                <a:cs typeface="+mn-cs"/>
              </a:rPr>
              <a:t>particularly useful for the team.</a:t>
            </a: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Also received reports over 20 pages long which included screenshots and referencing.</a:t>
            </a:r>
          </a:p>
          <a:p>
            <a:pPr marL="171450" lvl="0" indent="-171450">
              <a:buFont typeface="Arial" panose="020B0604020202020204" pitchFamily="34" charset="0"/>
              <a:buChar char="•"/>
            </a:pPr>
            <a:r>
              <a:rPr lang="en-GB" sz="1200" b="1" kern="1200" baseline="0" dirty="0">
                <a:solidFill>
                  <a:srgbClr val="00B050"/>
                </a:solidFill>
                <a:effectLst/>
                <a:latin typeface="+mn-lt"/>
                <a:ea typeface="+mn-ea"/>
                <a:cs typeface="+mn-cs"/>
              </a:rPr>
              <a:t>As a minimum, cover ALL bullet points</a:t>
            </a:r>
            <a:endParaRPr lang="en-GB" sz="1200" b="1" kern="1200" dirty="0">
              <a:solidFill>
                <a:srgbClr val="00B050"/>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rgbClr val="00B050"/>
                </a:solidFill>
                <a:effectLst/>
                <a:latin typeface="+mn-lt"/>
                <a:ea typeface="+mn-ea"/>
                <a:cs typeface="+mn-cs"/>
              </a:rPr>
              <a:t>Include</a:t>
            </a:r>
            <a:r>
              <a:rPr lang="en-GB" sz="1200" b="1" kern="1200" baseline="0" dirty="0">
                <a:solidFill>
                  <a:srgbClr val="00B050"/>
                </a:solidFill>
                <a:effectLst/>
                <a:latin typeface="+mn-lt"/>
                <a:ea typeface="+mn-ea"/>
                <a:cs typeface="+mn-cs"/>
              </a:rPr>
              <a:t> verbal report comments made at the board</a:t>
            </a:r>
            <a:endParaRPr lang="en-GB" sz="1200" b="1" kern="1200" dirty="0">
              <a:solidFill>
                <a:srgbClr val="00B050"/>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33A04B-9F37-4F38-B8B9-C8B1EA1332FF}" type="slidenum">
              <a:rPr lang="en-GB" smtClean="0"/>
              <a:t>31</a:t>
            </a:fld>
            <a:endParaRPr lang="en-GB" dirty="0"/>
          </a:p>
        </p:txBody>
      </p:sp>
    </p:spTree>
    <p:extLst>
      <p:ext uri="{BB962C8B-B14F-4D97-AF65-F5344CB8AC3E}">
        <p14:creationId xmlns:p14="http://schemas.microsoft.com/office/powerpoint/2010/main" val="2145465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What happens to your report?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After the report has been received</a:t>
            </a:r>
            <a:r>
              <a:rPr lang="en-GB" sz="1200" b="1" kern="1200" dirty="0">
                <a:solidFill>
                  <a:srgbClr val="00B050"/>
                </a:solidFill>
                <a:effectLst/>
                <a:latin typeface="+mn-lt"/>
                <a:ea typeface="+mn-ea"/>
                <a:cs typeface="+mn-cs"/>
              </a:rPr>
              <a:t>, I circulate it to a number of individuals </a:t>
            </a:r>
            <a:r>
              <a:rPr lang="en-GB" sz="1200" kern="1200" dirty="0">
                <a:solidFill>
                  <a:schemeClr val="tx1"/>
                </a:solidFill>
                <a:effectLst/>
                <a:latin typeface="+mn-lt"/>
                <a:ea typeface="+mn-ea"/>
                <a:cs typeface="+mn-cs"/>
              </a:rPr>
              <a:t>including PVC Academic, PVC/Dean, APQ, ADA, </a:t>
            </a:r>
          </a:p>
          <a:p>
            <a:pPr marL="0" lvl="0" indent="0">
              <a:buFont typeface="Arial" panose="020B0604020202020204" pitchFamily="34" charset="0"/>
              <a:buNone/>
            </a:pPr>
            <a:r>
              <a:rPr lang="en-GB" sz="1200" kern="1200" dirty="0" err="1">
                <a:solidFill>
                  <a:schemeClr val="tx1"/>
                </a:solidFill>
                <a:effectLst/>
                <a:latin typeface="+mn-lt"/>
                <a:ea typeface="+mn-ea"/>
                <a:cs typeface="+mn-cs"/>
              </a:rPr>
              <a:t>HoSch</a:t>
            </a:r>
            <a:r>
              <a:rPr lang="en-GB" sz="1200" kern="1200" dirty="0">
                <a:solidFill>
                  <a:schemeClr val="tx1"/>
                </a:solidFill>
                <a:effectLst/>
                <a:latin typeface="+mn-lt"/>
                <a:ea typeface="+mn-ea"/>
                <a:cs typeface="+mn-cs"/>
              </a:rPr>
              <a:t>, programme leader, DSU etc </a:t>
            </a:r>
            <a:r>
              <a:rPr lang="en-GB" sz="1200" kern="1200" dirty="0" err="1">
                <a:solidFill>
                  <a:schemeClr val="tx1"/>
                </a:solidFill>
                <a:effectLst/>
                <a:latin typeface="+mn-lt"/>
                <a:ea typeface="+mn-ea"/>
                <a:cs typeface="+mn-cs"/>
              </a:rPr>
              <a:t>ect</a:t>
            </a:r>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Programme team may take action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Discussed at </a:t>
            </a:r>
            <a:r>
              <a:rPr lang="en-GB" sz="1200" b="1" kern="1200" dirty="0">
                <a:solidFill>
                  <a:srgbClr val="00B050"/>
                </a:solidFill>
                <a:effectLst/>
                <a:latin typeface="+mn-lt"/>
                <a:ea typeface="+mn-ea"/>
                <a:cs typeface="+mn-cs"/>
              </a:rPr>
              <a:t>next programme management board </a:t>
            </a:r>
            <a:r>
              <a:rPr lang="en-GB" sz="1200" kern="1200" dirty="0">
                <a:solidFill>
                  <a:schemeClr val="tx1"/>
                </a:solidFill>
                <a:effectLst/>
                <a:latin typeface="+mn-lt"/>
                <a:ea typeface="+mn-ea"/>
                <a:cs typeface="+mn-cs"/>
              </a:rPr>
              <a:t>which could be a while after the report has been submitted. HLS ex </a:t>
            </a:r>
            <a:r>
              <a:rPr lang="en-GB" sz="1200" kern="1200" dirty="0" err="1">
                <a:solidFill>
                  <a:schemeClr val="tx1"/>
                </a:solidFill>
                <a:effectLst/>
                <a:latin typeface="+mn-lt"/>
                <a:ea typeface="+mn-ea"/>
                <a:cs typeface="+mn-cs"/>
              </a:rPr>
              <a:t>ex</a:t>
            </a:r>
            <a:r>
              <a:rPr lang="en-GB" sz="1200" kern="1200" dirty="0">
                <a:solidFill>
                  <a:schemeClr val="tx1"/>
                </a:solidFill>
                <a:effectLst/>
                <a:latin typeface="+mn-lt"/>
                <a:ea typeface="+mn-ea"/>
                <a:cs typeface="+mn-cs"/>
              </a:rPr>
              <a:t> </a:t>
            </a:r>
          </a:p>
          <a:p>
            <a:pPr marL="0" lvl="0" indent="0">
              <a:buFont typeface="Arial" panose="020B0604020202020204" pitchFamily="34" charset="0"/>
              <a:buNone/>
            </a:pPr>
            <a:r>
              <a:rPr lang="en-GB" sz="1200" kern="1200" dirty="0">
                <a:solidFill>
                  <a:schemeClr val="tx1"/>
                </a:solidFill>
                <a:effectLst/>
                <a:latin typeface="+mn-lt"/>
                <a:ea typeface="+mn-ea"/>
                <a:cs typeface="+mn-cs"/>
              </a:rPr>
              <a:t>will receive an additional response from PVC/Dean within 28 days of receipt of the report</a:t>
            </a:r>
          </a:p>
          <a:p>
            <a:pPr marL="171450" lvl="0" indent="-171450">
              <a:buFont typeface="Arial" panose="020B0604020202020204" pitchFamily="34" charset="0"/>
              <a:buChar char="•"/>
            </a:pPr>
            <a:r>
              <a:rPr lang="en-GB" sz="1200" b="1" kern="1200" dirty="0">
                <a:solidFill>
                  <a:srgbClr val="00B050"/>
                </a:solidFill>
                <a:effectLst/>
                <a:latin typeface="+mn-lt"/>
                <a:ea typeface="+mn-ea"/>
                <a:cs typeface="+mn-cs"/>
              </a:rPr>
              <a:t>Board Chair or PL will send detailed response</a:t>
            </a:r>
            <a:r>
              <a:rPr lang="en-GB" sz="1200" kern="1200" dirty="0">
                <a:solidFill>
                  <a:schemeClr val="tx1"/>
                </a:solidFill>
                <a:effectLst/>
                <a:latin typeface="+mn-lt"/>
                <a:ea typeface="+mn-ea"/>
                <a:cs typeface="+mn-cs"/>
              </a:rPr>
              <a:t> within 2 weeks of the PMB to inform the examiner of the action taken/not taken.</a:t>
            </a:r>
          </a:p>
        </p:txBody>
      </p:sp>
      <p:sp>
        <p:nvSpPr>
          <p:cNvPr id="4" name="Slide Number Placeholder 3"/>
          <p:cNvSpPr>
            <a:spLocks noGrp="1"/>
          </p:cNvSpPr>
          <p:nvPr>
            <p:ph type="sldNum" sz="quarter" idx="10"/>
          </p:nvPr>
        </p:nvSpPr>
        <p:spPr/>
        <p:txBody>
          <a:bodyPr/>
          <a:lstStyle/>
          <a:p>
            <a:fld id="{1633A04B-9F37-4F38-B8B9-C8B1EA1332FF}" type="slidenum">
              <a:rPr lang="en-GB" smtClean="0"/>
              <a:t>32</a:t>
            </a:fld>
            <a:endParaRPr lang="en-GB" dirty="0"/>
          </a:p>
        </p:txBody>
      </p:sp>
    </p:spTree>
    <p:extLst>
      <p:ext uri="{BB962C8B-B14F-4D97-AF65-F5344CB8AC3E}">
        <p14:creationId xmlns:p14="http://schemas.microsoft.com/office/powerpoint/2010/main" val="552550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Monitoring</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Monitoring occurs at all levels. Programme team will be address things raised in your report.</a:t>
            </a:r>
          </a:p>
          <a:p>
            <a:pPr marL="171450" lvl="0" indent="-171450">
              <a:buFont typeface="Arial" panose="020B0604020202020204" pitchFamily="34" charset="0"/>
              <a:buChar char="•"/>
            </a:pPr>
            <a:r>
              <a:rPr lang="en-GB" sz="1100" b="1" kern="1200" dirty="0">
                <a:solidFill>
                  <a:srgbClr val="00B050"/>
                </a:solidFill>
                <a:effectLst/>
                <a:latin typeface="+mn-lt"/>
                <a:ea typeface="+mn-ea"/>
                <a:cs typeface="+mn-cs"/>
              </a:rPr>
              <a:t>Fac level –</a:t>
            </a:r>
            <a:r>
              <a:rPr lang="en-GB" sz="1100" kern="1200" dirty="0">
                <a:solidFill>
                  <a:schemeClr val="tx1"/>
                </a:solidFill>
                <a:effectLst/>
                <a:latin typeface="+mn-lt"/>
                <a:ea typeface="+mn-ea"/>
                <a:cs typeface="+mn-cs"/>
              </a:rPr>
              <a:t>APQ tracks faculty themes and Faculty Programme Self-Assessment Report (PSAR)</a:t>
            </a:r>
          </a:p>
          <a:p>
            <a:pPr marL="171450" lvl="0" indent="-171450">
              <a:buFont typeface="Arial" panose="020B0604020202020204" pitchFamily="34" charset="0"/>
              <a:buChar char="•"/>
            </a:pPr>
            <a:r>
              <a:rPr lang="en-GB" sz="1100" b="1" kern="1200" dirty="0">
                <a:solidFill>
                  <a:srgbClr val="00B050"/>
                </a:solidFill>
                <a:effectLst/>
                <a:latin typeface="+mn-lt"/>
                <a:ea typeface="+mn-ea"/>
                <a:cs typeface="+mn-cs"/>
              </a:rPr>
              <a:t>Institutional level </a:t>
            </a:r>
            <a:r>
              <a:rPr lang="en-GB" sz="1100" kern="1200" dirty="0">
                <a:solidFill>
                  <a:schemeClr val="tx1"/>
                </a:solidFill>
                <a:effectLst/>
                <a:latin typeface="+mn-lt"/>
                <a:ea typeface="+mn-ea"/>
                <a:cs typeface="+mn-cs"/>
              </a:rPr>
              <a:t>– I highlight any issues that need to be addressed on behalf of the University. Usually queries/issues with the regulations or </a:t>
            </a:r>
          </a:p>
          <a:p>
            <a:pPr marL="0" lvl="0" indent="0">
              <a:buFont typeface="Arial" panose="020B0604020202020204" pitchFamily="34" charset="0"/>
              <a:buNone/>
            </a:pPr>
            <a:r>
              <a:rPr lang="en-GB" sz="1100" kern="1200" dirty="0">
                <a:solidFill>
                  <a:schemeClr val="tx1"/>
                </a:solidFill>
                <a:effectLst/>
                <a:latin typeface="+mn-lt"/>
                <a:ea typeface="+mn-ea"/>
                <a:cs typeface="+mn-cs"/>
              </a:rPr>
              <a:t>university policy.</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These are then discussed at the </a:t>
            </a:r>
            <a:r>
              <a:rPr lang="en-GB" sz="1100" b="1" kern="1200" dirty="0">
                <a:solidFill>
                  <a:srgbClr val="00B050"/>
                </a:solidFill>
                <a:effectLst/>
                <a:latin typeface="+mn-lt"/>
                <a:ea typeface="+mn-ea"/>
                <a:cs typeface="+mn-cs"/>
              </a:rPr>
              <a:t>Taught Programmes Management Committee (TPMC) </a:t>
            </a:r>
            <a:r>
              <a:rPr lang="en-GB" sz="1100" kern="1200" dirty="0">
                <a:solidFill>
                  <a:schemeClr val="tx1"/>
                </a:solidFill>
                <a:effectLst/>
                <a:latin typeface="+mn-lt"/>
                <a:ea typeface="+mn-ea"/>
                <a:cs typeface="+mn-cs"/>
              </a:rPr>
              <a:t>and a formal response sent from the Chair.</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Also from an institutional point of view</a:t>
            </a:r>
            <a:r>
              <a:rPr lang="en-GB" sz="1100" b="1" kern="1200" dirty="0">
                <a:solidFill>
                  <a:srgbClr val="00B050"/>
                </a:solidFill>
                <a:effectLst/>
                <a:latin typeface="+mn-lt"/>
                <a:ea typeface="+mn-ea"/>
                <a:cs typeface="+mn-cs"/>
              </a:rPr>
              <a:t>, I write an overview report</a:t>
            </a:r>
            <a:r>
              <a:rPr lang="en-GB" sz="1100" kern="1200" dirty="0">
                <a:solidFill>
                  <a:schemeClr val="tx1"/>
                </a:solidFill>
                <a:effectLst/>
                <a:latin typeface="+mn-lt"/>
                <a:ea typeface="+mn-ea"/>
                <a:cs typeface="+mn-cs"/>
              </a:rPr>
              <a:t>. Based on FPSARs and other info. You will be sent the executive summary </a:t>
            </a:r>
          </a:p>
          <a:p>
            <a:pPr marL="0" lvl="0" indent="0">
              <a:buFont typeface="Arial" panose="020B0604020202020204" pitchFamily="34" charset="0"/>
              <a:buNone/>
            </a:pPr>
            <a:r>
              <a:rPr lang="en-GB" sz="1100" kern="1200" dirty="0">
                <a:solidFill>
                  <a:schemeClr val="tx1"/>
                </a:solidFill>
                <a:effectLst/>
                <a:latin typeface="+mn-lt"/>
                <a:ea typeface="+mn-ea"/>
                <a:cs typeface="+mn-cs"/>
              </a:rPr>
              <a:t>for information in the summer term. Approved at our Academic Quality Committee</a:t>
            </a:r>
          </a:p>
          <a:p>
            <a:pPr marL="171450" lvl="0" indent="-171450">
              <a:buFont typeface="Arial" panose="020B0604020202020204" pitchFamily="34" charset="0"/>
              <a:buChar char="•"/>
            </a:pPr>
            <a:endParaRPr lang="en-GB" sz="1100" kern="1200" dirty="0">
              <a:solidFill>
                <a:schemeClr val="tx1"/>
              </a:solidFill>
              <a:effectLst/>
              <a:latin typeface="+mn-lt"/>
              <a:ea typeface="+mn-ea"/>
              <a:cs typeface="+mn-cs"/>
            </a:endParaRPr>
          </a:p>
          <a:p>
            <a:pPr marL="0" lvl="0" indent="0">
              <a:buFont typeface="Arial" panose="020B0604020202020204" pitchFamily="34" charset="0"/>
              <a:buNone/>
            </a:pPr>
            <a:endParaRPr lang="en-GB" sz="1100" dirty="0"/>
          </a:p>
        </p:txBody>
      </p:sp>
      <p:sp>
        <p:nvSpPr>
          <p:cNvPr id="4" name="Slide Number Placeholder 3"/>
          <p:cNvSpPr>
            <a:spLocks noGrp="1"/>
          </p:cNvSpPr>
          <p:nvPr>
            <p:ph type="sldNum" sz="quarter" idx="10"/>
          </p:nvPr>
        </p:nvSpPr>
        <p:spPr/>
        <p:txBody>
          <a:bodyPr/>
          <a:lstStyle/>
          <a:p>
            <a:fld id="{1633A04B-9F37-4F38-B8B9-C8B1EA1332FF}" type="slidenum">
              <a:rPr lang="en-GB" smtClean="0"/>
              <a:t>33</a:t>
            </a:fld>
            <a:endParaRPr lang="en-GB" dirty="0"/>
          </a:p>
        </p:txBody>
      </p:sp>
    </p:spTree>
    <p:extLst>
      <p:ext uri="{BB962C8B-B14F-4D97-AF65-F5344CB8AC3E}">
        <p14:creationId xmlns:p14="http://schemas.microsoft.com/office/powerpoint/2010/main" val="6320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Payment of fees - What</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b="1" kern="1200" dirty="0">
                <a:solidFill>
                  <a:srgbClr val="00B050"/>
                </a:solidFill>
                <a:effectLst/>
                <a:latin typeface="+mn-lt"/>
                <a:ea typeface="+mn-ea"/>
                <a:cs typeface="+mn-cs"/>
              </a:rPr>
              <a:t>£450</a:t>
            </a:r>
            <a:r>
              <a:rPr lang="en-GB" sz="1100" kern="1200" dirty="0">
                <a:solidFill>
                  <a:schemeClr val="tx1"/>
                </a:solidFill>
                <a:effectLst/>
                <a:latin typeface="+mn-lt"/>
                <a:ea typeface="+mn-ea"/>
                <a:cs typeface="+mn-cs"/>
              </a:rPr>
              <a:t> annual fee. FULL FEE. Some examiners may be on something slightly different according to the programme or modules they are </a:t>
            </a:r>
          </a:p>
          <a:p>
            <a:pPr marL="0" lvl="0" indent="0">
              <a:buFont typeface="Arial" panose="020B0604020202020204" pitchFamily="34" charset="0"/>
              <a:buNone/>
            </a:pPr>
            <a:r>
              <a:rPr lang="en-GB" sz="1100" kern="1200" dirty="0">
                <a:solidFill>
                  <a:schemeClr val="tx1"/>
                </a:solidFill>
                <a:effectLst/>
                <a:latin typeface="+mn-lt"/>
                <a:ea typeface="+mn-ea"/>
                <a:cs typeface="+mn-cs"/>
              </a:rPr>
              <a:t>associated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kern="1200" dirty="0">
                <a:solidFill>
                  <a:srgbClr val="00B050"/>
                </a:solidFill>
                <a:effectLst/>
                <a:latin typeface="+mn-lt"/>
                <a:ea typeface="+mn-ea"/>
                <a:cs typeface="+mn-cs"/>
              </a:rPr>
              <a:t>£90 </a:t>
            </a:r>
            <a:r>
              <a:rPr lang="en-GB" sz="1100" kern="1200" dirty="0">
                <a:solidFill>
                  <a:schemeClr val="tx1"/>
                </a:solidFill>
                <a:effectLst/>
                <a:latin typeface="+mn-lt"/>
                <a:ea typeface="+mn-ea"/>
                <a:cs typeface="+mn-cs"/>
              </a:rPr>
              <a:t>visit fee including today – virtual visit. </a:t>
            </a:r>
            <a:r>
              <a:rPr lang="en-GB" sz="1200" kern="1200" dirty="0">
                <a:solidFill>
                  <a:schemeClr val="tx1"/>
                </a:solidFill>
                <a:effectLst/>
                <a:latin typeface="+mn-lt"/>
                <a:ea typeface="+mn-ea"/>
                <a:cs typeface="+mn-cs"/>
              </a:rPr>
              <a:t>You are entitled to claim for a virtual visit fee for a cluster of activities. This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should be for a group of activities that you would have ordinarily attended the University for on that day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if you attend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an assessment board, the visit fee would also include any meetings with students, the programme team and other external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examiners. Or if you attended one of our virtual external examiners briefing sessions, the visit fee would also include any introductory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meetings with the programme leader, team and administrators. The visit fee is not per meeting.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Assessment board visit includes meetings with students, programmes team and other ex </a:t>
            </a:r>
            <a:r>
              <a:rPr lang="en-GB" sz="1200" kern="1200" dirty="0" err="1">
                <a:solidFill>
                  <a:schemeClr val="tx1"/>
                </a:solidFill>
                <a:effectLst/>
                <a:latin typeface="+mn-lt"/>
                <a:ea typeface="+mn-ea"/>
                <a:cs typeface="+mn-cs"/>
              </a:rPr>
              <a:t>ex</a:t>
            </a:r>
            <a:r>
              <a:rPr lang="en-GB" sz="1200" kern="1200" dirty="0">
                <a:solidFill>
                  <a:schemeClr val="tx1"/>
                </a:solidFill>
                <a:effectLst/>
                <a:latin typeface="+mn-lt"/>
                <a:ea typeface="+mn-ea"/>
                <a:cs typeface="+mn-cs"/>
              </a:rPr>
              <a:t>. Or, visit for this briefing also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includes other introductory meetings with PL, team, admin. </a:t>
            </a:r>
          </a:p>
          <a:p>
            <a:pPr marL="171450" lvl="0" indent="-171450">
              <a:buFont typeface="Arial" panose="020B0604020202020204" pitchFamily="34" charset="0"/>
              <a:buChar char="•"/>
            </a:pP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Dissertation fee for </a:t>
            </a:r>
            <a:r>
              <a:rPr lang="en-GB" sz="1100" b="1" kern="1200" dirty="0">
                <a:solidFill>
                  <a:srgbClr val="00B050"/>
                </a:solidFill>
                <a:effectLst/>
                <a:latin typeface="+mn-lt"/>
                <a:ea typeface="+mn-ea"/>
                <a:cs typeface="+mn-cs"/>
              </a:rPr>
              <a:t>PGT - £12 up to £180</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Mileage </a:t>
            </a:r>
            <a:r>
              <a:rPr lang="en-GB" sz="1100" b="1" kern="1200" dirty="0">
                <a:solidFill>
                  <a:srgbClr val="00B050"/>
                </a:solidFill>
                <a:effectLst/>
                <a:latin typeface="+mn-lt"/>
                <a:ea typeface="+mn-ea"/>
                <a:cs typeface="+mn-cs"/>
              </a:rPr>
              <a:t>– 45p per mile</a:t>
            </a:r>
          </a:p>
          <a:p>
            <a:pPr marL="171450" lvl="0" indent="-171450">
              <a:buFont typeface="Arial" panose="020B0604020202020204" pitchFamily="34" charset="0"/>
              <a:buChar char="•"/>
            </a:pPr>
            <a:r>
              <a:rPr lang="en-GB" sz="1100" b="1" kern="1200" dirty="0">
                <a:solidFill>
                  <a:srgbClr val="00B050"/>
                </a:solidFill>
                <a:effectLst/>
                <a:latin typeface="+mn-lt"/>
                <a:ea typeface="+mn-ea"/>
                <a:cs typeface="+mn-cs"/>
              </a:rPr>
              <a:t>Complete form after each visit, don’t wait until the end of the year. Submit claim form within 3 MONTHS of visit or report submission</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If you have to claim for any expenses</a:t>
            </a:r>
            <a:r>
              <a:rPr lang="en-GB" sz="1100" b="1" kern="1200" dirty="0">
                <a:solidFill>
                  <a:srgbClr val="00B050"/>
                </a:solidFill>
                <a:effectLst/>
                <a:latin typeface="+mn-lt"/>
                <a:ea typeface="+mn-ea"/>
                <a:cs typeface="+mn-cs"/>
              </a:rPr>
              <a:t>, make sure you attach/send the receipts</a:t>
            </a:r>
            <a:r>
              <a:rPr lang="en-GB" sz="1100" kern="1200" dirty="0">
                <a:solidFill>
                  <a:schemeClr val="tx1"/>
                </a:solidFill>
                <a:effectLst/>
                <a:latin typeface="+mn-lt"/>
                <a:ea typeface="+mn-ea"/>
                <a:cs typeface="+mn-cs"/>
              </a:rPr>
              <a:t>. Show form</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Important to note: 	</a:t>
            </a:r>
            <a:r>
              <a:rPr lang="en-GB" sz="1100" b="1" kern="1200" dirty="0">
                <a:solidFill>
                  <a:srgbClr val="00B050"/>
                </a:solidFill>
                <a:effectLst/>
                <a:latin typeface="+mn-lt"/>
                <a:ea typeface="+mn-ea"/>
                <a:cs typeface="+mn-cs"/>
              </a:rPr>
              <a:t>Home address </a:t>
            </a:r>
            <a:r>
              <a:rPr lang="en-GB" sz="1100" kern="1200" dirty="0">
                <a:solidFill>
                  <a:schemeClr val="tx1"/>
                </a:solidFill>
                <a:effectLst/>
                <a:latin typeface="+mn-lt"/>
                <a:ea typeface="+mn-ea"/>
                <a:cs typeface="+mn-cs"/>
              </a:rPr>
              <a:t>is required.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kern="1200" dirty="0">
                <a:solidFill>
                  <a:schemeClr val="tx1"/>
                </a:solidFill>
                <a:effectLst/>
                <a:latin typeface="+mn-lt"/>
                <a:ea typeface="+mn-ea"/>
                <a:cs typeface="+mn-cs"/>
              </a:rPr>
              <a:t>		</a:t>
            </a:r>
            <a:r>
              <a:rPr lang="en-GB" sz="1100" b="1" kern="1200" dirty="0">
                <a:solidFill>
                  <a:srgbClr val="00B050"/>
                </a:solidFill>
                <a:effectLst/>
                <a:latin typeface="+mn-lt"/>
                <a:ea typeface="+mn-ea"/>
                <a:cs typeface="+mn-cs"/>
              </a:rPr>
              <a:t>Purpose of their visit along with dates </a:t>
            </a:r>
            <a:r>
              <a:rPr lang="en-GB" sz="1100" kern="1200" dirty="0">
                <a:solidFill>
                  <a:schemeClr val="tx1"/>
                </a:solidFill>
                <a:effectLst/>
                <a:latin typeface="+mn-lt"/>
                <a:ea typeface="+mn-ea"/>
                <a:cs typeface="+mn-cs"/>
              </a:rPr>
              <a:t>(</a:t>
            </a:r>
            <a:r>
              <a:rPr lang="en-GB" sz="1100" kern="1200" dirty="0" err="1">
                <a:solidFill>
                  <a:schemeClr val="tx1"/>
                </a:solidFill>
                <a:effectLst/>
                <a:latin typeface="+mn-lt"/>
                <a:ea typeface="+mn-ea"/>
                <a:cs typeface="+mn-cs"/>
              </a:rPr>
              <a:t>eg</a:t>
            </a:r>
            <a:r>
              <a:rPr lang="en-GB" sz="1100" kern="1200" dirty="0">
                <a:solidFill>
                  <a:schemeClr val="tx1"/>
                </a:solidFill>
                <a:effectLst/>
                <a:latin typeface="+mn-lt"/>
                <a:ea typeface="+mn-ea"/>
                <a:cs typeface="+mn-cs"/>
              </a:rPr>
              <a:t> assessment board, to meet students, to view 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kern="1200" dirty="0">
                <a:solidFill>
                  <a:schemeClr val="tx1"/>
                </a:solidFill>
                <a:effectLst/>
                <a:latin typeface="+mn-lt"/>
                <a:ea typeface="+mn-ea"/>
                <a:cs typeface="+mn-cs"/>
              </a:rPr>
              <a:t>		</a:t>
            </a:r>
            <a:r>
              <a:rPr lang="en-GB" sz="1100" b="1" kern="1200" dirty="0">
                <a:solidFill>
                  <a:srgbClr val="00B050"/>
                </a:solidFill>
                <a:effectLst/>
                <a:latin typeface="+mn-lt"/>
                <a:ea typeface="+mn-ea"/>
                <a:cs typeface="+mn-cs"/>
              </a:rPr>
              <a:t>Programme title </a:t>
            </a:r>
            <a:r>
              <a:rPr lang="en-GB" sz="1100" kern="1200" dirty="0">
                <a:solidFill>
                  <a:schemeClr val="tx1"/>
                </a:solidFill>
                <a:effectLst/>
                <a:latin typeface="+mn-lt"/>
                <a:ea typeface="+mn-ea"/>
                <a:cs typeface="+mn-cs"/>
              </a:rPr>
              <a:t>(not just the programme code)</a:t>
            </a:r>
          </a:p>
          <a:p>
            <a:pPr marL="0" lvl="0" indent="0">
              <a:buFont typeface="Arial" panose="020B0604020202020204" pitchFamily="34" charset="0"/>
              <a:buNone/>
            </a:pPr>
            <a:r>
              <a:rPr lang="en-GB" sz="1100" kern="1200" dirty="0">
                <a:solidFill>
                  <a:schemeClr val="tx1"/>
                </a:solidFill>
                <a:effectLst/>
                <a:latin typeface="+mn-lt"/>
                <a:ea typeface="+mn-ea"/>
                <a:cs typeface="+mn-cs"/>
              </a:rPr>
              <a:t>		</a:t>
            </a:r>
            <a:r>
              <a:rPr lang="en-GB" sz="1100" b="1" kern="1200" dirty="0">
                <a:solidFill>
                  <a:srgbClr val="00B050"/>
                </a:solidFill>
                <a:effectLst/>
                <a:latin typeface="+mn-lt"/>
                <a:ea typeface="+mn-ea"/>
                <a:cs typeface="+mn-cs"/>
              </a:rPr>
              <a:t>Tick appropriate box </a:t>
            </a:r>
            <a:r>
              <a:rPr lang="en-GB" sz="1100" kern="1200" dirty="0">
                <a:solidFill>
                  <a:schemeClr val="tx1"/>
                </a:solidFill>
                <a:effectLst/>
                <a:latin typeface="+mn-lt"/>
                <a:ea typeface="+mn-ea"/>
                <a:cs typeface="+mn-cs"/>
              </a:rPr>
              <a:t>for what you are claiming for</a:t>
            </a:r>
          </a:p>
          <a:p>
            <a:pPr marL="0" lvl="0" indent="0">
              <a:buFont typeface="Arial" panose="020B0604020202020204" pitchFamily="34" charset="0"/>
              <a:buNone/>
            </a:pPr>
            <a:r>
              <a:rPr lang="en-GB" sz="1100" kern="1200" dirty="0">
                <a:solidFill>
                  <a:schemeClr val="tx1"/>
                </a:solidFill>
                <a:effectLst/>
                <a:latin typeface="+mn-lt"/>
                <a:ea typeface="+mn-ea"/>
                <a:cs typeface="+mn-cs"/>
              </a:rPr>
              <a:t>		If completed in hard copy, a signature on the second page. </a:t>
            </a:r>
          </a:p>
          <a:p>
            <a:pPr marL="0" lvl="0" indent="0">
              <a:buFont typeface="Arial" panose="020B0604020202020204" pitchFamily="34" charset="0"/>
              <a:buNone/>
            </a:pPr>
            <a:r>
              <a:rPr lang="en-GB" sz="1100" kern="1200" dirty="0">
                <a:solidFill>
                  <a:schemeClr val="tx1"/>
                </a:solidFill>
                <a:effectLst/>
                <a:latin typeface="+mn-lt"/>
                <a:ea typeface="+mn-ea"/>
                <a:cs typeface="+mn-cs"/>
              </a:rPr>
              <a:t>		If examiners are claiming for a fee only and have not made any visits to the university or partners, not applicable should be added in this box. </a:t>
            </a:r>
          </a:p>
          <a:p>
            <a:pPr marL="0" lvl="0" indent="0">
              <a:buFont typeface="Arial" panose="020B0604020202020204" pitchFamily="34" charset="0"/>
              <a:buNone/>
            </a:pPr>
            <a:r>
              <a:rPr lang="en-GB" sz="1100" kern="1200" dirty="0">
                <a:solidFill>
                  <a:schemeClr val="tx1"/>
                </a:solidFill>
                <a:effectLst/>
                <a:latin typeface="+mn-lt"/>
                <a:ea typeface="+mn-ea"/>
                <a:cs typeface="+mn-cs"/>
              </a:rPr>
              <a:t>		Missing information on the form may result in a delay in payment. </a:t>
            </a:r>
          </a:p>
          <a:p>
            <a:pPr marL="0" lvl="0" indent="0">
              <a:buFont typeface="Arial" panose="020B0604020202020204" pitchFamily="34" charset="0"/>
              <a:buNone/>
            </a:pPr>
            <a:r>
              <a:rPr lang="en-GB" sz="1100" kern="1200" dirty="0">
                <a:solidFill>
                  <a:schemeClr val="tx1"/>
                </a:solidFill>
                <a:effectLst/>
                <a:latin typeface="+mn-lt"/>
                <a:ea typeface="+mn-ea"/>
                <a:cs typeface="+mn-cs"/>
              </a:rPr>
              <a:t>		</a:t>
            </a:r>
            <a:r>
              <a:rPr lang="en-GB" sz="1100" b="1" kern="1200" dirty="0">
                <a:solidFill>
                  <a:srgbClr val="00B050"/>
                </a:solidFill>
                <a:effectLst/>
                <a:latin typeface="+mn-lt"/>
                <a:ea typeface="+mn-ea"/>
                <a:cs typeface="+mn-cs"/>
              </a:rPr>
              <a:t>Keep a copy for yourself.</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Fillable</a:t>
            </a:r>
            <a:r>
              <a:rPr lang="en-GB" sz="1100" kern="1200" baseline="0" dirty="0">
                <a:solidFill>
                  <a:schemeClr val="tx1"/>
                </a:solidFill>
                <a:effectLst/>
                <a:latin typeface="+mn-lt"/>
                <a:ea typeface="+mn-ea"/>
                <a:cs typeface="+mn-cs"/>
              </a:rPr>
              <a:t> PDF form – submit everything electronically. Not sure who is on campus and who is not.</a:t>
            </a:r>
          </a:p>
          <a:p>
            <a:pPr marL="171450" lvl="0" indent="-171450">
              <a:buFont typeface="Arial" panose="020B0604020202020204" pitchFamily="34" charset="0"/>
              <a:buChar char="•"/>
            </a:pPr>
            <a:r>
              <a:rPr lang="en-GB" sz="1100" kern="1200" baseline="0" dirty="0">
                <a:solidFill>
                  <a:schemeClr val="tx1"/>
                </a:solidFill>
                <a:effectLst/>
                <a:latin typeface="+mn-lt"/>
                <a:ea typeface="+mn-ea"/>
                <a:cs typeface="+mn-cs"/>
              </a:rPr>
              <a:t>Different for Consultants. </a:t>
            </a:r>
            <a:endParaRPr lang="en-GB" sz="1000" dirty="0"/>
          </a:p>
        </p:txBody>
      </p:sp>
      <p:sp>
        <p:nvSpPr>
          <p:cNvPr id="4" name="Slide Number Placeholder 3"/>
          <p:cNvSpPr>
            <a:spLocks noGrp="1"/>
          </p:cNvSpPr>
          <p:nvPr>
            <p:ph type="sldNum" sz="quarter" idx="10"/>
          </p:nvPr>
        </p:nvSpPr>
        <p:spPr/>
        <p:txBody>
          <a:bodyPr/>
          <a:lstStyle/>
          <a:p>
            <a:fld id="{1633A04B-9F37-4F38-B8B9-C8B1EA1332FF}" type="slidenum">
              <a:rPr lang="en-GB" smtClean="0"/>
              <a:t>34</a:t>
            </a:fld>
            <a:endParaRPr lang="en-GB" dirty="0"/>
          </a:p>
        </p:txBody>
      </p:sp>
    </p:spTree>
    <p:extLst>
      <p:ext uri="{BB962C8B-B14F-4D97-AF65-F5344CB8AC3E}">
        <p14:creationId xmlns:p14="http://schemas.microsoft.com/office/powerpoint/2010/main" val="4250965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When</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Fees are paid on the </a:t>
            </a:r>
            <a:r>
              <a:rPr lang="en-GB" sz="1100" b="1" kern="1200" dirty="0">
                <a:solidFill>
                  <a:srgbClr val="00B050"/>
                </a:solidFill>
                <a:effectLst/>
                <a:latin typeface="+mn-lt"/>
                <a:ea typeface="+mn-ea"/>
                <a:cs typeface="+mn-cs"/>
              </a:rPr>
              <a:t>25</a:t>
            </a:r>
            <a:r>
              <a:rPr lang="en-GB" sz="1100" b="1" kern="1200" baseline="30000" dirty="0">
                <a:solidFill>
                  <a:srgbClr val="00B050"/>
                </a:solidFill>
                <a:effectLst/>
                <a:latin typeface="+mn-lt"/>
                <a:ea typeface="+mn-ea"/>
                <a:cs typeface="+mn-cs"/>
              </a:rPr>
              <a:t>th</a:t>
            </a:r>
            <a:r>
              <a:rPr lang="en-GB" sz="1100" b="1" kern="1200" dirty="0">
                <a:solidFill>
                  <a:srgbClr val="00B050"/>
                </a:solidFill>
                <a:effectLst/>
                <a:latin typeface="+mn-lt"/>
                <a:ea typeface="+mn-ea"/>
                <a:cs typeface="+mn-cs"/>
              </a:rPr>
              <a:t> </a:t>
            </a:r>
            <a:r>
              <a:rPr lang="en-GB" sz="1100" kern="1200" dirty="0">
                <a:solidFill>
                  <a:schemeClr val="tx1"/>
                </a:solidFill>
                <a:effectLst/>
                <a:latin typeface="+mn-lt"/>
                <a:ea typeface="+mn-ea"/>
                <a:cs typeface="+mn-cs"/>
              </a:rPr>
              <a:t>of each month or the nearest working day so </a:t>
            </a:r>
            <a:r>
              <a:rPr lang="en-GB" sz="1100" b="1" kern="1200" dirty="0">
                <a:solidFill>
                  <a:srgbClr val="00B050"/>
                </a:solidFill>
                <a:effectLst/>
                <a:latin typeface="+mn-lt"/>
                <a:ea typeface="+mn-ea"/>
                <a:cs typeface="+mn-cs"/>
              </a:rPr>
              <a:t>forms need to be sent by the end of the previous month </a:t>
            </a:r>
          </a:p>
          <a:p>
            <a:pPr marL="0" lvl="0" indent="0">
              <a:buFont typeface="Arial" panose="020B0604020202020204" pitchFamily="34" charset="0"/>
              <a:buNone/>
            </a:pPr>
            <a:r>
              <a:rPr lang="en-GB" sz="1100" b="1" kern="1200" dirty="0">
                <a:solidFill>
                  <a:srgbClr val="00B050"/>
                </a:solidFill>
                <a:effectLst/>
                <a:latin typeface="+mn-lt"/>
                <a:ea typeface="+mn-ea"/>
                <a:cs typeface="+mn-cs"/>
              </a:rPr>
              <a:t>for them to be processed in time.  </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If the cut-off date is missed, the payment will go through the following month. Note – claim form says it needs to be submitted by </a:t>
            </a:r>
          </a:p>
          <a:p>
            <a:pPr marL="0" lvl="0" indent="0">
              <a:buFont typeface="Arial" panose="020B0604020202020204" pitchFamily="34" charset="0"/>
              <a:buNone/>
            </a:pPr>
            <a:r>
              <a:rPr lang="en-GB" sz="1100" kern="1200" dirty="0">
                <a:solidFill>
                  <a:schemeClr val="tx1"/>
                </a:solidFill>
                <a:effectLst/>
                <a:latin typeface="+mn-lt"/>
                <a:ea typeface="+mn-ea"/>
                <a:cs typeface="+mn-cs"/>
              </a:rPr>
              <a:t>9</a:t>
            </a:r>
            <a:r>
              <a:rPr lang="en-GB" sz="1100" kern="1200" baseline="30000" dirty="0">
                <a:solidFill>
                  <a:schemeClr val="tx1"/>
                </a:solidFill>
                <a:effectLst/>
                <a:latin typeface="+mn-lt"/>
                <a:ea typeface="+mn-ea"/>
                <a:cs typeface="+mn-cs"/>
              </a:rPr>
              <a:t>th</a:t>
            </a:r>
            <a:r>
              <a:rPr lang="en-GB" sz="1100" kern="1200" dirty="0">
                <a:solidFill>
                  <a:schemeClr val="tx1"/>
                </a:solidFill>
                <a:effectLst/>
                <a:latin typeface="+mn-lt"/>
                <a:ea typeface="+mn-ea"/>
                <a:cs typeface="+mn-cs"/>
              </a:rPr>
              <a:t> of each month – this is the date for it to be in with Payroll – needs to be authorised within the Faculty before then so submission at </a:t>
            </a:r>
          </a:p>
          <a:p>
            <a:pPr marL="0" lvl="0" indent="0">
              <a:buFont typeface="Arial" panose="020B0604020202020204" pitchFamily="34" charset="0"/>
              <a:buNone/>
            </a:pPr>
            <a:r>
              <a:rPr lang="en-GB" sz="1100" kern="1200" dirty="0">
                <a:solidFill>
                  <a:schemeClr val="tx1"/>
                </a:solidFill>
                <a:effectLst/>
                <a:latin typeface="+mn-lt"/>
                <a:ea typeface="+mn-ea"/>
                <a:cs typeface="+mn-cs"/>
              </a:rPr>
              <a:t>the of the month.</a:t>
            </a:r>
          </a:p>
          <a:p>
            <a:pPr marL="171450" lvl="0" indent="-171450">
              <a:buFont typeface="Arial" panose="020B0604020202020204" pitchFamily="34" charset="0"/>
              <a:buChar char="•"/>
            </a:pPr>
            <a:r>
              <a:rPr lang="en-GB" sz="1100" b="1" kern="1200" dirty="0">
                <a:solidFill>
                  <a:srgbClr val="00B050"/>
                </a:solidFill>
                <a:effectLst/>
                <a:latin typeface="+mn-lt"/>
                <a:ea typeface="+mn-ea"/>
                <a:cs typeface="+mn-cs"/>
              </a:rPr>
              <a:t>Payslips</a:t>
            </a:r>
            <a:r>
              <a:rPr lang="en-GB" sz="1100" b="1" kern="1200" baseline="0" dirty="0">
                <a:solidFill>
                  <a:srgbClr val="00B050"/>
                </a:solidFill>
                <a:effectLst/>
                <a:latin typeface="+mn-lt"/>
                <a:ea typeface="+mn-ea"/>
                <a:cs typeface="+mn-cs"/>
              </a:rPr>
              <a:t> on DMUhub</a:t>
            </a:r>
            <a:r>
              <a:rPr lang="en-GB" sz="1100" kern="1200" baseline="0" dirty="0">
                <a:solidFill>
                  <a:schemeClr val="tx1"/>
                </a:solidFill>
                <a:effectLst/>
                <a:latin typeface="+mn-lt"/>
                <a:ea typeface="+mn-ea"/>
                <a:cs typeface="+mn-cs"/>
              </a:rPr>
              <a:t>. Access it via the staff portal using single sign on username and password which is your </a:t>
            </a:r>
            <a:r>
              <a:rPr lang="en-GB" sz="1100" b="1" kern="1200" baseline="0" dirty="0">
                <a:solidFill>
                  <a:srgbClr val="00B050"/>
                </a:solidFill>
                <a:effectLst/>
                <a:latin typeface="+mn-lt"/>
                <a:ea typeface="+mn-ea"/>
                <a:cs typeface="+mn-cs"/>
              </a:rPr>
              <a:t>BB sign on. </a:t>
            </a:r>
          </a:p>
          <a:p>
            <a:pPr marL="0" lvl="0" indent="0">
              <a:buFont typeface="Arial" panose="020B0604020202020204" pitchFamily="34" charset="0"/>
              <a:buNone/>
            </a:pPr>
            <a:r>
              <a:rPr lang="en-GB" sz="1100" kern="1200" baseline="0" dirty="0">
                <a:solidFill>
                  <a:schemeClr val="tx1"/>
                </a:solidFill>
                <a:effectLst/>
                <a:latin typeface="+mn-lt"/>
                <a:ea typeface="+mn-ea"/>
                <a:cs typeface="+mn-cs"/>
              </a:rPr>
              <a:t>A copy of how to access this has been included in your pack. For </a:t>
            </a:r>
            <a:r>
              <a:rPr lang="en-GB" sz="1100" kern="1200" baseline="0" dirty="0" err="1">
                <a:solidFill>
                  <a:schemeClr val="tx1"/>
                </a:solidFill>
                <a:effectLst/>
                <a:latin typeface="+mn-lt"/>
                <a:ea typeface="+mn-ea"/>
                <a:cs typeface="+mn-cs"/>
              </a:rPr>
              <a:t>DMUhub</a:t>
            </a:r>
            <a:r>
              <a:rPr lang="en-GB" sz="1100" kern="1200" baseline="0" dirty="0">
                <a:solidFill>
                  <a:schemeClr val="tx1"/>
                </a:solidFill>
                <a:effectLst/>
                <a:latin typeface="+mn-lt"/>
                <a:ea typeface="+mn-ea"/>
                <a:cs typeface="+mn-cs"/>
              </a:rPr>
              <a:t>, account is frozen after 30 days. Need to contact our </a:t>
            </a:r>
          </a:p>
          <a:p>
            <a:pPr marL="0" lvl="0" indent="0">
              <a:buFont typeface="Arial" panose="020B0604020202020204" pitchFamily="34" charset="0"/>
              <a:buNone/>
            </a:pPr>
            <a:r>
              <a:rPr lang="en-GB" sz="1100" kern="1200" baseline="0" dirty="0">
                <a:solidFill>
                  <a:schemeClr val="tx1"/>
                </a:solidFill>
                <a:effectLst/>
                <a:latin typeface="+mn-lt"/>
                <a:ea typeface="+mn-ea"/>
                <a:cs typeface="+mn-cs"/>
              </a:rPr>
              <a:t>IT team to get it reactivated. Can take up to 3 days. </a:t>
            </a:r>
          </a:p>
          <a:p>
            <a:pPr marL="171450" lvl="0" indent="-171450">
              <a:buFont typeface="Arial" panose="020B0604020202020204" pitchFamily="34" charset="0"/>
              <a:buChar char="•"/>
            </a:pPr>
            <a:r>
              <a:rPr lang="en-GB" sz="1100" kern="1200" baseline="0" dirty="0">
                <a:solidFill>
                  <a:schemeClr val="tx1"/>
                </a:solidFill>
                <a:effectLst/>
                <a:latin typeface="+mn-lt"/>
                <a:ea typeface="+mn-ea"/>
                <a:cs typeface="+mn-cs"/>
              </a:rPr>
              <a:t>We would have sent you your username and guides at start of appointment</a:t>
            </a:r>
          </a:p>
          <a:p>
            <a:pPr marL="0" lvl="0" indent="0">
              <a:buFont typeface="Arial" panose="020B0604020202020204" pitchFamily="34" charset="0"/>
              <a:buNone/>
            </a:pPr>
            <a:endParaRPr lang="en-GB" sz="11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633A04B-9F37-4F38-B8B9-C8B1EA1332FF}" type="slidenum">
              <a:rPr lang="en-GB" smtClean="0"/>
              <a:t>35</a:t>
            </a:fld>
            <a:endParaRPr lang="en-GB" dirty="0"/>
          </a:p>
        </p:txBody>
      </p:sp>
    </p:spTree>
    <p:extLst>
      <p:ext uri="{BB962C8B-B14F-4D97-AF65-F5344CB8AC3E}">
        <p14:creationId xmlns:p14="http://schemas.microsoft.com/office/powerpoint/2010/main" val="1130684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Who</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List of contacts and DMU address</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Administrative arrangements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You will have </a:t>
            </a:r>
            <a:r>
              <a:rPr lang="en-GB" sz="1200" b="1" kern="1200" dirty="0">
                <a:solidFill>
                  <a:srgbClr val="00B050"/>
                </a:solidFill>
                <a:effectLst/>
                <a:latin typeface="+mn-lt"/>
                <a:ea typeface="+mn-ea"/>
                <a:cs typeface="+mn-cs"/>
              </a:rPr>
              <a:t>more dealings with the </a:t>
            </a:r>
            <a:r>
              <a:rPr lang="en-GB" sz="1200" b="1" kern="1200" dirty="0" err="1">
                <a:solidFill>
                  <a:srgbClr val="00B050"/>
                </a:solidFill>
                <a:effectLst/>
                <a:latin typeface="+mn-lt"/>
                <a:ea typeface="+mn-ea"/>
                <a:cs typeface="+mn-cs"/>
              </a:rPr>
              <a:t>Fac</a:t>
            </a:r>
            <a:r>
              <a:rPr lang="en-GB" sz="1200" b="1" kern="1200" dirty="0">
                <a:solidFill>
                  <a:srgbClr val="00B050"/>
                </a:solidFill>
                <a:effectLst/>
                <a:latin typeface="+mn-lt"/>
                <a:ea typeface="+mn-ea"/>
                <a:cs typeface="+mn-cs"/>
              </a:rPr>
              <a:t> admin </a:t>
            </a:r>
            <a:r>
              <a:rPr lang="en-GB" sz="1200" kern="1200" dirty="0">
                <a:solidFill>
                  <a:schemeClr val="tx1"/>
                </a:solidFill>
                <a:effectLst/>
                <a:latin typeface="+mn-lt"/>
                <a:ea typeface="+mn-ea"/>
                <a:cs typeface="+mn-cs"/>
              </a:rPr>
              <a:t>as they will make arrangements for your visits. Hopefully they should have introduced </a:t>
            </a:r>
          </a:p>
          <a:p>
            <a:pPr marL="0" lvl="0" indent="0">
              <a:buFont typeface="Arial" panose="020B0604020202020204" pitchFamily="34" charset="0"/>
              <a:buNone/>
            </a:pPr>
            <a:r>
              <a:rPr lang="en-GB" sz="1200" kern="1200" dirty="0">
                <a:solidFill>
                  <a:schemeClr val="tx1"/>
                </a:solidFill>
                <a:effectLst/>
                <a:latin typeface="+mn-lt"/>
                <a:ea typeface="+mn-ea"/>
                <a:cs typeface="+mn-cs"/>
              </a:rPr>
              <a:t>themselves to you. </a:t>
            </a:r>
            <a:r>
              <a:rPr lang="en-GB" sz="1200" b="1" kern="1200" dirty="0" err="1">
                <a:solidFill>
                  <a:srgbClr val="00B050"/>
                </a:solidFill>
                <a:effectLst/>
                <a:latin typeface="+mn-lt"/>
                <a:ea typeface="+mn-ea"/>
                <a:cs typeface="+mn-cs"/>
              </a:rPr>
              <a:t>Fac</a:t>
            </a:r>
            <a:r>
              <a:rPr lang="en-GB" sz="1200" b="1" kern="1200" dirty="0">
                <a:solidFill>
                  <a:srgbClr val="00B050"/>
                </a:solidFill>
                <a:effectLst/>
                <a:latin typeface="+mn-lt"/>
                <a:ea typeface="+mn-ea"/>
                <a:cs typeface="+mn-cs"/>
              </a:rPr>
              <a:t> admin are VITAL – make sure you know who your main contact is.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With me, as I have already said, I will be receiving all of your examiner reports – so once a year. Also send out newsletter twice a year. </a:t>
            </a:r>
          </a:p>
          <a:p>
            <a:pPr marL="0" lvl="0" indent="0">
              <a:buFont typeface="Arial" panose="020B0604020202020204" pitchFamily="34" charset="0"/>
              <a:buNone/>
            </a:pPr>
            <a:r>
              <a:rPr lang="en-GB" sz="1200" kern="1200" dirty="0">
                <a:solidFill>
                  <a:schemeClr val="tx1"/>
                </a:solidFill>
                <a:effectLst/>
                <a:latin typeface="+mn-lt"/>
                <a:ea typeface="+mn-ea"/>
                <a:cs typeface="+mn-cs"/>
              </a:rPr>
              <a:t>Also RTW checks – drop me an email if we haven’t verified your docs – I can arrange a Teams meeting.</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33A04B-9F37-4F38-B8B9-C8B1EA1332FF}" type="slidenum">
              <a:rPr lang="en-GB" smtClean="0"/>
              <a:t>36</a:t>
            </a:fld>
            <a:endParaRPr lang="en-GB" dirty="0"/>
          </a:p>
        </p:txBody>
      </p:sp>
    </p:spTree>
    <p:extLst>
      <p:ext uri="{BB962C8B-B14F-4D97-AF65-F5344CB8AC3E}">
        <p14:creationId xmlns:p14="http://schemas.microsoft.com/office/powerpoint/2010/main" val="309347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Email from Gita – copy of presentation and all useful docs</a:t>
            </a:r>
          </a:p>
          <a:p>
            <a:r>
              <a:rPr lang="en-GB" dirty="0"/>
              <a:t>Email the PL to let them know that you have attended and if they haven’t contacted you already, we’ll ask them to set up a meeting with you</a:t>
            </a:r>
          </a:p>
          <a:p>
            <a:r>
              <a:rPr lang="en-GB" dirty="0"/>
              <a:t>Email from the admin – introducing themselves</a:t>
            </a:r>
          </a:p>
          <a:p>
            <a:r>
              <a:rPr lang="en-GB" dirty="0"/>
              <a:t>Email including programme/module specifications, timeline of when to expect draft assessments, samples, turnaround times and dates of assessment boards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the MS Forms – couple of questions about the session. How did we do, what could be better. Spend a minute or two filling that out. </a:t>
            </a:r>
          </a:p>
        </p:txBody>
      </p:sp>
      <p:sp>
        <p:nvSpPr>
          <p:cNvPr id="4" name="Slide Number Placeholder 3"/>
          <p:cNvSpPr>
            <a:spLocks noGrp="1"/>
          </p:cNvSpPr>
          <p:nvPr>
            <p:ph type="sldNum" sz="quarter" idx="5"/>
          </p:nvPr>
        </p:nvSpPr>
        <p:spPr/>
        <p:txBody>
          <a:bodyPr/>
          <a:lstStyle/>
          <a:p>
            <a:fld id="{1633A04B-9F37-4F38-B8B9-C8B1EA1332FF}" type="slidenum">
              <a:rPr lang="en-GB" smtClean="0"/>
              <a:t>37</a:t>
            </a:fld>
            <a:endParaRPr lang="en-GB" dirty="0"/>
          </a:p>
        </p:txBody>
      </p:sp>
    </p:spTree>
    <p:extLst>
      <p:ext uri="{BB962C8B-B14F-4D97-AF65-F5344CB8AC3E}">
        <p14:creationId xmlns:p14="http://schemas.microsoft.com/office/powerpoint/2010/main" val="3350603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Contacts</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Key contacts for your information.</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Any questions</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Thank you for coming. Hope you found the session useful.</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Lastly, have a relaxing Christmas break</a:t>
            </a:r>
          </a:p>
          <a:p>
            <a:endParaRPr lang="en-GB" sz="1000" dirty="0"/>
          </a:p>
        </p:txBody>
      </p:sp>
      <p:sp>
        <p:nvSpPr>
          <p:cNvPr id="4" name="Slide Number Placeholder 3"/>
          <p:cNvSpPr>
            <a:spLocks noGrp="1"/>
          </p:cNvSpPr>
          <p:nvPr>
            <p:ph type="sldNum" sz="quarter" idx="10"/>
          </p:nvPr>
        </p:nvSpPr>
        <p:spPr/>
        <p:txBody>
          <a:bodyPr/>
          <a:lstStyle/>
          <a:p>
            <a:fld id="{1633A04B-9F37-4F38-B8B9-C8B1EA1332FF}" type="slidenum">
              <a:rPr lang="en-GB" smtClean="0"/>
              <a:t>38</a:t>
            </a:fld>
            <a:endParaRPr lang="en-GB" dirty="0"/>
          </a:p>
        </p:txBody>
      </p:sp>
    </p:spTree>
    <p:extLst>
      <p:ext uri="{BB962C8B-B14F-4D97-AF65-F5344CB8AC3E}">
        <p14:creationId xmlns:p14="http://schemas.microsoft.com/office/powerpoint/2010/main" val="32102578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33A04B-9F37-4F38-B8B9-C8B1EA1332FF}" type="slidenum">
              <a:rPr lang="en-GB" smtClean="0"/>
              <a:t>39</a:t>
            </a:fld>
            <a:endParaRPr lang="en-GB" dirty="0"/>
          </a:p>
        </p:txBody>
      </p:sp>
    </p:spTree>
    <p:extLst>
      <p:ext uri="{BB962C8B-B14F-4D97-AF65-F5344CB8AC3E}">
        <p14:creationId xmlns:p14="http://schemas.microsoft.com/office/powerpoint/2010/main" val="2646333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100" b="1" kern="1200" dirty="0">
                <a:solidFill>
                  <a:schemeClr val="tx1"/>
                </a:solidFill>
                <a:effectLst/>
                <a:latin typeface="+mn-lt"/>
                <a:ea typeface="+mn-ea"/>
                <a:cs typeface="+mn-cs"/>
              </a:rPr>
              <a:t>About DMU – Keep this brief. 10 minutes</a:t>
            </a:r>
          </a:p>
          <a:p>
            <a:pPr marL="0" indent="0">
              <a:buFont typeface="Arial" panose="020B0604020202020204" pitchFamily="34" charset="0"/>
              <a:buNone/>
            </a:pPr>
            <a:endParaRPr lang="en-GB" sz="11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DMU is proud to be </a:t>
            </a:r>
            <a:r>
              <a:rPr lang="en-US" sz="1100" b="0" i="0" kern="1200" dirty="0" err="1">
                <a:solidFill>
                  <a:schemeClr val="tx1"/>
                </a:solidFill>
                <a:effectLst/>
                <a:latin typeface="+mn-lt"/>
                <a:ea typeface="+mn-ea"/>
                <a:cs typeface="+mn-cs"/>
              </a:rPr>
              <a:t>recognised</a:t>
            </a:r>
            <a:r>
              <a:rPr lang="en-US" sz="1100" b="0" i="0" kern="1200" dirty="0">
                <a:solidFill>
                  <a:schemeClr val="tx1"/>
                </a:solidFill>
                <a:effectLst/>
                <a:latin typeface="+mn-lt"/>
                <a:ea typeface="+mn-ea"/>
                <a:cs typeface="+mn-cs"/>
              </a:rPr>
              <a:t> as a university ranked Gold under the Teaching Excellence Framework (TEF). The award is a recognition of the consistently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outstanding teaching and learning on offer at DMU and the extraordinary impact that has on our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Time Higher Education award – Outstanding Support for Students -  an initiative to help students from ethnic minority groups gain job confidence. The </a:t>
            </a:r>
          </a:p>
          <a:p>
            <a:r>
              <a:rPr lang="en-US" sz="1200" b="0" i="0" kern="1200" dirty="0">
                <a:solidFill>
                  <a:schemeClr val="tx1"/>
                </a:solidFill>
                <a:effectLst/>
                <a:latin typeface="+mn-lt"/>
                <a:ea typeface="+mn-ea"/>
                <a:cs typeface="+mn-cs"/>
              </a:rPr>
              <a:t>accolade is in recognition of the university’s ‘</a:t>
            </a:r>
            <a:r>
              <a:rPr lang="en-US" sz="1200" b="0" i="0" kern="1200" dirty="0">
                <a:solidFill>
                  <a:schemeClr val="tx1"/>
                </a:solidFill>
                <a:effectLst/>
                <a:latin typeface="+mn-lt"/>
                <a:ea typeface="+mn-ea"/>
                <a:cs typeface="+mn-cs"/>
                <a:hlinkClick r:id="rId3"/>
              </a:rPr>
              <a:t>Make Diversity Your Business</a:t>
            </a:r>
            <a:r>
              <a:rPr lang="en-US" sz="1200" b="0" i="0" kern="1200" dirty="0">
                <a:solidFill>
                  <a:schemeClr val="tx1"/>
                </a:solidFill>
                <a:effectLst/>
                <a:latin typeface="+mn-lt"/>
                <a:ea typeface="+mn-ea"/>
                <a:cs typeface="+mn-cs"/>
              </a:rPr>
              <a:t>’ conference – a ground-breaking event that brought together 30 Black, Asian </a:t>
            </a:r>
          </a:p>
          <a:p>
            <a:r>
              <a:rPr lang="en-US" sz="1200" b="0" i="0" kern="1200" dirty="0">
                <a:solidFill>
                  <a:schemeClr val="tx1"/>
                </a:solidFill>
                <a:effectLst/>
                <a:latin typeface="+mn-lt"/>
                <a:ea typeface="+mn-ea"/>
                <a:cs typeface="+mn-cs"/>
              </a:rPr>
              <a:t>and Minority Ethnic (BAME) students and 30 local employers to explore solutions for increasing diversity in graduate recruitment.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DMU Works careers support was awarded Best University Careers/Employability Service at the National Undergraduate Employability (NUE) Awards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February 2021.</a:t>
            </a:r>
            <a:endParaRPr lang="en-US" sz="105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One of just 17 universities worldwide to be an ambassador for the UN Sustainable Development Goals</a:t>
            </a:r>
          </a:p>
          <a:p>
            <a:endParaRPr lang="en-GB" sz="1100" dirty="0"/>
          </a:p>
          <a:p>
            <a:r>
              <a:rPr lang="en-GB" sz="1100" baseline="0" dirty="0"/>
              <a:t>We have over 20, 000 students</a:t>
            </a:r>
          </a:p>
          <a:p>
            <a:r>
              <a:rPr lang="en-GB" sz="1100" baseline="0" dirty="0"/>
              <a:t>28 collaborative partners including those with progression agreements and growing. New Dubai Campus.</a:t>
            </a:r>
          </a:p>
          <a:p>
            <a:r>
              <a:rPr lang="en-GB" sz="1100" baseline="0" dirty="0"/>
              <a:t>Over 300 external examiners for taught provision</a:t>
            </a:r>
          </a:p>
          <a:p>
            <a:pPr marL="0" lvl="0" indent="0">
              <a:buFont typeface="Arial" panose="020B0604020202020204" pitchFamily="34" charset="0"/>
              <a:buNone/>
            </a:pPr>
            <a:r>
              <a:rPr lang="en-GB" sz="1100" kern="1200" dirty="0">
                <a:solidFill>
                  <a:schemeClr val="tx1"/>
                </a:solidFill>
                <a:effectLst/>
                <a:latin typeface="+mn-lt"/>
                <a:ea typeface="+mn-ea"/>
                <a:cs typeface="+mn-cs"/>
              </a:rPr>
              <a:t>Four faculties – Arts, Design</a:t>
            </a:r>
            <a:r>
              <a:rPr lang="en-GB" sz="1100" kern="1200" baseline="0" dirty="0">
                <a:solidFill>
                  <a:schemeClr val="tx1"/>
                </a:solidFill>
                <a:effectLst/>
                <a:latin typeface="+mn-lt"/>
                <a:ea typeface="+mn-ea"/>
                <a:cs typeface="+mn-cs"/>
              </a:rPr>
              <a:t> and Humanities,</a:t>
            </a:r>
            <a:r>
              <a:rPr lang="en-GB" sz="1100" kern="1200" dirty="0">
                <a:solidFill>
                  <a:schemeClr val="tx1"/>
                </a:solidFill>
                <a:effectLst/>
                <a:latin typeface="+mn-lt"/>
                <a:ea typeface="+mn-ea"/>
                <a:cs typeface="+mn-cs"/>
              </a:rPr>
              <a:t> Business and Law, Computing,</a:t>
            </a:r>
            <a:r>
              <a:rPr lang="en-GB" sz="1100" kern="1200" baseline="0" dirty="0">
                <a:solidFill>
                  <a:schemeClr val="tx1"/>
                </a:solidFill>
                <a:effectLst/>
                <a:latin typeface="+mn-lt"/>
                <a:ea typeface="+mn-ea"/>
                <a:cs typeface="+mn-cs"/>
              </a:rPr>
              <a:t> Engineering and Technology, </a:t>
            </a:r>
            <a:r>
              <a:rPr lang="en-GB" sz="1100" kern="1200" dirty="0">
                <a:solidFill>
                  <a:schemeClr val="tx1"/>
                </a:solidFill>
                <a:effectLst/>
                <a:latin typeface="+mn-lt"/>
                <a:ea typeface="+mn-ea"/>
                <a:cs typeface="+mn-cs"/>
              </a:rPr>
              <a:t>Health and Life</a:t>
            </a:r>
            <a:r>
              <a:rPr lang="en-GB" sz="1100" kern="1200" baseline="0" dirty="0">
                <a:solidFill>
                  <a:schemeClr val="tx1"/>
                </a:solidFill>
                <a:effectLst/>
                <a:latin typeface="+mn-lt"/>
                <a:ea typeface="+mn-ea"/>
                <a:cs typeface="+mn-cs"/>
              </a:rPr>
              <a:t> Sciences and the “5</a:t>
            </a:r>
            <a:r>
              <a:rPr lang="en-GB" sz="1100" kern="1200" baseline="30000" dirty="0">
                <a:solidFill>
                  <a:schemeClr val="tx1"/>
                </a:solidFill>
                <a:effectLst/>
                <a:latin typeface="+mn-lt"/>
                <a:ea typeface="+mn-ea"/>
                <a:cs typeface="+mn-cs"/>
              </a:rPr>
              <a:t>th</a:t>
            </a:r>
            <a:r>
              <a:rPr lang="en-GB" sz="1100" kern="1200" baseline="0" dirty="0">
                <a:solidFill>
                  <a:schemeClr val="tx1"/>
                </a:solidFill>
                <a:effectLst/>
                <a:latin typeface="+mn-lt"/>
                <a:ea typeface="+mn-ea"/>
                <a:cs typeface="+mn-cs"/>
              </a:rPr>
              <a:t>” faculty </a:t>
            </a:r>
          </a:p>
          <a:p>
            <a:pPr marL="0" lvl="0" indent="0">
              <a:buFont typeface="Arial" panose="020B0604020202020204" pitchFamily="34" charset="0"/>
              <a:buNone/>
            </a:pPr>
            <a:r>
              <a:rPr lang="en-GB" sz="1100" kern="1200" baseline="0" dirty="0">
                <a:solidFill>
                  <a:schemeClr val="tx1"/>
                </a:solidFill>
                <a:effectLst/>
                <a:latin typeface="+mn-lt"/>
                <a:ea typeface="+mn-ea"/>
                <a:cs typeface="+mn-cs"/>
              </a:rPr>
              <a:t>Educational Partnerships</a:t>
            </a:r>
            <a:endParaRPr lang="en-GB" sz="1100" kern="1200" dirty="0">
              <a:solidFill>
                <a:schemeClr val="tx1"/>
              </a:solidFill>
              <a:effectLst/>
              <a:latin typeface="+mn-lt"/>
              <a:ea typeface="+mn-ea"/>
              <a:cs typeface="+mn-cs"/>
            </a:endParaRPr>
          </a:p>
          <a:p>
            <a:pPr marL="0" lvl="0" indent="0">
              <a:buFont typeface="Arial" panose="020B0604020202020204" pitchFamily="34" charset="0"/>
              <a:buNone/>
            </a:pPr>
            <a:r>
              <a:rPr lang="en-GB" sz="1100" kern="1200" dirty="0">
                <a:solidFill>
                  <a:schemeClr val="tx1"/>
                </a:solidFill>
                <a:effectLst/>
                <a:latin typeface="+mn-lt"/>
                <a:ea typeface="+mn-ea"/>
                <a:cs typeface="+mn-cs"/>
              </a:rPr>
              <a:t>	</a:t>
            </a:r>
            <a:endParaRPr lang="en-GB" sz="1100" dirty="0"/>
          </a:p>
          <a:p>
            <a:r>
              <a:rPr lang="en-GB" sz="1100" b="1" kern="1200" dirty="0">
                <a:solidFill>
                  <a:schemeClr val="tx1"/>
                </a:solidFill>
                <a:effectLst/>
                <a:latin typeface="+mn-lt"/>
                <a:ea typeface="+mn-ea"/>
                <a:cs typeface="+mn-cs"/>
              </a:rPr>
              <a:t>Role of individuals</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PVC/Dean, Deputy Dean, Head of School etc are fixed posts – not rotated like some other HEIs.</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Functional head role is cross faculty.</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Associate Dean</a:t>
            </a:r>
            <a:r>
              <a:rPr lang="en-GB" sz="1100" kern="1200" baseline="0" dirty="0">
                <a:solidFill>
                  <a:schemeClr val="tx1"/>
                </a:solidFill>
                <a:effectLst/>
                <a:latin typeface="+mn-lt"/>
                <a:ea typeface="+mn-ea"/>
                <a:cs typeface="+mn-cs"/>
              </a:rPr>
              <a:t> Academic - </a:t>
            </a:r>
            <a:r>
              <a:rPr lang="en-GB" sz="1100" kern="1200" dirty="0">
                <a:solidFill>
                  <a:schemeClr val="tx1"/>
                </a:solidFill>
                <a:effectLst/>
                <a:latin typeface="+mn-lt"/>
                <a:ea typeface="+mn-ea"/>
                <a:cs typeface="+mn-cs"/>
              </a:rPr>
              <a:t>Academic Management (design and management of taught provision, operation of assessment boards, enhancement of retention/progression/good honours)</a:t>
            </a:r>
            <a:endParaRPr lang="en-GB" sz="11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baseline="0" dirty="0">
                <a:solidFill>
                  <a:schemeClr val="tx1"/>
                </a:solidFill>
                <a:effectLst/>
                <a:latin typeface="+mn-lt"/>
                <a:ea typeface="+mn-ea"/>
                <a:cs typeface="+mn-cs"/>
              </a:rPr>
              <a:t>Associate Professor Student Experience</a:t>
            </a:r>
            <a:r>
              <a:rPr lang="en-GB" sz="1100" kern="1200" dirty="0">
                <a:solidFill>
                  <a:schemeClr val="tx1"/>
                </a:solidFill>
                <a:effectLst/>
                <a:latin typeface="+mn-lt"/>
                <a:ea typeface="+mn-ea"/>
                <a:cs typeface="+mn-cs"/>
              </a:rPr>
              <a:t> – Academic Management (design and management of taught provision, operation of assessment boards, enhancement of retention/progression/good honours)</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Associate Professor</a:t>
            </a:r>
            <a:r>
              <a:rPr lang="en-GB" sz="1100" kern="1200" baseline="0" dirty="0">
                <a:solidFill>
                  <a:schemeClr val="tx1"/>
                </a:solidFill>
                <a:effectLst/>
                <a:latin typeface="+mn-lt"/>
                <a:ea typeface="+mn-ea"/>
                <a:cs typeface="+mn-cs"/>
              </a:rPr>
              <a:t> Quality </a:t>
            </a:r>
            <a:r>
              <a:rPr lang="en-GB" sz="1100" kern="1200" dirty="0">
                <a:solidFill>
                  <a:schemeClr val="tx1"/>
                </a:solidFill>
                <a:effectLst/>
                <a:latin typeface="+mn-lt"/>
                <a:ea typeface="+mn-ea"/>
                <a:cs typeface="+mn-cs"/>
              </a:rPr>
              <a:t>– ask one to give a brief description if in attendance. Role with curriculum developments, validations, periodic reviews and ex ex.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mn-lt"/>
                <a:ea typeface="+mn-ea"/>
                <a:cs typeface="+mn-cs"/>
              </a:rPr>
              <a:t>Head of School/Department. Some faculties</a:t>
            </a:r>
            <a:r>
              <a:rPr lang="en-GB" sz="1100" kern="1200" baseline="0" dirty="0">
                <a:solidFill>
                  <a:schemeClr val="tx1"/>
                </a:solidFill>
                <a:effectLst/>
                <a:latin typeface="+mn-lt"/>
                <a:ea typeface="+mn-ea"/>
                <a:cs typeface="+mn-cs"/>
              </a:rPr>
              <a:t> use school, some department</a:t>
            </a:r>
            <a:endParaRPr lang="en-GB" sz="11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mn-lt"/>
                <a:ea typeface="+mn-ea"/>
                <a:cs typeface="+mn-cs"/>
              </a:rPr>
              <a:t>Prog leader and subject leader may be same in some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mn-lt"/>
                <a:ea typeface="+mn-ea"/>
                <a:cs typeface="+mn-cs"/>
              </a:rPr>
              <a:t>Director</a:t>
            </a:r>
            <a:r>
              <a:rPr lang="en-GB" sz="1100" kern="1200" baseline="0" dirty="0">
                <a:solidFill>
                  <a:schemeClr val="tx1"/>
                </a:solidFill>
                <a:effectLst/>
                <a:latin typeface="+mn-lt"/>
                <a:ea typeface="+mn-ea"/>
                <a:cs typeface="+mn-cs"/>
              </a:rPr>
              <a:t> of Faculty Operations – Manages the Faculty</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Student Support – Most contact will be with</a:t>
            </a:r>
            <a:r>
              <a:rPr lang="en-GB" sz="1100" kern="1200" baseline="0" dirty="0">
                <a:solidFill>
                  <a:schemeClr val="tx1"/>
                </a:solidFill>
                <a:effectLst/>
                <a:latin typeface="+mn-lt"/>
                <a:ea typeface="+mn-ea"/>
                <a:cs typeface="+mn-cs"/>
              </a:rPr>
              <a:t> the programme administrator who is responsible for organising visits etc</a:t>
            </a:r>
            <a:r>
              <a:rPr lang="en-GB" sz="1100" kern="1200" dirty="0">
                <a:solidFill>
                  <a:schemeClr val="tx1"/>
                </a:solidFill>
                <a:effectLst/>
                <a:latin typeface="+mn-lt"/>
                <a:ea typeface="+mn-ea"/>
                <a:cs typeface="+mn-cs"/>
              </a:rPr>
              <a: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633A04B-9F37-4F38-B8B9-C8B1EA1332FF}" type="slidenum">
              <a:rPr lang="en-GB" smtClean="0"/>
              <a:t>4</a:t>
            </a:fld>
            <a:endParaRPr lang="en-GB" dirty="0"/>
          </a:p>
        </p:txBody>
      </p:sp>
    </p:spTree>
    <p:extLst>
      <p:ext uri="{BB962C8B-B14F-4D97-AF65-F5344CB8AC3E}">
        <p14:creationId xmlns:p14="http://schemas.microsoft.com/office/powerpoint/2010/main" val="18091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Claire/Nikki</a:t>
            </a:r>
          </a:p>
          <a:p>
            <a:endParaRPr lang="en-GB" sz="1200" b="1" dirty="0"/>
          </a:p>
          <a:p>
            <a:r>
              <a:rPr lang="en-GB" sz="1200" b="1" dirty="0"/>
              <a:t>The</a:t>
            </a:r>
            <a:r>
              <a:rPr lang="en-GB" sz="1200" b="1" baseline="0" dirty="0"/>
              <a:t> role of the ex </a:t>
            </a:r>
            <a:r>
              <a:rPr lang="en-GB" sz="1200" b="1" baseline="0" dirty="0" err="1"/>
              <a:t>ex</a:t>
            </a:r>
            <a:r>
              <a:rPr lang="en-GB" sz="1200" b="1" baseline="0" dirty="0"/>
              <a:t> </a:t>
            </a:r>
          </a:p>
          <a:p>
            <a:r>
              <a:rPr lang="en-GB" sz="1200" b="0" baseline="0" dirty="0"/>
              <a:t>3 parts – CLICK to pulse each section:</a:t>
            </a:r>
          </a:p>
          <a:p>
            <a:r>
              <a:rPr lang="en-GB" sz="1200" b="0" baseline="0" dirty="0"/>
              <a:t>To ensure that standards (of the programmes/modules and student performance) are maintained from a subject point of view. </a:t>
            </a:r>
          </a:p>
          <a:p>
            <a:r>
              <a:rPr lang="en-GB" sz="1200" b="0" baseline="0" dirty="0"/>
              <a:t>Ensure that they are comparable with the sector</a:t>
            </a:r>
          </a:p>
          <a:p>
            <a:r>
              <a:rPr lang="en-GB" sz="1200" b="0" baseline="0" dirty="0"/>
              <a:t>To ensure fairness and equity from a student point of view. To give advice if any anomalies during the assessments</a:t>
            </a:r>
          </a:p>
          <a:p>
            <a:r>
              <a:rPr lang="en-GB" sz="1200" b="0" baseline="0" dirty="0"/>
              <a:t>To act as a critical friend with curriculum developments and standards. Advice on curriculum and assessment changes, new developments etc</a:t>
            </a:r>
            <a:endParaRPr lang="en-GB" sz="1200" b="1" dirty="0"/>
          </a:p>
          <a:p>
            <a:endParaRPr lang="en-GB" dirty="0"/>
          </a:p>
        </p:txBody>
      </p:sp>
      <p:sp>
        <p:nvSpPr>
          <p:cNvPr id="4" name="Slide Number Placeholder 3"/>
          <p:cNvSpPr>
            <a:spLocks noGrp="1"/>
          </p:cNvSpPr>
          <p:nvPr>
            <p:ph type="sldNum" sz="quarter" idx="5"/>
          </p:nvPr>
        </p:nvSpPr>
        <p:spPr/>
        <p:txBody>
          <a:bodyPr/>
          <a:lstStyle/>
          <a:p>
            <a:fld id="{1633A04B-9F37-4F38-B8B9-C8B1EA1332FF}" type="slidenum">
              <a:rPr lang="en-GB" smtClean="0"/>
              <a:t>5</a:t>
            </a:fld>
            <a:endParaRPr lang="en-GB" dirty="0"/>
          </a:p>
        </p:txBody>
      </p:sp>
    </p:spTree>
    <p:extLst>
      <p:ext uri="{BB962C8B-B14F-4D97-AF65-F5344CB8AC3E}">
        <p14:creationId xmlns:p14="http://schemas.microsoft.com/office/powerpoint/2010/main" val="3822052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Examiners role with assessment</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000" kern="1200" dirty="0">
                <a:solidFill>
                  <a:schemeClr val="tx1"/>
                </a:solidFill>
                <a:effectLst/>
                <a:latin typeface="+mn-lt"/>
                <a:ea typeface="+mn-ea"/>
                <a:cs typeface="+mn-cs"/>
              </a:rPr>
              <a:t>Aims &amp; subsequent learning outcomes at module and programme level are appropriate.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tx1"/>
                </a:solidFill>
                <a:effectLst/>
                <a:latin typeface="+mn-lt"/>
                <a:ea typeface="+mn-ea"/>
                <a:cs typeface="+mn-cs"/>
              </a:rPr>
              <a:t>Ensure that the philosophy of assessment is clear and understood and ensure that the assessment methods are suitable.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tx1"/>
                </a:solidFill>
                <a:effectLst/>
                <a:latin typeface="+mn-lt"/>
                <a:ea typeface="+mn-ea"/>
                <a:cs typeface="+mn-cs"/>
              </a:rPr>
              <a:t>Load – make sure not overloaded or under loaded. Different module loads across a module or programme. Ensure that the balance and range is appropriate.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baseline="0" dirty="0">
                <a:solidFill>
                  <a:schemeClr val="tx1"/>
                </a:solidFill>
                <a:effectLst/>
                <a:latin typeface="+mn-lt"/>
                <a:ea typeface="+mn-ea"/>
                <a:cs typeface="+mn-cs"/>
              </a:rPr>
              <a:t>Also ensure that the assessment strategy is coherent. How balanced is it and how does it support the structure of the programme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kern="1200" dirty="0">
                <a:solidFill>
                  <a:schemeClr val="tx1"/>
                </a:solidFill>
                <a:effectLst/>
                <a:latin typeface="+mn-lt"/>
                <a:ea typeface="+mn-ea"/>
                <a:cs typeface="+mn-cs"/>
              </a:rPr>
              <a:t>Look at</a:t>
            </a:r>
            <a:r>
              <a:rPr lang="en-GB" sz="1000" kern="1200" baseline="0" dirty="0">
                <a:solidFill>
                  <a:schemeClr val="tx1"/>
                </a:solidFill>
                <a:effectLst/>
                <a:latin typeface="+mn-lt"/>
                <a:ea typeface="+mn-ea"/>
                <a:cs typeface="+mn-cs"/>
              </a:rPr>
              <a:t> marking and moderation processes and making sure internal quality processes are followed. Is the internal marking consistent, clear and check to ensure that moderation has taken place.</a:t>
            </a:r>
            <a:endParaRPr lang="en-GB"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000" kern="1200" dirty="0">
                <a:solidFill>
                  <a:schemeClr val="tx1"/>
                </a:solidFill>
                <a:effectLst/>
                <a:latin typeface="+mn-lt"/>
                <a:ea typeface="+mn-ea"/>
                <a:cs typeface="+mn-cs"/>
              </a:rPr>
              <a:t>Impartial – Most assessments are </a:t>
            </a:r>
            <a:r>
              <a:rPr lang="en-GB" sz="1000" b="0" kern="1200" dirty="0">
                <a:solidFill>
                  <a:schemeClr val="tx1"/>
                </a:solidFill>
                <a:effectLst/>
                <a:latin typeface="+mn-lt"/>
                <a:ea typeface="+mn-ea"/>
                <a:cs typeface="+mn-cs"/>
              </a:rPr>
              <a:t>marked anonymously</a:t>
            </a:r>
            <a:r>
              <a:rPr lang="en-GB" sz="1000" b="1" kern="1200" dirty="0">
                <a:solidFill>
                  <a:schemeClr val="tx1"/>
                </a:solidFill>
                <a:effectLst/>
                <a:latin typeface="+mn-lt"/>
                <a:ea typeface="+mn-ea"/>
                <a:cs typeface="+mn-cs"/>
              </a:rPr>
              <a:t>. </a:t>
            </a:r>
            <a:r>
              <a:rPr lang="en-GB" sz="1000" kern="1200" dirty="0">
                <a:solidFill>
                  <a:schemeClr val="tx1"/>
                </a:solidFill>
                <a:effectLst/>
                <a:latin typeface="+mn-lt"/>
                <a:ea typeface="+mn-ea"/>
                <a:cs typeface="+mn-cs"/>
              </a:rPr>
              <a:t>Where ever we can, we do so. Some areas opt out such as presentations or design work. </a:t>
            </a:r>
          </a:p>
          <a:p>
            <a:endParaRPr lang="en-GB" sz="1000" dirty="0"/>
          </a:p>
          <a:p>
            <a:endParaRPr lang="en-GB" sz="1000" dirty="0"/>
          </a:p>
        </p:txBody>
      </p:sp>
      <p:sp>
        <p:nvSpPr>
          <p:cNvPr id="4" name="Slide Number Placeholder 3"/>
          <p:cNvSpPr>
            <a:spLocks noGrp="1"/>
          </p:cNvSpPr>
          <p:nvPr>
            <p:ph type="sldNum" sz="quarter" idx="10"/>
          </p:nvPr>
        </p:nvSpPr>
        <p:spPr/>
        <p:txBody>
          <a:bodyPr/>
          <a:lstStyle/>
          <a:p>
            <a:fld id="{1633A04B-9F37-4F38-B8B9-C8B1EA1332FF}" type="slidenum">
              <a:rPr lang="en-GB" smtClean="0"/>
              <a:t>6</a:t>
            </a:fld>
            <a:endParaRPr lang="en-GB" dirty="0"/>
          </a:p>
        </p:txBody>
      </p:sp>
    </p:spTree>
    <p:extLst>
      <p:ext uri="{BB962C8B-B14F-4D97-AF65-F5344CB8AC3E}">
        <p14:creationId xmlns:p14="http://schemas.microsoft.com/office/powerpoint/2010/main" val="422873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chemeClr val="tx1"/>
                </a:solidFill>
                <a:effectLst/>
                <a:latin typeface="+mn-lt"/>
                <a:ea typeface="+mn-ea"/>
                <a:cs typeface="+mn-cs"/>
              </a:rPr>
              <a:t>At the start of each session</a:t>
            </a:r>
            <a:endParaRPr lang="en-GB" sz="1100" kern="1200" dirty="0">
              <a:solidFill>
                <a:schemeClr val="tx1"/>
              </a:solidFill>
              <a:effectLst/>
              <a:latin typeface="+mn-lt"/>
              <a:ea typeface="+mn-ea"/>
              <a:cs typeface="+mn-cs"/>
            </a:endParaRPr>
          </a:p>
          <a:p>
            <a:pPr marL="171450" lvl="0" indent="-171450" eaLnBrk="0" fontAlgn="base" hangingPunct="0">
              <a:buFont typeface="Arial" panose="020B0604020202020204" pitchFamily="34" charset="0"/>
              <a:buChar char="•"/>
            </a:pPr>
            <a:r>
              <a:rPr lang="en-GB" sz="1100" kern="1200" dirty="0">
                <a:solidFill>
                  <a:schemeClr val="tx1"/>
                </a:solidFill>
                <a:effectLst/>
                <a:latin typeface="+mn-lt"/>
                <a:ea typeface="+mn-ea"/>
                <a:cs typeface="+mn-cs"/>
              </a:rPr>
              <a:t>At degree level EE’s are not formally required to review L4 work - only have to audit that the work is appropriate preparation for L5 and L6. Strongly advised to look at L4 for newly validated programmes. Look at both levels for Foundation Degrees</a:t>
            </a:r>
          </a:p>
          <a:p>
            <a:pPr marL="171450" lvl="0" indent="-171450" eaLnBrk="0" fontAlgn="base" hangingPunct="0">
              <a:buFont typeface="Arial" panose="020B0604020202020204" pitchFamily="34" charset="0"/>
              <a:buChar char="•"/>
            </a:pPr>
            <a:r>
              <a:rPr lang="en-GB" sz="1100" kern="1200" dirty="0">
                <a:solidFill>
                  <a:schemeClr val="tx1"/>
                </a:solidFill>
                <a:effectLst/>
                <a:latin typeface="+mn-lt"/>
                <a:ea typeface="+mn-ea"/>
                <a:cs typeface="+mn-cs"/>
              </a:rPr>
              <a:t>PG - all assessments for L7.</a:t>
            </a:r>
          </a:p>
          <a:p>
            <a:pPr marL="171450" lvl="0" indent="-171450" eaLnBrk="0" fontAlgn="base" hangingPunct="0">
              <a:buFont typeface="Arial" panose="020B0604020202020204" pitchFamily="34" charset="0"/>
              <a:buChar char="•"/>
            </a:pPr>
            <a:r>
              <a:rPr lang="en-GB" sz="1100" kern="1200" dirty="0">
                <a:solidFill>
                  <a:schemeClr val="tx1"/>
                </a:solidFill>
                <a:effectLst/>
                <a:latin typeface="+mn-lt"/>
                <a:ea typeface="+mn-ea"/>
                <a:cs typeface="+mn-cs"/>
              </a:rPr>
              <a:t>CertHE, HNs and FD awards EE’s need to see L4 and L5.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mn-lt"/>
                <a:ea typeface="+mn-ea"/>
                <a:cs typeface="+mn-cs"/>
              </a:rPr>
              <a:t>Sampling – how (ie in what format – hardcopy, Blackboard), when (timeline), spread work throughout the year or send in one batch. Right</a:t>
            </a:r>
            <a:r>
              <a:rPr lang="en-GB" sz="1100" kern="1200" baseline="0" dirty="0">
                <a:solidFill>
                  <a:schemeClr val="tx1"/>
                </a:solidFill>
                <a:effectLst/>
                <a:latin typeface="+mn-lt"/>
                <a:ea typeface="+mn-ea"/>
                <a:cs typeface="+mn-cs"/>
              </a:rPr>
              <a:t> to see all assessments on request. Although you will be guided as to which sample we would like you to focus on. As a minimum you should see:</a:t>
            </a:r>
            <a:endParaRPr lang="en-GB" sz="1100" b="0" dirty="0"/>
          </a:p>
          <a:p>
            <a:pPr lvl="1"/>
            <a:r>
              <a:rPr lang="en-GB" sz="1100" b="0" dirty="0"/>
              <a:t>- Assessment(s) marked highest overall</a:t>
            </a:r>
          </a:p>
          <a:p>
            <a:pPr lvl="1"/>
            <a:r>
              <a:rPr lang="en-GB" sz="1100" b="0" dirty="0"/>
              <a:t>- Selection of passed assessments from each  classification band</a:t>
            </a:r>
          </a:p>
          <a:p>
            <a:pPr lvl="1"/>
            <a:r>
              <a:rPr lang="en-GB" sz="1100" b="0" dirty="0"/>
              <a:t>- Problematic assessment – important</a:t>
            </a:r>
            <a:r>
              <a:rPr lang="en-GB" sz="1100" b="0" baseline="0" dirty="0"/>
              <a:t> to note that examiners are not here to be a 2</a:t>
            </a:r>
            <a:r>
              <a:rPr lang="en-GB" sz="1100" b="0" baseline="30000" dirty="0"/>
              <a:t>nd</a:t>
            </a:r>
            <a:r>
              <a:rPr lang="en-GB" sz="1100" b="0" baseline="0" dirty="0"/>
              <a:t> or 3</a:t>
            </a:r>
            <a:r>
              <a:rPr lang="en-GB" sz="1100" b="0" baseline="30000" dirty="0"/>
              <a:t>rd</a:t>
            </a:r>
            <a:r>
              <a:rPr lang="en-GB" sz="1100" b="0" baseline="0" dirty="0"/>
              <a:t> marker</a:t>
            </a:r>
            <a:endParaRPr lang="en-GB" sz="1100" b="0" dirty="0"/>
          </a:p>
          <a:p>
            <a:pPr lvl="1"/>
            <a:r>
              <a:rPr lang="en-GB" sz="1100" b="0" dirty="0"/>
              <a:t>- A sample of fails for UG and all failed dissertations for PGT.</a:t>
            </a:r>
            <a:r>
              <a:rPr lang="en-GB" sz="1100" b="0" baseline="0" dirty="0"/>
              <a:t> </a:t>
            </a:r>
            <a:endParaRPr lang="en-GB" sz="1100" b="0" dirty="0"/>
          </a:p>
          <a:p>
            <a:pPr marL="0" lvl="0" indent="0">
              <a:buFont typeface="Arial" panose="020B0604020202020204" pitchFamily="34" charset="0"/>
              <a:buNone/>
            </a:pPr>
            <a:r>
              <a:rPr lang="en-GB" sz="1100" kern="1200" dirty="0">
                <a:solidFill>
                  <a:schemeClr val="tx1"/>
                </a:solidFill>
                <a:effectLst/>
                <a:latin typeface="+mn-lt"/>
                <a:ea typeface="+mn-ea"/>
                <a:cs typeface="+mn-cs"/>
              </a:rPr>
              <a:t>Refer to the Assessment &amp; feedback</a:t>
            </a:r>
            <a:r>
              <a:rPr lang="en-GB" sz="1100" kern="1200" baseline="0" dirty="0">
                <a:solidFill>
                  <a:schemeClr val="tx1"/>
                </a:solidFill>
                <a:effectLst/>
                <a:latin typeface="+mn-lt"/>
                <a:ea typeface="+mn-ea"/>
                <a:cs typeface="+mn-cs"/>
              </a:rPr>
              <a:t> policy – </a:t>
            </a:r>
            <a:endParaRPr lang="en-GB" sz="1100" dirty="0"/>
          </a:p>
          <a:p>
            <a:pPr marL="0" lvl="0" indent="0">
              <a:buFont typeface="Arial" panose="020B0604020202020204" pitchFamily="34" charset="0"/>
              <a:buNone/>
            </a:pPr>
            <a:r>
              <a:rPr lang="en-GB" sz="1100" i="1" dirty="0"/>
              <a:t>Once the minimum sample has been composed as described above: - For modules of up to 100 students the sample size for internal and external moderation shall normally be 10 assessments (this would require all items in the case of very small modules). - For modules of over 100 students the sample size should be √n of assessments (e.g. if the cohort size is 260 the sample will be 16 items). </a:t>
            </a:r>
          </a:p>
          <a:p>
            <a:pPr marL="0" lvl="0" indent="0">
              <a:buFont typeface="Arial" panose="020B0604020202020204" pitchFamily="34" charset="0"/>
              <a:buNone/>
            </a:pPr>
            <a:r>
              <a:rPr lang="en-GB" sz="1100" i="1" kern="1200" dirty="0">
                <a:solidFill>
                  <a:schemeClr val="tx1"/>
                </a:solidFill>
                <a:effectLst/>
                <a:latin typeface="+mn-lt"/>
                <a:ea typeface="+mn-ea"/>
                <a:cs typeface="+mn-cs"/>
              </a:rPr>
              <a:t>Link will  be provided after the session</a:t>
            </a:r>
          </a:p>
          <a:p>
            <a:pPr marL="171450" lvl="0" indent="-171450" eaLnBrk="0" fontAlgn="base" hangingPunct="0">
              <a:buFont typeface="Arial" panose="020B0604020202020204" pitchFamily="34" charset="0"/>
              <a:buChar char="•"/>
            </a:pPr>
            <a:endParaRPr lang="en-GB" sz="1100" kern="1200" dirty="0">
              <a:solidFill>
                <a:schemeClr val="tx1"/>
              </a:solidFill>
              <a:effectLst/>
              <a:latin typeface="+mn-lt"/>
              <a:ea typeface="+mn-ea"/>
              <a:cs typeface="+mn-cs"/>
            </a:endParaRPr>
          </a:p>
          <a:p>
            <a:pPr marL="171450" lvl="0" indent="-171450" eaLnBrk="0" fontAlgn="base" hangingPunct="0">
              <a:buFont typeface="Arial" panose="020B0604020202020204" pitchFamily="34" charset="0"/>
              <a:buChar char="•"/>
            </a:pPr>
            <a:r>
              <a:rPr lang="en-GB" sz="1100" kern="1200" dirty="0">
                <a:solidFill>
                  <a:schemeClr val="tx1"/>
                </a:solidFill>
                <a:effectLst/>
                <a:latin typeface="+mn-lt"/>
                <a:ea typeface="+mn-ea"/>
                <a:cs typeface="+mn-cs"/>
              </a:rPr>
              <a:t>Draft exam questions and coursework – same as above</a:t>
            </a:r>
          </a:p>
          <a:p>
            <a:pPr marL="171450" lvl="0" indent="-171450" eaLnBrk="0" fontAlgn="base" hangingPunct="0">
              <a:buFont typeface="Arial" panose="020B0604020202020204" pitchFamily="34" charset="0"/>
              <a:buChar char="•"/>
            </a:pPr>
            <a:r>
              <a:rPr lang="en-GB" sz="1100" kern="1200" dirty="0">
                <a:solidFill>
                  <a:schemeClr val="tx1"/>
                </a:solidFill>
                <a:effectLst/>
                <a:latin typeface="+mn-lt"/>
                <a:ea typeface="+mn-ea"/>
                <a:cs typeface="+mn-cs"/>
              </a:rPr>
              <a:t>Visits – as well as boards, examiners might want to meet students during year to activity ie poster session, practical work, just a chat to see how things are going. Virtual?</a:t>
            </a:r>
          </a:p>
          <a:p>
            <a:endParaRPr lang="en-GB" sz="1000" dirty="0"/>
          </a:p>
        </p:txBody>
      </p:sp>
      <p:sp>
        <p:nvSpPr>
          <p:cNvPr id="4" name="Slide Number Placeholder 3"/>
          <p:cNvSpPr>
            <a:spLocks noGrp="1"/>
          </p:cNvSpPr>
          <p:nvPr>
            <p:ph type="sldNum" sz="quarter" idx="10"/>
          </p:nvPr>
        </p:nvSpPr>
        <p:spPr/>
        <p:txBody>
          <a:bodyPr/>
          <a:lstStyle/>
          <a:p>
            <a:fld id="{1633A04B-9F37-4F38-B8B9-C8B1EA1332FF}" type="slidenum">
              <a:rPr lang="en-GB" smtClean="0"/>
              <a:t>7</a:t>
            </a:fld>
            <a:endParaRPr lang="en-GB" dirty="0"/>
          </a:p>
        </p:txBody>
      </p:sp>
    </p:spTree>
    <p:extLst>
      <p:ext uri="{BB962C8B-B14F-4D97-AF65-F5344CB8AC3E}">
        <p14:creationId xmlns:p14="http://schemas.microsoft.com/office/powerpoint/2010/main" val="169562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What you need to do your job</a:t>
            </a:r>
          </a:p>
          <a:p>
            <a:r>
              <a:rPr lang="en-GB" sz="1200" dirty="0"/>
              <a:t>Basic</a:t>
            </a:r>
            <a:r>
              <a:rPr lang="en-GB" sz="1200" baseline="0" dirty="0"/>
              <a:t> information at the start of your appointment includes:</a:t>
            </a:r>
          </a:p>
          <a:p>
            <a:endParaRPr lang="en-GB" sz="1200" baseline="0" dirty="0"/>
          </a:p>
          <a:p>
            <a:r>
              <a:rPr lang="en-GB" sz="1200" baseline="0" dirty="0"/>
              <a:t>Module and programme specifications</a:t>
            </a:r>
          </a:p>
          <a:p>
            <a:r>
              <a:rPr lang="en-GB" sz="1200" baseline="0" dirty="0"/>
              <a:t>Student handbooks </a:t>
            </a:r>
            <a:r>
              <a:rPr lang="en-GB" sz="1200" baseline="0"/>
              <a:t>– going </a:t>
            </a:r>
            <a:r>
              <a:rPr lang="en-GB" sz="1200" baseline="0" dirty="0"/>
              <a:t>forward all this information will be available on our VLE – Blackboard. Will have been given guidance on how to access BB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Previous external examiner, periodic review and PSRB reports</a:t>
            </a:r>
          </a:p>
          <a:p>
            <a:r>
              <a:rPr lang="en-GB" sz="1200" baseline="0" dirty="0"/>
              <a:t>A timeline of when to expect work, deadlines and when to visit – </a:t>
            </a:r>
            <a:r>
              <a:rPr lang="en-GB" sz="1200" b="1" baseline="0" dirty="0"/>
              <a:t>if unable to commit to any dates, let us know in advance</a:t>
            </a:r>
          </a:p>
          <a:p>
            <a:r>
              <a:rPr lang="en-GB" sz="1200" baseline="0" dirty="0"/>
              <a:t>Assessment information such as assessment criteria, marking schemes, mark descriptors (</a:t>
            </a:r>
            <a:r>
              <a:rPr lang="en-GB" sz="1200" kern="1200" dirty="0">
                <a:solidFill>
                  <a:schemeClr val="tx1"/>
                </a:solidFill>
                <a:effectLst/>
                <a:latin typeface="+mn-lt"/>
                <a:ea typeface="+mn-ea"/>
                <a:cs typeface="+mn-cs"/>
              </a:rPr>
              <a:t>most areas use contextualised descriptors)</a:t>
            </a:r>
            <a:r>
              <a:rPr lang="en-GB" sz="1200" baseline="0" dirty="0"/>
              <a:t>, model answers</a:t>
            </a:r>
          </a:p>
          <a:p>
            <a:endParaRPr lang="en-GB" sz="1200" baseline="0" dirty="0"/>
          </a:p>
          <a:p>
            <a:endParaRPr lang="en-GB" dirty="0"/>
          </a:p>
        </p:txBody>
      </p:sp>
      <p:sp>
        <p:nvSpPr>
          <p:cNvPr id="4" name="Slide Number Placeholder 3"/>
          <p:cNvSpPr>
            <a:spLocks noGrp="1"/>
          </p:cNvSpPr>
          <p:nvPr>
            <p:ph type="sldNum" sz="quarter" idx="5"/>
          </p:nvPr>
        </p:nvSpPr>
        <p:spPr/>
        <p:txBody>
          <a:bodyPr/>
          <a:lstStyle/>
          <a:p>
            <a:fld id="{1633A04B-9F37-4F38-B8B9-C8B1EA1332FF}" type="slidenum">
              <a:rPr lang="en-GB" smtClean="0"/>
              <a:t>8</a:t>
            </a:fld>
            <a:endParaRPr lang="en-GB" dirty="0"/>
          </a:p>
        </p:txBody>
      </p:sp>
    </p:spTree>
    <p:extLst>
      <p:ext uri="{BB962C8B-B14F-4D97-AF65-F5344CB8AC3E}">
        <p14:creationId xmlns:p14="http://schemas.microsoft.com/office/powerpoint/2010/main" val="1346149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fontAlgn="base" hangingPunct="0">
              <a:buFont typeface="Arial" panose="020B0604020202020204" pitchFamily="34" charset="0"/>
              <a:buNone/>
            </a:pPr>
            <a:r>
              <a:rPr lang="en-GB" sz="1200" b="1" kern="1200" dirty="0">
                <a:solidFill>
                  <a:schemeClr val="tx1"/>
                </a:solidFill>
                <a:effectLst/>
                <a:latin typeface="+mn-lt"/>
                <a:ea typeface="+mn-ea"/>
                <a:cs typeface="+mn-cs"/>
              </a:rPr>
              <a:t>Outside of the boards</a:t>
            </a:r>
          </a:p>
          <a:p>
            <a:pPr marL="0" indent="0" eaLnBrk="0" fontAlgn="base" hangingPunct="0">
              <a:buFont typeface="Arial" panose="020B0604020202020204" pitchFamily="34" charset="0"/>
              <a:buNone/>
            </a:pPr>
            <a:endParaRPr lang="en-GB" sz="1200" kern="1200" dirty="0">
              <a:solidFill>
                <a:schemeClr val="tx1"/>
              </a:solidFill>
              <a:effectLst/>
              <a:latin typeface="+mn-lt"/>
              <a:ea typeface="+mn-ea"/>
              <a:cs typeface="+mn-cs"/>
            </a:endParaRPr>
          </a:p>
          <a:p>
            <a:pPr marL="171450" lvl="0" indent="-171450" eaLnBrk="0" fontAlgn="base" hangingPunct="0">
              <a:buFont typeface="Arial" panose="020B0604020202020204" pitchFamily="34" charset="0"/>
              <a:buChar char="•"/>
            </a:pPr>
            <a:r>
              <a:rPr lang="en-GB" sz="1100" kern="1200" dirty="0">
                <a:solidFill>
                  <a:schemeClr val="tx1"/>
                </a:solidFill>
                <a:effectLst/>
                <a:latin typeface="+mn-lt"/>
                <a:ea typeface="+mn-ea"/>
                <a:cs typeface="+mn-cs"/>
              </a:rPr>
              <a:t>Meet students – not a requirement but good practice if possible to arrange. May be invited to attend other activities</a:t>
            </a:r>
            <a:r>
              <a:rPr lang="en-GB" sz="1100" kern="1200" baseline="0" dirty="0">
                <a:solidFill>
                  <a:schemeClr val="tx1"/>
                </a:solidFill>
                <a:effectLst/>
                <a:latin typeface="+mn-lt"/>
                <a:ea typeface="+mn-ea"/>
                <a:cs typeface="+mn-cs"/>
              </a:rPr>
              <a:t> such as presentations and performances</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Examiners</a:t>
            </a:r>
            <a:r>
              <a:rPr lang="en-GB" sz="1100" kern="1200" baseline="0" dirty="0">
                <a:solidFill>
                  <a:schemeClr val="tx1"/>
                </a:solidFill>
                <a:effectLst/>
                <a:latin typeface="+mn-lt"/>
                <a:ea typeface="+mn-ea"/>
                <a:cs typeface="+mn-cs"/>
              </a:rPr>
              <a:t> should not be used as a second marker!!!</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Not expected to change individual marks </a:t>
            </a:r>
            <a:r>
              <a:rPr lang="en-GB" sz="1100" kern="1200" dirty="0" err="1">
                <a:solidFill>
                  <a:schemeClr val="tx1"/>
                </a:solidFill>
                <a:effectLst/>
                <a:latin typeface="+mn-lt"/>
                <a:ea typeface="+mn-ea"/>
                <a:cs typeface="+mn-cs"/>
              </a:rPr>
              <a:t>eg</a:t>
            </a:r>
            <a:r>
              <a:rPr lang="en-GB" sz="1100" kern="1200" dirty="0">
                <a:solidFill>
                  <a:schemeClr val="tx1"/>
                </a:solidFill>
                <a:effectLst/>
                <a:latin typeface="+mn-lt"/>
                <a:ea typeface="+mn-ea"/>
                <a:cs typeface="+mn-cs"/>
              </a:rPr>
              <a:t> 39- up to 40 unless the whole cohort of work has been seen or typo error. If there are issues with the internal marking, the ex </a:t>
            </a:r>
            <a:r>
              <a:rPr lang="en-GB" sz="1100" kern="1200" dirty="0" err="1">
                <a:solidFill>
                  <a:schemeClr val="tx1"/>
                </a:solidFill>
                <a:effectLst/>
                <a:latin typeface="+mn-lt"/>
                <a:ea typeface="+mn-ea"/>
                <a:cs typeface="+mn-cs"/>
              </a:rPr>
              <a:t>ex</a:t>
            </a:r>
            <a:r>
              <a:rPr lang="en-GB" sz="1100" kern="1200" dirty="0">
                <a:solidFill>
                  <a:schemeClr val="tx1"/>
                </a:solidFill>
                <a:effectLst/>
                <a:latin typeface="+mn-lt"/>
                <a:ea typeface="+mn-ea"/>
                <a:cs typeface="+mn-cs"/>
              </a:rPr>
              <a:t> can ask for the whole cohort to be remarked</a:t>
            </a:r>
            <a:r>
              <a:rPr lang="en-GB" sz="1100" kern="1200" baseline="0" dirty="0">
                <a:solidFill>
                  <a:schemeClr val="tx1"/>
                </a:solidFill>
                <a:effectLst/>
                <a:latin typeface="+mn-lt"/>
                <a:ea typeface="+mn-ea"/>
                <a:cs typeface="+mn-cs"/>
              </a:rPr>
              <a:t> or you c</a:t>
            </a:r>
            <a:r>
              <a:rPr lang="en-GB" sz="1100" kern="1200" dirty="0">
                <a:solidFill>
                  <a:schemeClr val="tx1"/>
                </a:solidFill>
                <a:effectLst/>
                <a:latin typeface="+mn-lt"/>
                <a:ea typeface="+mn-ea"/>
                <a:cs typeface="+mn-cs"/>
              </a:rPr>
              <a:t>an suggest raising or lowering of the whole cohort</a:t>
            </a:r>
          </a:p>
          <a:p>
            <a:pPr marL="171450" lvl="0" indent="-171450" eaLnBrk="0" fontAlgn="base" hangingPunct="0">
              <a:buFont typeface="Arial" panose="020B0604020202020204" pitchFamily="34" charset="0"/>
              <a:buChar char="•"/>
            </a:pPr>
            <a:r>
              <a:rPr lang="en-GB" sz="1100" kern="1200" dirty="0">
                <a:solidFill>
                  <a:schemeClr val="tx1"/>
                </a:solidFill>
                <a:effectLst/>
                <a:latin typeface="+mn-lt"/>
                <a:ea typeface="+mn-ea"/>
                <a:cs typeface="+mn-cs"/>
              </a:rPr>
              <a:t>Internal marking – if problem can ask for whole cohort work to be remarked.</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Is the assessment strategy coherent?</a:t>
            </a:r>
          </a:p>
          <a:p>
            <a:pPr marL="171450" lvl="0" indent="-171450" eaLnBrk="0" fontAlgn="base" hangingPunct="0">
              <a:buFont typeface="Arial" panose="020B0604020202020204" pitchFamily="34" charset="0"/>
              <a:buChar char="•"/>
            </a:pPr>
            <a:r>
              <a:rPr lang="en-GB" sz="1100" kern="1200" dirty="0">
                <a:solidFill>
                  <a:schemeClr val="tx1"/>
                </a:solidFill>
                <a:effectLst/>
                <a:latin typeface="+mn-lt"/>
                <a:ea typeface="+mn-ea"/>
                <a:cs typeface="+mn-cs"/>
              </a:rPr>
              <a:t>Confirm the distribution of marks for a module</a:t>
            </a:r>
          </a:p>
          <a:p>
            <a:pPr marL="171450" lvl="0" indent="-171450" eaLnBrk="0" fontAlgn="base" hangingPunct="0">
              <a:buFont typeface="Arial" panose="020B0604020202020204" pitchFamily="34" charset="0"/>
              <a:buChar char="•"/>
            </a:pPr>
            <a:r>
              <a:rPr lang="en-GB" sz="1100" kern="1200" dirty="0">
                <a:solidFill>
                  <a:schemeClr val="tx1"/>
                </a:solidFill>
                <a:effectLst/>
                <a:latin typeface="+mn-lt"/>
                <a:ea typeface="+mn-ea"/>
                <a:cs typeface="+mn-cs"/>
              </a:rPr>
              <a:t>Advise on cases of internal disagreement</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Ex </a:t>
            </a:r>
            <a:r>
              <a:rPr lang="en-GB" sz="1100" kern="1200" dirty="0" err="1">
                <a:solidFill>
                  <a:schemeClr val="tx1"/>
                </a:solidFill>
                <a:effectLst/>
                <a:latin typeface="+mn-lt"/>
                <a:ea typeface="+mn-ea"/>
                <a:cs typeface="+mn-cs"/>
              </a:rPr>
              <a:t>ex</a:t>
            </a:r>
            <a:r>
              <a:rPr lang="en-GB" sz="1100" kern="1200" dirty="0">
                <a:solidFill>
                  <a:schemeClr val="tx1"/>
                </a:solidFill>
                <a:effectLst/>
                <a:latin typeface="+mn-lt"/>
                <a:ea typeface="+mn-ea"/>
                <a:cs typeface="+mn-cs"/>
              </a:rPr>
              <a:t> need to be aware if any of their modules or programme are taught at partners. Will be on their appointment letter but they can ask for clarification from the programme team.</a:t>
            </a: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Need to ensure that modules which are run across multiple partners are the taught, assessed and marked/moderated in a similar way. An equitable experience across all partners.</a:t>
            </a:r>
          </a:p>
          <a:p>
            <a:endParaRPr lang="en-GB" sz="1100" dirty="0"/>
          </a:p>
          <a:p>
            <a:endParaRPr lang="en-GB" sz="1100" dirty="0"/>
          </a:p>
        </p:txBody>
      </p:sp>
      <p:sp>
        <p:nvSpPr>
          <p:cNvPr id="4" name="Slide Number Placeholder 3"/>
          <p:cNvSpPr>
            <a:spLocks noGrp="1"/>
          </p:cNvSpPr>
          <p:nvPr>
            <p:ph type="sldNum" sz="quarter" idx="10"/>
          </p:nvPr>
        </p:nvSpPr>
        <p:spPr/>
        <p:txBody>
          <a:bodyPr/>
          <a:lstStyle/>
          <a:p>
            <a:fld id="{1633A04B-9F37-4F38-B8B9-C8B1EA1332FF}" type="slidenum">
              <a:rPr lang="en-GB" smtClean="0"/>
              <a:t>9</a:t>
            </a:fld>
            <a:endParaRPr lang="en-GB" dirty="0"/>
          </a:p>
        </p:txBody>
      </p:sp>
    </p:spTree>
    <p:extLst>
      <p:ext uri="{BB962C8B-B14F-4D97-AF65-F5344CB8AC3E}">
        <p14:creationId xmlns:p14="http://schemas.microsoft.com/office/powerpoint/2010/main" val="2316321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7FA0EA-A71F-4E91-88D3-5922BE282427}" type="datetimeFigureOut">
              <a:rPr lang="en-GB" smtClean="0"/>
              <a:t>24/03/2022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90B0036-BA51-4E08-AD82-43B9E7EC1912}" type="slidenum">
              <a:rPr lang="en-GB" smtClean="0"/>
              <a:t>‹#›</a:t>
            </a:fld>
            <a:endParaRPr lang="en-GB" dirty="0"/>
          </a:p>
        </p:txBody>
      </p:sp>
      <p:pic>
        <p:nvPicPr>
          <p:cNvPr id="1026" name="Picture 2" descr="S:\Marketing Team\Common\Corporate Marketing\DMU MARKETING TEMPLATES\Powerpoint\NEW\PNG\DMU Powerpoint 2017-16;9.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20539"/>
            <a:ext cx="9180512" cy="516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57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7FA0EA-A71F-4E91-88D3-5922BE282427}" type="datetimeFigureOut">
              <a:rPr lang="en-GB" smtClean="0"/>
              <a:t>24/03/2022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90B0036-BA51-4E08-AD82-43B9E7EC1912}" type="slidenum">
              <a:rPr lang="en-GB" smtClean="0"/>
              <a:t>‹#›</a:t>
            </a:fld>
            <a:endParaRPr lang="en-GB" dirty="0"/>
          </a:p>
        </p:txBody>
      </p:sp>
      <p:pic>
        <p:nvPicPr>
          <p:cNvPr id="2050" name="Picture 2" descr="S:\Marketing Team\Common\Corporate Marketing\DMU MARKETING TEMPLATES\Powerpoint\NEW\PNG\DMU Powerpoint 2017-16;9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257"/>
            <a:ext cx="9152000" cy="51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92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7FA0EA-A71F-4E91-88D3-5922BE282427}" type="datetimeFigureOut">
              <a:rPr lang="en-GB" smtClean="0"/>
              <a:t>24/03/2022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90B0036-BA51-4E08-AD82-43B9E7EC1912}" type="slidenum">
              <a:rPr lang="en-GB" smtClean="0"/>
              <a:t>‹#›</a:t>
            </a:fld>
            <a:endParaRPr lang="en-GB" dirty="0"/>
          </a:p>
        </p:txBody>
      </p:sp>
      <p:pic>
        <p:nvPicPr>
          <p:cNvPr id="7" name="Picture 2" descr="S:\Marketing Team\Common\Corporate Marketing\DMU MARKETING TEMPLATES\Powerpoint\NEW\PNG\DMU Powerpoint 2017-16;9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99" y="0"/>
            <a:ext cx="9151999" cy="51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3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7FA0EA-A71F-4E91-88D3-5922BE282427}" type="datetimeFigureOut">
              <a:rPr lang="en-GB" smtClean="0"/>
              <a:t>24/03/2022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90B0036-BA51-4E08-AD82-43B9E7EC1912}" type="slidenum">
              <a:rPr lang="en-GB" smtClean="0"/>
              <a:t>‹#›</a:t>
            </a:fld>
            <a:endParaRPr lang="en-GB" dirty="0"/>
          </a:p>
        </p:txBody>
      </p:sp>
      <p:pic>
        <p:nvPicPr>
          <p:cNvPr id="3074" name="Picture 2" descr="S:\Marketing Team\Common\Corporate Marketing\DMU MARKETING TEMPLATES\Powerpoint\NEW\PNG\DMU Powerpoint 2017-16;9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99" y="0"/>
            <a:ext cx="9151999" cy="514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Marketing Team\Common\Corporate Marketing\DMU MARKETING TEMPLATES\Powerpoint\NEW\PNG\DMU Powerpoint 2017-16;9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4401" y="152400"/>
            <a:ext cx="9151999" cy="51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27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7FA0EA-A71F-4E91-88D3-5922BE282427}" type="datetimeFigureOut">
              <a:rPr lang="en-GB" smtClean="0"/>
              <a:t>24/03/2022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90B0036-BA51-4E08-AD82-43B9E7EC1912}" type="slidenum">
              <a:rPr lang="en-GB" smtClean="0"/>
              <a:t>‹#›</a:t>
            </a:fld>
            <a:endParaRPr lang="en-GB" dirty="0"/>
          </a:p>
        </p:txBody>
      </p:sp>
    </p:spTree>
    <p:extLst>
      <p:ext uri="{BB962C8B-B14F-4D97-AF65-F5344CB8AC3E}">
        <p14:creationId xmlns:p14="http://schemas.microsoft.com/office/powerpoint/2010/main" val="12204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A17FA0EA-A71F-4E91-88D3-5922BE282427}" type="datetimeFigureOut">
              <a:rPr lang="en-GB" smtClean="0"/>
              <a:t>24/03/2022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90B0036-BA51-4E08-AD82-43B9E7EC1912}" type="slidenum">
              <a:rPr lang="en-GB" smtClean="0"/>
              <a:t>‹#›</a:t>
            </a:fld>
            <a:endParaRPr lang="en-GB" dirty="0"/>
          </a:p>
        </p:txBody>
      </p:sp>
    </p:spTree>
    <p:extLst>
      <p:ext uri="{BB962C8B-B14F-4D97-AF65-F5344CB8AC3E}">
        <p14:creationId xmlns:p14="http://schemas.microsoft.com/office/powerpoint/2010/main" val="279402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F81390-E9D1-B740-B29D-4719E55071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9999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7FA0EA-A71F-4E91-88D3-5922BE282427}" type="datetimeFigureOut">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24/03/2022</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0B0036-BA51-4E08-AD82-43B9E7EC1912}"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2038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17FA0EA-A71F-4E91-88D3-5922BE282427}" type="datetimeFigureOut">
              <a:rPr lang="en-GB" smtClean="0"/>
              <a:t>24/03/2022</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B0036-BA51-4E08-AD82-43B9E7EC1912}" type="slidenum">
              <a:rPr lang="en-GB" smtClean="0"/>
              <a:t>‹#›</a:t>
            </a:fld>
            <a:endParaRPr lang="en-GB" dirty="0"/>
          </a:p>
        </p:txBody>
      </p:sp>
    </p:spTree>
    <p:extLst>
      <p:ext uri="{BB962C8B-B14F-4D97-AF65-F5344CB8AC3E}">
        <p14:creationId xmlns:p14="http://schemas.microsoft.com/office/powerpoint/2010/main" val="2433916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s://www.dmu.ac.uk/documents/ydmus/dmu-emergency-regs-safety-net-11-feb-2021.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4.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6.xml.rels><?xml version="1.0" encoding="UTF-8" standalone="yes"?>
<Relationships xmlns="http://schemas.openxmlformats.org/package/2006/relationships"><Relationship Id="rId8" Type="http://schemas.openxmlformats.org/officeDocument/2006/relationships/hyperlink" Target="mailto:mhaynes@dmu.ac.uk" TargetMode="External"/><Relationship Id="rId13" Type="http://schemas.openxmlformats.org/officeDocument/2006/relationships/hyperlink" Target="mailto:ep@dmu.ac.uk" TargetMode="External"/><Relationship Id="rId3" Type="http://schemas.openxmlformats.org/officeDocument/2006/relationships/hyperlink" Target="mailto:adhadmin-ada@dmu.ac.uk" TargetMode="External"/><Relationship Id="rId7" Type="http://schemas.openxmlformats.org/officeDocument/2006/relationships/hyperlink" Target="mailto:kharris@dmu.ac.uk" TargetMode="External"/><Relationship Id="rId12" Type="http://schemas.openxmlformats.org/officeDocument/2006/relationships/hyperlink" Target="mailto:swelton@dmu.ac.uk"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hyperlink" Target="mailto:adh-pgtadmin@dmu.ac.uk" TargetMode="External"/><Relationship Id="rId11" Type="http://schemas.openxmlformats.org/officeDocument/2006/relationships/hyperlink" Target="mailto:nwarrington@dmu.ac.uk" TargetMode="External"/><Relationship Id="rId5" Type="http://schemas.openxmlformats.org/officeDocument/2006/relationships/hyperlink" Target="mailto:adh-admin.hpa@dmu.ac.uk" TargetMode="External"/><Relationship Id="rId10" Type="http://schemas.openxmlformats.org/officeDocument/2006/relationships/hyperlink" Target="mailto:csummers@dmu.ac.uk" TargetMode="External"/><Relationship Id="rId4" Type="http://schemas.openxmlformats.org/officeDocument/2006/relationships/hyperlink" Target="mailto:adhadmin-ft@dmu.ac.uk" TargetMode="External"/><Relationship Id="rId9" Type="http://schemas.openxmlformats.org/officeDocument/2006/relationships/hyperlink" Target="mailto:chris.voss@dmu.ac.uk"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30.svg"/><Relationship Id="rId11" Type="http://schemas.openxmlformats.org/officeDocument/2006/relationships/image" Target="../media/image20.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8" Type="http://schemas.openxmlformats.org/officeDocument/2006/relationships/hyperlink" Target="https://demontfortuniversity.sharepoint.com/sites/DMUHome?wa=wsignin1.0" TargetMode="External"/><Relationship Id="rId3" Type="http://schemas.openxmlformats.org/officeDocument/2006/relationships/hyperlink" Target="https://www.dmu.ac.uk/" TargetMode="External"/><Relationship Id="rId7" Type="http://schemas.openxmlformats.org/officeDocument/2006/relationships/hyperlink" Target="https://www.dmu.ac.uk/academic-quality"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hyperlink" Target="https://www.dmu.ac.uk/learning-teaching-assessment" TargetMode="External"/><Relationship Id="rId5" Type="http://schemas.openxmlformats.org/officeDocument/2006/relationships/hyperlink" Target="https://dmu.ac.uk/assessment-boards-regulations" TargetMode="External"/><Relationship Id="rId4" Type="http://schemas.openxmlformats.org/officeDocument/2006/relationships/hyperlink" Target="https://www.dmu.ac.uk/external-examining" TargetMode="External"/><Relationship Id="rId9" Type="http://schemas.openxmlformats.org/officeDocument/2006/relationships/hyperlink" Target="https://www.advance-he.ac.uk/knowledge-hub/external-exami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EB2994-EB24-7045-A0BA-01B7C994B539}"/>
              </a:ext>
            </a:extLst>
          </p:cNvPr>
          <p:cNvSpPr txBox="1"/>
          <p:nvPr/>
        </p:nvSpPr>
        <p:spPr>
          <a:xfrm>
            <a:off x="506557" y="3277196"/>
            <a:ext cx="3748520" cy="923330"/>
          </a:xfrm>
          <a:prstGeom prst="rect">
            <a:avLst/>
          </a:prstGeom>
          <a:noFill/>
        </p:spPr>
        <p:txBody>
          <a:bodyPr wrap="square" rtlCol="0">
            <a:spAutoFit/>
          </a:bodyPr>
          <a:lstStyle/>
          <a:p>
            <a:r>
              <a:rPr lang="en-US" sz="2700" b="1" dirty="0">
                <a:solidFill>
                  <a:schemeClr val="bg1"/>
                </a:solidFill>
                <a:latin typeface="Akzidenz-Grotesk Pro Bold" panose="02000503030000020003" pitchFamily="2" charset="77"/>
              </a:rPr>
              <a:t>External Examiner Briefing Session </a:t>
            </a:r>
          </a:p>
        </p:txBody>
      </p:sp>
      <p:sp>
        <p:nvSpPr>
          <p:cNvPr id="5" name="TextBox 4">
            <a:extLst>
              <a:ext uri="{FF2B5EF4-FFF2-40B4-BE49-F238E27FC236}">
                <a16:creationId xmlns:a16="http://schemas.microsoft.com/office/drawing/2014/main" id="{3C411162-33C8-D94E-BD30-82B16E733B88}"/>
              </a:ext>
            </a:extLst>
          </p:cNvPr>
          <p:cNvSpPr txBox="1"/>
          <p:nvPr/>
        </p:nvSpPr>
        <p:spPr>
          <a:xfrm>
            <a:off x="506557" y="4200526"/>
            <a:ext cx="3748520" cy="369332"/>
          </a:xfrm>
          <a:prstGeom prst="rect">
            <a:avLst/>
          </a:prstGeom>
          <a:noFill/>
        </p:spPr>
        <p:txBody>
          <a:bodyPr wrap="square" rtlCol="0">
            <a:spAutoFit/>
          </a:bodyPr>
          <a:lstStyle/>
          <a:p>
            <a:r>
              <a:rPr lang="en-US" b="1" dirty="0">
                <a:solidFill>
                  <a:schemeClr val="bg1"/>
                </a:solidFill>
                <a:latin typeface="Akzidenz-Grotesk Pro Bold" panose="02000503030000020003" pitchFamily="2" charset="77"/>
              </a:rPr>
              <a:t>2021/22</a:t>
            </a:r>
          </a:p>
        </p:txBody>
      </p:sp>
    </p:spTree>
    <p:extLst>
      <p:ext uri="{BB962C8B-B14F-4D97-AF65-F5344CB8AC3E}">
        <p14:creationId xmlns:p14="http://schemas.microsoft.com/office/powerpoint/2010/main" val="3854253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981E32"/>
                </a:solidFill>
              </a:rPr>
              <a:t>Extenuating circumstances</a:t>
            </a:r>
          </a:p>
        </p:txBody>
      </p:sp>
      <p:graphicFrame>
        <p:nvGraphicFramePr>
          <p:cNvPr id="6" name="Diagram 5"/>
          <p:cNvGraphicFramePr/>
          <p:nvPr>
            <p:extLst>
              <p:ext uri="{D42A27DB-BD31-4B8C-83A1-F6EECF244321}">
                <p14:modId xmlns:p14="http://schemas.microsoft.com/office/powerpoint/2010/main" val="156828404"/>
              </p:ext>
            </p:extLst>
          </p:nvPr>
        </p:nvGraphicFramePr>
        <p:xfrm>
          <a:off x="467544" y="1196752"/>
          <a:ext cx="8229600" cy="3740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501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981E32"/>
                </a:solidFill>
              </a:rPr>
              <a:t>Engaging external examiners</a:t>
            </a:r>
          </a:p>
        </p:txBody>
      </p:sp>
      <p:graphicFrame>
        <p:nvGraphicFramePr>
          <p:cNvPr id="4" name="Diagram 3"/>
          <p:cNvGraphicFramePr/>
          <p:nvPr>
            <p:extLst>
              <p:ext uri="{D42A27DB-BD31-4B8C-83A1-F6EECF244321}">
                <p14:modId xmlns:p14="http://schemas.microsoft.com/office/powerpoint/2010/main" val="4283507049"/>
              </p:ext>
            </p:extLst>
          </p:nvPr>
        </p:nvGraphicFramePr>
        <p:xfrm>
          <a:off x="467544" y="1196752"/>
          <a:ext cx="8229600" cy="3740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72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7494"/>
            <a:ext cx="8229600" cy="857250"/>
          </a:xfrm>
        </p:spPr>
        <p:txBody>
          <a:bodyPr>
            <a:noAutofit/>
          </a:bodyPr>
          <a:lstStyle/>
          <a:p>
            <a:pPr algn="l"/>
            <a:br>
              <a:rPr lang="en-GB" sz="3200" dirty="0">
                <a:solidFill>
                  <a:srgbClr val="981E32"/>
                </a:solidFill>
              </a:rPr>
            </a:br>
            <a:r>
              <a:rPr lang="en-GB" sz="3600" b="1" dirty="0">
                <a:solidFill>
                  <a:srgbClr val="981E32"/>
                </a:solidFill>
                <a:cs typeface="Calibri" panose="020F0502020204030204" pitchFamily="34" charset="0"/>
              </a:rPr>
              <a:t>Academic regulations</a:t>
            </a:r>
            <a:br>
              <a:rPr lang="en-GB" sz="2800" dirty="0"/>
            </a:br>
            <a:endParaRPr lang="en-GB" sz="2800" dirty="0"/>
          </a:p>
        </p:txBody>
      </p:sp>
      <p:pic>
        <p:nvPicPr>
          <p:cNvPr id="2" name="Picture 1">
            <a:extLst>
              <a:ext uri="{FF2B5EF4-FFF2-40B4-BE49-F238E27FC236}">
                <a16:creationId xmlns:a16="http://schemas.microsoft.com/office/drawing/2014/main" id="{163F7552-A44E-404D-8601-CAA881F5CC8A}"/>
              </a:ext>
            </a:extLst>
          </p:cNvPr>
          <p:cNvPicPr>
            <a:picLocks noChangeAspect="1"/>
          </p:cNvPicPr>
          <p:nvPr/>
        </p:nvPicPr>
        <p:blipFill>
          <a:blip r:embed="rId3"/>
          <a:stretch>
            <a:fillRect/>
          </a:stretch>
        </p:blipFill>
        <p:spPr>
          <a:xfrm>
            <a:off x="6525458" y="653497"/>
            <a:ext cx="2321129" cy="3305136"/>
          </a:xfrm>
          <a:prstGeom prst="rect">
            <a:avLst/>
          </a:prstGeom>
          <a:ln>
            <a:solidFill>
              <a:srgbClr val="323232"/>
            </a:solidFill>
          </a:ln>
        </p:spPr>
      </p:pic>
      <p:pic>
        <p:nvPicPr>
          <p:cNvPr id="4" name="Picture 3">
            <a:extLst>
              <a:ext uri="{FF2B5EF4-FFF2-40B4-BE49-F238E27FC236}">
                <a16:creationId xmlns:a16="http://schemas.microsoft.com/office/drawing/2014/main" id="{256EDEEB-D960-4DA9-8DBF-2A7CAE82D9E3}"/>
              </a:ext>
            </a:extLst>
          </p:cNvPr>
          <p:cNvPicPr>
            <a:picLocks noChangeAspect="1"/>
          </p:cNvPicPr>
          <p:nvPr/>
        </p:nvPicPr>
        <p:blipFill>
          <a:blip r:embed="rId4"/>
          <a:stretch>
            <a:fillRect/>
          </a:stretch>
        </p:blipFill>
        <p:spPr>
          <a:xfrm>
            <a:off x="457200" y="1603125"/>
            <a:ext cx="2321129" cy="3255183"/>
          </a:xfrm>
          <a:prstGeom prst="rect">
            <a:avLst/>
          </a:prstGeom>
          <a:ln>
            <a:solidFill>
              <a:srgbClr val="323232"/>
            </a:solidFill>
          </a:ln>
        </p:spPr>
      </p:pic>
      <p:pic>
        <p:nvPicPr>
          <p:cNvPr id="5" name="Picture 4">
            <a:extLst>
              <a:ext uri="{FF2B5EF4-FFF2-40B4-BE49-F238E27FC236}">
                <a16:creationId xmlns:a16="http://schemas.microsoft.com/office/drawing/2014/main" id="{352F3992-219F-4DBD-B7EE-F3D07A341FE0}"/>
              </a:ext>
            </a:extLst>
          </p:cNvPr>
          <p:cNvPicPr>
            <a:picLocks noChangeAspect="1"/>
          </p:cNvPicPr>
          <p:nvPr/>
        </p:nvPicPr>
        <p:blipFill rotWithShape="1">
          <a:blip r:embed="rId5"/>
          <a:srcRect l="25588" t="2117"/>
          <a:stretch/>
        </p:blipFill>
        <p:spPr>
          <a:xfrm>
            <a:off x="2934248" y="1582369"/>
            <a:ext cx="3432566" cy="2376264"/>
          </a:xfrm>
          <a:prstGeom prst="rect">
            <a:avLst/>
          </a:prstGeom>
          <a:ln>
            <a:solidFill>
              <a:srgbClr val="323232"/>
            </a:solidFill>
          </a:ln>
        </p:spPr>
      </p:pic>
      <p:sp>
        <p:nvSpPr>
          <p:cNvPr id="10" name="TextBox 9">
            <a:extLst>
              <a:ext uri="{FF2B5EF4-FFF2-40B4-BE49-F238E27FC236}">
                <a16:creationId xmlns:a16="http://schemas.microsoft.com/office/drawing/2014/main" id="{4A294995-CD44-4E04-A423-08DADE58989A}"/>
              </a:ext>
            </a:extLst>
          </p:cNvPr>
          <p:cNvSpPr txBox="1"/>
          <p:nvPr/>
        </p:nvSpPr>
        <p:spPr>
          <a:xfrm>
            <a:off x="2938116" y="4011910"/>
            <a:ext cx="5908471" cy="1292662"/>
          </a:xfrm>
          <a:prstGeom prst="rect">
            <a:avLst/>
          </a:prstGeom>
          <a:noFill/>
        </p:spPr>
        <p:txBody>
          <a:bodyPr wrap="square" rtlCol="0">
            <a:spAutoFit/>
          </a:bodyPr>
          <a:lstStyle/>
          <a:p>
            <a:pPr lvl="0"/>
            <a:r>
              <a:rPr lang="en-GB" sz="2000" dirty="0">
                <a:cs typeface="Calibri" panose="020F0502020204030204" pitchFamily="34" charset="0"/>
              </a:rPr>
              <a:t>Programme-specific regulations</a:t>
            </a:r>
          </a:p>
          <a:p>
            <a:pPr marL="285750" indent="-285750">
              <a:buFont typeface="Arial" panose="020B0604020202020204" pitchFamily="34" charset="0"/>
              <a:buChar char="•"/>
            </a:pPr>
            <a:r>
              <a:rPr lang="en-GB" sz="2000" dirty="0">
                <a:cs typeface="Calibri" panose="020F0502020204030204" pitchFamily="34" charset="0"/>
              </a:rPr>
              <a:t>Deviations from generic academic regulations</a:t>
            </a:r>
          </a:p>
          <a:p>
            <a:pPr marL="285750" indent="-285750">
              <a:buFont typeface="Arial" panose="020B0604020202020204" pitchFamily="34" charset="0"/>
              <a:buChar char="•"/>
            </a:pPr>
            <a:r>
              <a:rPr lang="en-GB" sz="2000" dirty="0">
                <a:cs typeface="Calibri" panose="020F0502020204030204" pitchFamily="34" charset="0"/>
              </a:rPr>
              <a:t>Meet PSRB requirements</a:t>
            </a:r>
          </a:p>
          <a:p>
            <a:pPr marL="285750" indent="-285750">
              <a:buFont typeface="Arial" panose="020B0604020202020204" pitchFamily="34" charset="0"/>
              <a:buChar char="•"/>
            </a:pPr>
            <a:endParaRPr lang="en-GB" dirty="0"/>
          </a:p>
        </p:txBody>
      </p:sp>
      <p:sp>
        <p:nvSpPr>
          <p:cNvPr id="7" name="Callout: Down Arrow 6">
            <a:extLst>
              <a:ext uri="{FF2B5EF4-FFF2-40B4-BE49-F238E27FC236}">
                <a16:creationId xmlns:a16="http://schemas.microsoft.com/office/drawing/2014/main" id="{6C6BE89F-DB63-4C88-BB7F-AD401F835612}"/>
              </a:ext>
            </a:extLst>
          </p:cNvPr>
          <p:cNvSpPr/>
          <p:nvPr/>
        </p:nvSpPr>
        <p:spPr>
          <a:xfrm>
            <a:off x="465566" y="1039899"/>
            <a:ext cx="2304396" cy="648071"/>
          </a:xfrm>
          <a:prstGeom prst="downArrowCallou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solidFill>
              <a:schemeClr val="accent1">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cs typeface="Calibri" panose="020F0502020204030204" pitchFamily="34" charset="0"/>
              </a:rPr>
              <a:t>New leaflets focusing on key regs for UG and PGT</a:t>
            </a:r>
          </a:p>
        </p:txBody>
      </p:sp>
      <p:sp>
        <p:nvSpPr>
          <p:cNvPr id="8" name="Callout: Down Arrow 7">
            <a:extLst>
              <a:ext uri="{FF2B5EF4-FFF2-40B4-BE49-F238E27FC236}">
                <a16:creationId xmlns:a16="http://schemas.microsoft.com/office/drawing/2014/main" id="{2AEB979E-A8B4-4206-83E3-8737A2CB4727}"/>
              </a:ext>
            </a:extLst>
          </p:cNvPr>
          <p:cNvSpPr/>
          <p:nvPr/>
        </p:nvSpPr>
        <p:spPr>
          <a:xfrm>
            <a:off x="2933105" y="1039899"/>
            <a:ext cx="1854919" cy="648071"/>
          </a:xfrm>
          <a:prstGeom prst="downArrowCallou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solidFill>
              <a:schemeClr val="accent1">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cs typeface="Calibri" panose="020F0502020204030204" pitchFamily="34" charset="0"/>
              </a:rPr>
              <a:t>Updated streamlined overview matrix</a:t>
            </a:r>
          </a:p>
        </p:txBody>
      </p:sp>
      <p:sp>
        <p:nvSpPr>
          <p:cNvPr id="9" name="Callout: Right Arrow 8">
            <a:extLst>
              <a:ext uri="{FF2B5EF4-FFF2-40B4-BE49-F238E27FC236}">
                <a16:creationId xmlns:a16="http://schemas.microsoft.com/office/drawing/2014/main" id="{D2D0E280-8720-4220-9E60-3296BE170CDE}"/>
              </a:ext>
            </a:extLst>
          </p:cNvPr>
          <p:cNvSpPr/>
          <p:nvPr/>
        </p:nvSpPr>
        <p:spPr>
          <a:xfrm>
            <a:off x="4951167" y="243472"/>
            <a:ext cx="1732513" cy="1263623"/>
          </a:xfrm>
          <a:prstGeom prst="rightArrowCallout">
            <a:avLst>
              <a:gd name="adj1" fmla="val 15019"/>
              <a:gd name="adj2" fmla="val 15019"/>
              <a:gd name="adj3" fmla="val 25000"/>
              <a:gd name="adj4" fmla="val 74440"/>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solidFill>
              <a:schemeClr val="accent1">
                <a:lumMod val="75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cs typeface="Calibri" panose="020F0502020204030204" pitchFamily="34" charset="0"/>
              </a:rPr>
              <a:t>Full regs includes new appendix on coursework extension deadlines</a:t>
            </a:r>
          </a:p>
        </p:txBody>
      </p:sp>
    </p:spTree>
    <p:extLst>
      <p:ext uri="{BB962C8B-B14F-4D97-AF65-F5344CB8AC3E}">
        <p14:creationId xmlns:p14="http://schemas.microsoft.com/office/powerpoint/2010/main" val="20405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26" presetClass="emph" presetSubtype="0" fill="hold" grpId="1" nodeType="withEffect">
                                  <p:stCondLst>
                                    <p:cond delay="0"/>
                                  </p:stCondLst>
                                  <p:childTnLst>
                                    <p:animEffect transition="out" filter="fade">
                                      <p:cBhvr>
                                        <p:cTn id="10" dur="500" tmFilter="0, 0; .2, .5; .8, .5; 1, 0"/>
                                        <p:tgtEl>
                                          <p:spTgt spid="7"/>
                                        </p:tgtEl>
                                      </p:cBhvr>
                                    </p:animEffect>
                                    <p:animScale>
                                      <p:cBhvr>
                                        <p:cTn id="11" dur="250" autoRev="1" fill="hold"/>
                                        <p:tgtEl>
                                          <p:spTgt spid="7"/>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6" presetClass="emph" presetSubtype="0" fill="hold" grpId="1" nodeType="withEffect">
                                  <p:stCondLst>
                                    <p:cond delay="0"/>
                                  </p:stCondLst>
                                  <p:childTnLst>
                                    <p:animEffect transition="out" filter="fade">
                                      <p:cBhvr>
                                        <p:cTn id="19" dur="500" tmFilter="0, 0; .2, .5; .8, .5; 1, 0"/>
                                        <p:tgtEl>
                                          <p:spTgt spid="8"/>
                                        </p:tgtEl>
                                      </p:cBhvr>
                                    </p:animEffect>
                                    <p:animScale>
                                      <p:cBhvr>
                                        <p:cTn id="20" dur="250" autoRev="1" fill="hold"/>
                                        <p:tgtEl>
                                          <p:spTgt spid="8"/>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26" presetClass="emph" presetSubtype="0" fill="hold" grpId="1" nodeType="withEffect">
                                  <p:stCondLst>
                                    <p:cond delay="0"/>
                                  </p:stCondLst>
                                  <p:childTnLst>
                                    <p:animEffect transition="out" filter="fade">
                                      <p:cBhvr>
                                        <p:cTn id="28" dur="500" tmFilter="0, 0; .2, .5; .8, .5; 1, 0"/>
                                        <p:tgtEl>
                                          <p:spTgt spid="9"/>
                                        </p:tgtEl>
                                      </p:cBhvr>
                                    </p:animEffect>
                                    <p:animScale>
                                      <p:cBhvr>
                                        <p:cTn id="29" dur="250" autoRev="1" fill="hold"/>
                                        <p:tgtEl>
                                          <p:spTgt spid="9"/>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7" grpId="1" animBg="1"/>
      <p:bldP spid="8" grpId="0" animBg="1"/>
      <p:bldP spid="8" grpId="1" animBg="1"/>
      <p:bldP spid="9" grpId="0" animBg="1"/>
      <p:bldP spid="9"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br>
              <a:rPr lang="en-GB" sz="4000" b="1" dirty="0">
                <a:solidFill>
                  <a:srgbClr val="981E32"/>
                </a:solidFill>
              </a:rPr>
            </a:br>
            <a:r>
              <a:rPr lang="en-GB" sz="4000" b="1" dirty="0">
                <a:solidFill>
                  <a:srgbClr val="981E32"/>
                </a:solidFill>
              </a:rPr>
              <a:t>Credit Framework and levels</a:t>
            </a:r>
            <a:br>
              <a:rPr lang="en-GB" sz="4000" b="1" dirty="0">
                <a:solidFill>
                  <a:srgbClr val="981E32"/>
                </a:solidFill>
              </a:rPr>
            </a:br>
            <a:endParaRPr lang="en-GB" sz="4000" dirty="0"/>
          </a:p>
        </p:txBody>
      </p:sp>
      <p:graphicFrame>
        <p:nvGraphicFramePr>
          <p:cNvPr id="8" name="Diagram 7"/>
          <p:cNvGraphicFramePr/>
          <p:nvPr>
            <p:extLst/>
          </p:nvPr>
        </p:nvGraphicFramePr>
        <p:xfrm>
          <a:off x="395536" y="1063229"/>
          <a:ext cx="8352928" cy="3740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555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br>
              <a:rPr lang="en-GB" sz="4000" b="1" dirty="0">
                <a:solidFill>
                  <a:srgbClr val="981E32"/>
                </a:solidFill>
              </a:rPr>
            </a:br>
            <a:r>
              <a:rPr lang="en-GB" sz="4000" b="1" dirty="0">
                <a:solidFill>
                  <a:srgbClr val="981E32"/>
                </a:solidFill>
              </a:rPr>
              <a:t>Programme specification</a:t>
            </a:r>
            <a:br>
              <a:rPr lang="en-GB" sz="4000" b="1" dirty="0">
                <a:solidFill>
                  <a:srgbClr val="981E32"/>
                </a:solidFill>
              </a:rPr>
            </a:br>
            <a:endParaRPr lang="en-GB" sz="4000" dirty="0"/>
          </a:p>
        </p:txBody>
      </p:sp>
      <p:graphicFrame>
        <p:nvGraphicFramePr>
          <p:cNvPr id="5" name="Diagram 4"/>
          <p:cNvGraphicFramePr/>
          <p:nvPr>
            <p:extLst/>
          </p:nvPr>
        </p:nvGraphicFramePr>
        <p:xfrm>
          <a:off x="457200" y="1063229"/>
          <a:ext cx="8229600" cy="3740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779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1491630"/>
            <a:ext cx="184731" cy="369332"/>
          </a:xfrm>
          <a:prstGeom prst="rect">
            <a:avLst/>
          </a:prstGeom>
          <a:noFill/>
        </p:spPr>
        <p:txBody>
          <a:bodyPr wrap="none" rtlCol="0">
            <a:spAutoFit/>
          </a:bodyPr>
          <a:lstStyle/>
          <a:p>
            <a:endParaRPr lang="en-GB" dirty="0"/>
          </a:p>
        </p:txBody>
      </p:sp>
      <p:graphicFrame>
        <p:nvGraphicFramePr>
          <p:cNvPr id="9" name="Table 8"/>
          <p:cNvGraphicFramePr>
            <a:graphicFrameLocks noGrp="1"/>
          </p:cNvGraphicFramePr>
          <p:nvPr>
            <p:extLst/>
          </p:nvPr>
        </p:nvGraphicFramePr>
        <p:xfrm>
          <a:off x="464998" y="843558"/>
          <a:ext cx="8100000" cy="3831572"/>
        </p:xfrm>
        <a:graphic>
          <a:graphicData uri="http://schemas.openxmlformats.org/drawingml/2006/table">
            <a:tbl>
              <a:tblPr firstRow="1" bandRow="1">
                <a:tableStyleId>{5C22544A-7EE6-4342-B048-85BDC9FD1C3A}</a:tableStyleId>
              </a:tblPr>
              <a:tblGrid>
                <a:gridCol w="3780000">
                  <a:extLst>
                    <a:ext uri="{9D8B030D-6E8A-4147-A177-3AD203B41FA5}">
                      <a16:colId xmlns:a16="http://schemas.microsoft.com/office/drawing/2014/main" val="20000"/>
                    </a:ext>
                  </a:extLst>
                </a:gridCol>
                <a:gridCol w="504000">
                  <a:extLst>
                    <a:ext uri="{9D8B030D-6E8A-4147-A177-3AD203B41FA5}">
                      <a16:colId xmlns:a16="http://schemas.microsoft.com/office/drawing/2014/main" val="20001"/>
                    </a:ext>
                  </a:extLst>
                </a:gridCol>
                <a:gridCol w="504000">
                  <a:extLst>
                    <a:ext uri="{9D8B030D-6E8A-4147-A177-3AD203B41FA5}">
                      <a16:colId xmlns:a16="http://schemas.microsoft.com/office/drawing/2014/main" val="20002"/>
                    </a:ext>
                  </a:extLst>
                </a:gridCol>
                <a:gridCol w="504000">
                  <a:extLst>
                    <a:ext uri="{9D8B030D-6E8A-4147-A177-3AD203B41FA5}">
                      <a16:colId xmlns:a16="http://schemas.microsoft.com/office/drawing/2014/main" val="20003"/>
                    </a:ext>
                  </a:extLst>
                </a:gridCol>
                <a:gridCol w="504000">
                  <a:extLst>
                    <a:ext uri="{9D8B030D-6E8A-4147-A177-3AD203B41FA5}">
                      <a16:colId xmlns:a16="http://schemas.microsoft.com/office/drawing/2014/main" val="20004"/>
                    </a:ext>
                  </a:extLst>
                </a:gridCol>
                <a:gridCol w="648000">
                  <a:extLst>
                    <a:ext uri="{9D8B030D-6E8A-4147-A177-3AD203B41FA5}">
                      <a16:colId xmlns:a16="http://schemas.microsoft.com/office/drawing/2014/main" val="20005"/>
                    </a:ext>
                  </a:extLst>
                </a:gridCol>
                <a:gridCol w="828000">
                  <a:extLst>
                    <a:ext uri="{9D8B030D-6E8A-4147-A177-3AD203B41FA5}">
                      <a16:colId xmlns:a16="http://schemas.microsoft.com/office/drawing/2014/main" val="3805737628"/>
                    </a:ext>
                  </a:extLst>
                </a:gridCol>
                <a:gridCol w="828000">
                  <a:extLst>
                    <a:ext uri="{9D8B030D-6E8A-4147-A177-3AD203B41FA5}">
                      <a16:colId xmlns:a16="http://schemas.microsoft.com/office/drawing/2014/main" val="570988643"/>
                    </a:ext>
                  </a:extLst>
                </a:gridCol>
              </a:tblGrid>
              <a:tr h="317252">
                <a:tc rowSpan="2">
                  <a:txBody>
                    <a:bodyPr/>
                    <a:lstStyle/>
                    <a:p>
                      <a:endParaRPr lang="en-GB" sz="1800" b="1" kern="1200" dirty="0">
                        <a:solidFill>
                          <a:schemeClr val="bg1"/>
                        </a:solidFill>
                        <a:latin typeface="+mn-lt"/>
                        <a:ea typeface="+mn-ea"/>
                        <a:cs typeface="+mn-cs"/>
                      </a:endParaRPr>
                    </a:p>
                  </a:txBody>
                  <a:tcPr marL="90000" marT="0" marB="0">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gridSpan="4">
                  <a:txBody>
                    <a:bodyPr/>
                    <a:lstStyle/>
                    <a:p>
                      <a:pPr algn="ctr"/>
                      <a:r>
                        <a:rPr lang="en-GB" b="1" dirty="0">
                          <a:solidFill>
                            <a:schemeClr val="bg1"/>
                          </a:solidFill>
                        </a:rPr>
                        <a:t>Levels</a:t>
                      </a:r>
                    </a:p>
                  </a:txBody>
                  <a:tcPr marL="9000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38100" cmpd="sng">
                      <a:noFill/>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hMerge="1">
                  <a:txBody>
                    <a:bodyPr/>
                    <a:lstStyle/>
                    <a:p>
                      <a:pPr algn="ctr"/>
                      <a:endParaRPr lang="en-GB" b="1" dirty="0">
                        <a:solidFill>
                          <a:schemeClr val="bg1"/>
                        </a:solidFill>
                      </a:endParaRPr>
                    </a:p>
                  </a:txBody>
                  <a:tcPr marL="90000" marT="0" marB="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hMerge="1">
                  <a:txBody>
                    <a:bodyPr/>
                    <a:lstStyle/>
                    <a:p>
                      <a:pPr algn="ctr"/>
                      <a:endParaRPr lang="en-GB" b="1" dirty="0">
                        <a:solidFill>
                          <a:schemeClr val="bg1"/>
                        </a:solidFill>
                      </a:endParaRPr>
                    </a:p>
                  </a:txBody>
                  <a:tcPr marL="90000" marT="0" marB="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hMerge="1">
                  <a:txBody>
                    <a:bodyPr/>
                    <a:lstStyle/>
                    <a:p>
                      <a:pPr algn="ctr"/>
                      <a:endParaRPr lang="en-GB" b="1" dirty="0">
                        <a:solidFill>
                          <a:schemeClr val="bg1"/>
                        </a:solidFill>
                      </a:endParaRPr>
                    </a:p>
                  </a:txBody>
                  <a:tcPr marL="90000" marT="0" marB="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rowSpan="2">
                  <a:txBody>
                    <a:bodyPr/>
                    <a:lstStyle/>
                    <a:p>
                      <a:pPr algn="ctr"/>
                      <a:r>
                        <a:rPr lang="en-GB" b="1" dirty="0">
                          <a:solidFill>
                            <a:schemeClr val="bg1"/>
                          </a:solidFill>
                        </a:rPr>
                        <a:t>Total</a:t>
                      </a:r>
                    </a:p>
                  </a:txBody>
                  <a:tcPr marL="90000" marT="0" marB="0" anchor="b">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gridSpan="2">
                  <a:txBody>
                    <a:bodyPr/>
                    <a:lstStyle/>
                    <a:p>
                      <a:pPr algn="ctr"/>
                      <a:r>
                        <a:rPr lang="en-GB" b="1" dirty="0">
                          <a:solidFill>
                            <a:schemeClr val="bg1"/>
                          </a:solidFill>
                        </a:rPr>
                        <a:t>Max period reg</a:t>
                      </a:r>
                    </a:p>
                  </a:txBody>
                  <a:tcPr marL="90000" marT="0" marB="0">
                    <a:lnL w="38100" cap="flat" cmpd="sng" algn="ctr">
                      <a:solidFill>
                        <a:schemeClr val="bg1"/>
                      </a:solidFill>
                      <a:prstDash val="solid"/>
                      <a:round/>
                      <a:headEnd type="none" w="med" len="med"/>
                      <a:tailEnd type="none" w="med" len="med"/>
                    </a:lnL>
                    <a:lnB w="38100" cmpd="sng">
                      <a:noFill/>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hMerge="1">
                  <a:txBody>
                    <a:bodyPr/>
                    <a:lstStyle/>
                    <a:p>
                      <a:pPr algn="ctr"/>
                      <a:endParaRPr lang="en-GB" b="1" dirty="0">
                        <a:solidFill>
                          <a:schemeClr val="bg1"/>
                        </a:solidFill>
                      </a:endParaRPr>
                    </a:p>
                  </a:txBody>
                  <a:tcPr marL="90000" marT="0" marB="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extLst>
                  <a:ext uri="{0D108BD9-81ED-4DB2-BD59-A6C34878D82A}">
                    <a16:rowId xmlns:a16="http://schemas.microsoft.com/office/drawing/2014/main" val="704035406"/>
                  </a:ext>
                </a:extLst>
              </a:tr>
              <a:tr h="258812">
                <a:tc vMerge="1">
                  <a:txBody>
                    <a:bodyPr/>
                    <a:lstStyle/>
                    <a:p>
                      <a:endParaRPr lang="en-GB" b="1" dirty="0">
                        <a:solidFill>
                          <a:schemeClr val="bg1"/>
                        </a:solidFill>
                      </a:endParaRPr>
                    </a:p>
                  </a:txBody>
                  <a:tcPr marL="90000" marT="0" marB="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a:r>
                        <a:rPr lang="en-GB" b="1" dirty="0">
                          <a:solidFill>
                            <a:schemeClr val="bg1"/>
                          </a:solidFill>
                        </a:rPr>
                        <a:t>4</a:t>
                      </a:r>
                    </a:p>
                  </a:txBody>
                  <a:tcPr marL="90000" marT="0" marB="0">
                    <a:lnL w="19050" cap="flat" cmpd="sng" algn="ctr">
                      <a:solidFill>
                        <a:schemeClr val="bg1"/>
                      </a:solidFill>
                      <a:prstDash val="solid"/>
                      <a:round/>
                      <a:headEnd type="none" w="med" len="med"/>
                      <a:tailEnd type="none" w="med" len="med"/>
                    </a:lnL>
                    <a:lnT w="38100" cmpd="sng">
                      <a:noFill/>
                    </a:lnT>
                    <a:lnB w="19050"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a:r>
                        <a:rPr lang="en-GB" b="1" dirty="0">
                          <a:solidFill>
                            <a:schemeClr val="bg1"/>
                          </a:solidFill>
                        </a:rPr>
                        <a:t>5</a:t>
                      </a:r>
                    </a:p>
                  </a:txBody>
                  <a:tcPr marL="90000" marT="0" marB="0">
                    <a:lnT w="38100" cmpd="sng">
                      <a:noFill/>
                    </a:lnT>
                    <a:lnB w="19050"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a:r>
                        <a:rPr lang="en-GB" b="1" dirty="0">
                          <a:solidFill>
                            <a:schemeClr val="bg1"/>
                          </a:solidFill>
                        </a:rPr>
                        <a:t>6</a:t>
                      </a:r>
                    </a:p>
                  </a:txBody>
                  <a:tcPr marL="90000" marT="0" marB="0">
                    <a:lnT w="38100" cmpd="sng">
                      <a:noFill/>
                    </a:lnT>
                    <a:lnB w="19050"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a:r>
                        <a:rPr lang="en-GB" b="1" dirty="0">
                          <a:solidFill>
                            <a:schemeClr val="bg1"/>
                          </a:solidFill>
                        </a:rPr>
                        <a:t>7</a:t>
                      </a:r>
                    </a:p>
                  </a:txBody>
                  <a:tcPr marL="90000" marT="0" marB="0">
                    <a:lnR w="19050" cap="flat" cmpd="sng" algn="ctr">
                      <a:solidFill>
                        <a:schemeClr val="bg1"/>
                      </a:solidFill>
                      <a:prstDash val="solid"/>
                      <a:round/>
                      <a:headEnd type="none" w="med" len="med"/>
                      <a:tailEnd type="none" w="med" len="med"/>
                    </a:lnR>
                    <a:lnT w="38100" cmpd="sng">
                      <a:noFill/>
                    </a:lnT>
                    <a:lnB w="19050"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vMerge="1">
                  <a:txBody>
                    <a:bodyPr/>
                    <a:lstStyle/>
                    <a:p>
                      <a:pPr algn="ctr"/>
                      <a:endParaRPr lang="en-GB" b="1" dirty="0">
                        <a:solidFill>
                          <a:schemeClr val="bg1"/>
                        </a:solidFill>
                      </a:endParaRPr>
                    </a:p>
                  </a:txBody>
                  <a:tcPr marL="90000" marT="0" marB="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a:r>
                        <a:rPr lang="en-GB" b="1" dirty="0">
                          <a:solidFill>
                            <a:schemeClr val="bg1"/>
                          </a:solidFill>
                        </a:rPr>
                        <a:t>FT</a:t>
                      </a:r>
                    </a:p>
                  </a:txBody>
                  <a:tcPr marL="90000" marT="0" marB="0">
                    <a:lnL w="38100" cap="flat" cmpd="sng" algn="ctr">
                      <a:solidFill>
                        <a:schemeClr val="bg1"/>
                      </a:solidFill>
                      <a:prstDash val="solid"/>
                      <a:round/>
                      <a:headEnd type="none" w="med" len="med"/>
                      <a:tailEnd type="none" w="med" len="med"/>
                    </a:lnL>
                    <a:lnT w="38100" cmpd="sng">
                      <a:noFill/>
                    </a:lnT>
                    <a:lnB w="19050"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algn="ctr"/>
                      <a:r>
                        <a:rPr lang="en-GB" b="1" dirty="0">
                          <a:solidFill>
                            <a:schemeClr val="bg1"/>
                          </a:solidFill>
                        </a:rPr>
                        <a:t>PT</a:t>
                      </a:r>
                    </a:p>
                  </a:txBody>
                  <a:tcPr marL="90000" marT="0" marB="0">
                    <a:lnT w="38100" cmpd="sng">
                      <a:noFill/>
                    </a:lnT>
                    <a:lnB w="19050"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extLst>
                  <a:ext uri="{0D108BD9-81ED-4DB2-BD59-A6C34878D82A}">
                    <a16:rowId xmlns:a16="http://schemas.microsoft.com/office/drawing/2014/main" val="10000"/>
                  </a:ext>
                </a:extLst>
              </a:tr>
              <a:tr h="360000">
                <a:tc>
                  <a:txBody>
                    <a:bodyPr/>
                    <a:lstStyle/>
                    <a:p>
                      <a:r>
                        <a:rPr lang="en-GB" sz="1600" dirty="0"/>
                        <a:t>Master’s degree</a:t>
                      </a:r>
                    </a:p>
                  </a:txBody>
                  <a:tcPr marL="90000" marT="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GB" sz="1600" dirty="0"/>
                        <a:t>-</a:t>
                      </a:r>
                    </a:p>
                  </a:txBody>
                  <a:tcPr marL="90000" marT="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pPr algn="ctr"/>
                      <a:r>
                        <a:rPr lang="en-GB" sz="1600" dirty="0"/>
                        <a:t>-</a:t>
                      </a:r>
                    </a:p>
                  </a:txBody>
                  <a:tcPr marL="90000" marT="0" marB="0" anchor="ctr">
                    <a:lnT w="19050" cap="flat" cmpd="sng" algn="ctr">
                      <a:solidFill>
                        <a:schemeClr val="bg1"/>
                      </a:solidFill>
                      <a:prstDash val="solid"/>
                      <a:round/>
                      <a:headEnd type="none" w="med" len="med"/>
                      <a:tailEnd type="none" w="med" len="med"/>
                    </a:lnT>
                  </a:tcPr>
                </a:tc>
                <a:tc>
                  <a:txBody>
                    <a:bodyPr/>
                    <a:lstStyle/>
                    <a:p>
                      <a:pPr algn="ctr"/>
                      <a:r>
                        <a:rPr lang="en-GB" sz="1600" dirty="0"/>
                        <a:t>-</a:t>
                      </a:r>
                    </a:p>
                  </a:txBody>
                  <a:tcPr marL="90000" marT="0" marB="0" anchor="ctr">
                    <a:lnT w="19050" cap="flat" cmpd="sng" algn="ctr">
                      <a:solidFill>
                        <a:schemeClr val="bg1"/>
                      </a:solidFill>
                      <a:prstDash val="solid"/>
                      <a:round/>
                      <a:headEnd type="none" w="med" len="med"/>
                      <a:tailEnd type="none" w="med" len="med"/>
                    </a:lnT>
                  </a:tcPr>
                </a:tc>
                <a:tc>
                  <a:txBody>
                    <a:bodyPr/>
                    <a:lstStyle/>
                    <a:p>
                      <a:pPr algn="ctr"/>
                      <a:r>
                        <a:rPr lang="en-GB" sz="1600" dirty="0"/>
                        <a:t>180</a:t>
                      </a:r>
                    </a:p>
                  </a:txBody>
                  <a:tcPr marL="90000" marT="0"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GB" sz="1600" dirty="0"/>
                        <a:t>180</a:t>
                      </a:r>
                    </a:p>
                  </a:txBody>
                  <a:tcPr marL="90000" marT="0" marB="0"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ctr"/>
                      <a:r>
                        <a:rPr lang="en-GB" sz="1600" dirty="0"/>
                        <a:t>3 years</a:t>
                      </a:r>
                    </a:p>
                  </a:txBody>
                  <a:tcPr marL="90000" marT="0" marB="0" anchor="ctr">
                    <a:lnL w="381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pPr algn="ctr"/>
                      <a:r>
                        <a:rPr lang="en-GB" sz="1600" dirty="0"/>
                        <a:t>6 years</a:t>
                      </a:r>
                    </a:p>
                  </a:txBody>
                  <a:tcPr marL="90000" marT="0" marB="0"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60000">
                <a:tc>
                  <a:txBody>
                    <a:bodyPr/>
                    <a:lstStyle/>
                    <a:p>
                      <a:r>
                        <a:rPr lang="en-GB" sz="1600" dirty="0"/>
                        <a:t>Postgraduate diploma</a:t>
                      </a:r>
                    </a:p>
                  </a:txBody>
                  <a:tcPr marL="90000" marT="0" marB="0" anchor="ctr">
                    <a:lnR w="19050" cap="flat" cmpd="sng" algn="ctr">
                      <a:solidFill>
                        <a:schemeClr val="bg1"/>
                      </a:solidFill>
                      <a:prstDash val="solid"/>
                      <a:round/>
                      <a:headEnd type="none" w="med" len="med"/>
                      <a:tailEnd type="none" w="med" len="med"/>
                    </a:lnR>
                  </a:tcPr>
                </a:tc>
                <a:tc>
                  <a:txBody>
                    <a:bodyPr/>
                    <a:lstStyle/>
                    <a:p>
                      <a:pPr algn="ctr"/>
                      <a:r>
                        <a:rPr lang="en-GB" sz="1600" dirty="0"/>
                        <a:t>-</a:t>
                      </a:r>
                    </a:p>
                  </a:txBody>
                  <a:tcPr marL="90000" marT="0" marB="0" anchor="ctr">
                    <a:lnL w="19050" cap="flat" cmpd="sng" algn="ctr">
                      <a:solidFill>
                        <a:schemeClr val="bg1"/>
                      </a:solidFill>
                      <a:prstDash val="solid"/>
                      <a:round/>
                      <a:headEnd type="none" w="med" len="med"/>
                      <a:tailEnd type="none" w="med" len="med"/>
                    </a:lnL>
                  </a:tcPr>
                </a:tc>
                <a:tc>
                  <a:txBody>
                    <a:bodyPr/>
                    <a:lstStyle/>
                    <a:p>
                      <a:pPr algn="ctr"/>
                      <a:r>
                        <a:rPr lang="en-GB" sz="1600" dirty="0"/>
                        <a:t>-</a:t>
                      </a:r>
                    </a:p>
                  </a:txBody>
                  <a:tcPr marL="90000" marT="0" marB="0" anchor="ctr"/>
                </a:tc>
                <a:tc>
                  <a:txBody>
                    <a:bodyPr/>
                    <a:lstStyle/>
                    <a:p>
                      <a:pPr algn="ctr"/>
                      <a:r>
                        <a:rPr lang="en-GB" sz="1600" dirty="0"/>
                        <a:t>-</a:t>
                      </a:r>
                    </a:p>
                  </a:txBody>
                  <a:tcPr marL="90000" marT="0" marB="0" anchor="ctr"/>
                </a:tc>
                <a:tc>
                  <a:txBody>
                    <a:bodyPr/>
                    <a:lstStyle/>
                    <a:p>
                      <a:pPr algn="ctr"/>
                      <a:r>
                        <a:rPr lang="en-GB" sz="1600" dirty="0"/>
                        <a:t>120</a:t>
                      </a:r>
                    </a:p>
                  </a:txBody>
                  <a:tcPr marL="90000" marT="0" marB="0" anchor="ctr">
                    <a:lnR w="19050" cap="flat" cmpd="sng" algn="ctr">
                      <a:solidFill>
                        <a:schemeClr val="bg1"/>
                      </a:solidFill>
                      <a:prstDash val="solid"/>
                      <a:round/>
                      <a:headEnd type="none" w="med" len="med"/>
                      <a:tailEnd type="none" w="med" len="med"/>
                    </a:lnR>
                  </a:tcPr>
                </a:tc>
                <a:tc>
                  <a:txBody>
                    <a:bodyPr/>
                    <a:lstStyle/>
                    <a:p>
                      <a:pPr algn="ctr"/>
                      <a:r>
                        <a:rPr lang="en-GB" sz="1600" dirty="0"/>
                        <a:t>120</a:t>
                      </a:r>
                    </a:p>
                  </a:txBody>
                  <a:tcPr marL="90000" marT="0" marB="0"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GB" sz="1600" dirty="0"/>
                        <a:t>2 years</a:t>
                      </a:r>
                    </a:p>
                  </a:txBody>
                  <a:tcPr marL="90000" marT="0" marB="0" anchor="ctr">
                    <a:lnL w="38100" cap="flat" cmpd="sng" algn="ctr">
                      <a:solidFill>
                        <a:schemeClr val="bg1"/>
                      </a:solidFill>
                      <a:prstDash val="solid"/>
                      <a:round/>
                      <a:headEnd type="none" w="med" len="med"/>
                      <a:tailEnd type="none" w="med" len="med"/>
                    </a:lnL>
                  </a:tcPr>
                </a:tc>
                <a:tc>
                  <a:txBody>
                    <a:bodyPr/>
                    <a:lstStyle/>
                    <a:p>
                      <a:pPr algn="ctr"/>
                      <a:r>
                        <a:rPr lang="en-GB" sz="1600" dirty="0"/>
                        <a:t>4</a:t>
                      </a:r>
                      <a:r>
                        <a:rPr lang="en-GB" sz="1600" baseline="0" dirty="0"/>
                        <a:t> years</a:t>
                      </a:r>
                      <a:endParaRPr lang="en-GB" sz="1600" dirty="0"/>
                    </a:p>
                  </a:txBody>
                  <a:tcPr marL="90000" marT="0" marB="0" anchor="ctr"/>
                </a:tc>
                <a:extLst>
                  <a:ext uri="{0D108BD9-81ED-4DB2-BD59-A6C34878D82A}">
                    <a16:rowId xmlns:a16="http://schemas.microsoft.com/office/drawing/2014/main" val="10002"/>
                  </a:ext>
                </a:extLst>
              </a:tr>
              <a:tr h="360000">
                <a:tc>
                  <a:txBody>
                    <a:bodyPr/>
                    <a:lstStyle/>
                    <a:p>
                      <a:r>
                        <a:rPr lang="en-GB" sz="1600" dirty="0"/>
                        <a:t>Postgraduate</a:t>
                      </a:r>
                      <a:r>
                        <a:rPr lang="en-GB" sz="1600" baseline="0" dirty="0"/>
                        <a:t> certificate</a:t>
                      </a:r>
                      <a:endParaRPr lang="en-GB" sz="1600" dirty="0"/>
                    </a:p>
                  </a:txBody>
                  <a:tcPr marL="90000" marT="0" marB="0" anchor="ctr">
                    <a:lnR w="19050" cap="flat" cmpd="sng" algn="ctr">
                      <a:solidFill>
                        <a:schemeClr val="bg1"/>
                      </a:solidFill>
                      <a:prstDash val="solid"/>
                      <a:round/>
                      <a:headEnd type="none" w="med" len="med"/>
                      <a:tailEnd type="none" w="med" len="med"/>
                    </a:lnR>
                  </a:tcPr>
                </a:tc>
                <a:tc>
                  <a:txBody>
                    <a:bodyPr/>
                    <a:lstStyle/>
                    <a:p>
                      <a:pPr algn="ctr"/>
                      <a:r>
                        <a:rPr lang="en-GB" sz="1600" dirty="0"/>
                        <a:t>-</a:t>
                      </a:r>
                    </a:p>
                  </a:txBody>
                  <a:tcPr marL="90000" marT="0" marB="0" anchor="ctr">
                    <a:lnL w="19050" cap="flat" cmpd="sng" algn="ctr">
                      <a:solidFill>
                        <a:schemeClr val="bg1"/>
                      </a:solidFill>
                      <a:prstDash val="solid"/>
                      <a:round/>
                      <a:headEnd type="none" w="med" len="med"/>
                      <a:tailEnd type="none" w="med" len="med"/>
                    </a:lnL>
                  </a:tcPr>
                </a:tc>
                <a:tc>
                  <a:txBody>
                    <a:bodyPr/>
                    <a:lstStyle/>
                    <a:p>
                      <a:pPr algn="ctr"/>
                      <a:r>
                        <a:rPr lang="en-GB" sz="1600" dirty="0"/>
                        <a:t>-</a:t>
                      </a:r>
                    </a:p>
                  </a:txBody>
                  <a:tcPr marL="90000" marT="0" marB="0" anchor="ctr"/>
                </a:tc>
                <a:tc>
                  <a:txBody>
                    <a:bodyPr/>
                    <a:lstStyle/>
                    <a:p>
                      <a:pPr algn="ctr"/>
                      <a:r>
                        <a:rPr lang="en-GB" sz="1600" dirty="0"/>
                        <a:t>-</a:t>
                      </a:r>
                    </a:p>
                  </a:txBody>
                  <a:tcPr marL="90000" marT="0" marB="0" anchor="ctr"/>
                </a:tc>
                <a:tc>
                  <a:txBody>
                    <a:bodyPr/>
                    <a:lstStyle/>
                    <a:p>
                      <a:pPr algn="ctr"/>
                      <a:r>
                        <a:rPr lang="en-GB" sz="1600" dirty="0"/>
                        <a:t>60</a:t>
                      </a:r>
                    </a:p>
                  </a:txBody>
                  <a:tcPr marL="90000" marT="0" marB="0" anchor="ctr">
                    <a:lnR w="19050" cap="flat" cmpd="sng" algn="ctr">
                      <a:solidFill>
                        <a:schemeClr val="bg1"/>
                      </a:solidFill>
                      <a:prstDash val="solid"/>
                      <a:round/>
                      <a:headEnd type="none" w="med" len="med"/>
                      <a:tailEnd type="none" w="med" len="med"/>
                    </a:lnR>
                  </a:tcPr>
                </a:tc>
                <a:tc>
                  <a:txBody>
                    <a:bodyPr/>
                    <a:lstStyle/>
                    <a:p>
                      <a:pPr algn="ctr"/>
                      <a:r>
                        <a:rPr lang="en-GB" sz="1600" dirty="0"/>
                        <a:t>60</a:t>
                      </a:r>
                    </a:p>
                  </a:txBody>
                  <a:tcPr marL="90000" marT="0" marB="0"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GB" sz="1600" dirty="0"/>
                        <a:t>1 year</a:t>
                      </a:r>
                    </a:p>
                  </a:txBody>
                  <a:tcPr marL="90000" marT="0" marB="0" anchor="ctr">
                    <a:lnL w="38100" cap="flat" cmpd="sng" algn="ctr">
                      <a:solidFill>
                        <a:schemeClr val="bg1"/>
                      </a:solidFill>
                      <a:prstDash val="solid"/>
                      <a:round/>
                      <a:headEnd type="none" w="med" len="med"/>
                      <a:tailEnd type="none" w="med" len="med"/>
                    </a:lnL>
                  </a:tcPr>
                </a:tc>
                <a:tc>
                  <a:txBody>
                    <a:bodyPr/>
                    <a:lstStyle/>
                    <a:p>
                      <a:pPr algn="ctr"/>
                      <a:r>
                        <a:rPr lang="en-GB" sz="1600" dirty="0"/>
                        <a:t>2 years</a:t>
                      </a:r>
                    </a:p>
                  </a:txBody>
                  <a:tcPr marL="90000" marT="0" marB="0" anchor="ctr"/>
                </a:tc>
                <a:extLst>
                  <a:ext uri="{0D108BD9-81ED-4DB2-BD59-A6C34878D82A}">
                    <a16:rowId xmlns:a16="http://schemas.microsoft.com/office/drawing/2014/main" val="10003"/>
                  </a:ext>
                </a:extLst>
              </a:tr>
              <a:tr h="360000">
                <a:tc>
                  <a:txBody>
                    <a:bodyPr/>
                    <a:lstStyle/>
                    <a:p>
                      <a:r>
                        <a:rPr lang="en-GB" sz="1600" dirty="0"/>
                        <a:t>Integrated master’s</a:t>
                      </a:r>
                    </a:p>
                  </a:txBody>
                  <a:tcPr marL="90000" marT="0" marB="0" anchor="ctr">
                    <a:lnR w="19050" cap="flat" cmpd="sng" algn="ctr">
                      <a:solidFill>
                        <a:schemeClr val="bg1"/>
                      </a:solidFill>
                      <a:prstDash val="solid"/>
                      <a:round/>
                      <a:headEnd type="none" w="med" len="med"/>
                      <a:tailEnd type="none" w="med" len="med"/>
                    </a:lnR>
                  </a:tcPr>
                </a:tc>
                <a:tc>
                  <a:txBody>
                    <a:bodyPr/>
                    <a:lstStyle/>
                    <a:p>
                      <a:pPr algn="ctr"/>
                      <a:r>
                        <a:rPr lang="en-GB" sz="1600" dirty="0"/>
                        <a:t>120</a:t>
                      </a:r>
                    </a:p>
                  </a:txBody>
                  <a:tcPr marL="90000" marT="0" marB="0" anchor="ctr">
                    <a:lnL w="19050" cap="flat" cmpd="sng" algn="ctr">
                      <a:solidFill>
                        <a:schemeClr val="bg1"/>
                      </a:solidFill>
                      <a:prstDash val="solid"/>
                      <a:round/>
                      <a:headEnd type="none" w="med" len="med"/>
                      <a:tailEnd type="none" w="med" len="med"/>
                    </a:lnL>
                  </a:tcPr>
                </a:tc>
                <a:tc>
                  <a:txBody>
                    <a:bodyPr/>
                    <a:lstStyle/>
                    <a:p>
                      <a:pPr algn="ctr"/>
                      <a:r>
                        <a:rPr lang="en-GB" sz="1600" dirty="0"/>
                        <a:t>120</a:t>
                      </a:r>
                    </a:p>
                  </a:txBody>
                  <a:tcPr marL="90000" marT="0" marB="0" anchor="ctr"/>
                </a:tc>
                <a:tc>
                  <a:txBody>
                    <a:bodyPr/>
                    <a:lstStyle/>
                    <a:p>
                      <a:pPr algn="ctr"/>
                      <a:r>
                        <a:rPr lang="en-GB" sz="1600" dirty="0"/>
                        <a:t>120</a:t>
                      </a:r>
                    </a:p>
                  </a:txBody>
                  <a:tcPr marL="90000" marT="0" marB="0" anchor="ctr"/>
                </a:tc>
                <a:tc>
                  <a:txBody>
                    <a:bodyPr/>
                    <a:lstStyle/>
                    <a:p>
                      <a:pPr algn="ctr"/>
                      <a:r>
                        <a:rPr lang="en-GB" sz="1600" dirty="0"/>
                        <a:t>120</a:t>
                      </a:r>
                    </a:p>
                  </a:txBody>
                  <a:tcPr marL="90000" marT="0" marB="0" anchor="ctr">
                    <a:lnR w="19050" cap="flat" cmpd="sng" algn="ctr">
                      <a:solidFill>
                        <a:schemeClr val="bg1"/>
                      </a:solidFill>
                      <a:prstDash val="solid"/>
                      <a:round/>
                      <a:headEnd type="none" w="med" len="med"/>
                      <a:tailEnd type="none" w="med" len="med"/>
                    </a:lnR>
                  </a:tcPr>
                </a:tc>
                <a:tc>
                  <a:txBody>
                    <a:bodyPr/>
                    <a:lstStyle/>
                    <a:p>
                      <a:pPr algn="ctr"/>
                      <a:r>
                        <a:rPr lang="en-GB" sz="1600" dirty="0"/>
                        <a:t>480</a:t>
                      </a:r>
                    </a:p>
                  </a:txBody>
                  <a:tcPr marL="90000" marT="0" marB="0"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GB" sz="1600" dirty="0"/>
                        <a:t>7 years</a:t>
                      </a:r>
                    </a:p>
                  </a:txBody>
                  <a:tcPr marL="90000" marT="0" marB="0" anchor="ctr">
                    <a:lnL w="38100" cap="flat" cmpd="sng" algn="ctr">
                      <a:solidFill>
                        <a:schemeClr val="bg1"/>
                      </a:solidFill>
                      <a:prstDash val="solid"/>
                      <a:round/>
                      <a:headEnd type="none" w="med" len="med"/>
                      <a:tailEnd type="none" w="med" len="med"/>
                    </a:lnL>
                  </a:tcPr>
                </a:tc>
                <a:tc>
                  <a:txBody>
                    <a:bodyPr/>
                    <a:lstStyle/>
                    <a:p>
                      <a:pPr algn="ctr"/>
                      <a:r>
                        <a:rPr lang="en-GB" sz="1600" dirty="0"/>
                        <a:t>9 years</a:t>
                      </a:r>
                    </a:p>
                  </a:txBody>
                  <a:tcPr marL="90000" marT="0" marB="0" anchor="ctr"/>
                </a:tc>
                <a:extLst>
                  <a:ext uri="{0D108BD9-81ED-4DB2-BD59-A6C34878D82A}">
                    <a16:rowId xmlns:a16="http://schemas.microsoft.com/office/drawing/2014/main" val="10004"/>
                  </a:ext>
                </a:extLst>
              </a:tr>
              <a:tr h="360000">
                <a:tc>
                  <a:txBody>
                    <a:bodyPr/>
                    <a:lstStyle/>
                    <a:p>
                      <a:r>
                        <a:rPr lang="en-GB" sz="1600" dirty="0"/>
                        <a:t>Honours degree with sandwich placement</a:t>
                      </a:r>
                    </a:p>
                  </a:txBody>
                  <a:tcPr marL="90000" marT="0" marB="0" anchor="ctr">
                    <a:lnR w="19050" cap="flat" cmpd="sng" algn="ctr">
                      <a:solidFill>
                        <a:schemeClr val="bg1"/>
                      </a:solidFill>
                      <a:prstDash val="solid"/>
                      <a:round/>
                      <a:headEnd type="none" w="med" len="med"/>
                      <a:tailEnd type="none" w="med" len="med"/>
                    </a:lnR>
                  </a:tcPr>
                </a:tc>
                <a:tc>
                  <a:txBody>
                    <a:bodyPr/>
                    <a:lstStyle/>
                    <a:p>
                      <a:pPr algn="ctr"/>
                      <a:r>
                        <a:rPr lang="en-GB" sz="1600" dirty="0"/>
                        <a:t>120</a:t>
                      </a:r>
                    </a:p>
                  </a:txBody>
                  <a:tcPr marL="90000" marT="0" marB="0" anchor="ctr">
                    <a:lnL w="19050" cap="flat" cmpd="sng" algn="ctr">
                      <a:solidFill>
                        <a:schemeClr val="bg1"/>
                      </a:solidFill>
                      <a:prstDash val="solid"/>
                      <a:round/>
                      <a:headEnd type="none" w="med" len="med"/>
                      <a:tailEnd type="none" w="med" len="med"/>
                    </a:lnL>
                  </a:tcPr>
                </a:tc>
                <a:tc>
                  <a:txBody>
                    <a:bodyPr/>
                    <a:lstStyle/>
                    <a:p>
                      <a:pPr algn="ctr"/>
                      <a:r>
                        <a:rPr lang="en-GB" sz="1600" dirty="0"/>
                        <a:t>150</a:t>
                      </a:r>
                    </a:p>
                  </a:txBody>
                  <a:tcPr marL="90000" marT="0" marB="0" anchor="ctr"/>
                </a:tc>
                <a:tc>
                  <a:txBody>
                    <a:bodyPr/>
                    <a:lstStyle/>
                    <a:p>
                      <a:pPr algn="ctr"/>
                      <a:r>
                        <a:rPr lang="en-GB" sz="1600" dirty="0"/>
                        <a:t>120</a:t>
                      </a:r>
                    </a:p>
                  </a:txBody>
                  <a:tcPr marL="90000" marT="0" marB="0" anchor="ctr"/>
                </a:tc>
                <a:tc>
                  <a:txBody>
                    <a:bodyPr/>
                    <a:lstStyle/>
                    <a:p>
                      <a:pPr algn="ctr"/>
                      <a:r>
                        <a:rPr lang="en-GB" sz="1600" dirty="0"/>
                        <a:t>-</a:t>
                      </a:r>
                    </a:p>
                  </a:txBody>
                  <a:tcPr marL="90000" marT="0" marB="0" anchor="ctr">
                    <a:lnR w="19050" cap="flat" cmpd="sng" algn="ctr">
                      <a:solidFill>
                        <a:schemeClr val="bg1"/>
                      </a:solidFill>
                      <a:prstDash val="solid"/>
                      <a:round/>
                      <a:headEnd type="none" w="med" len="med"/>
                      <a:tailEnd type="none" w="med" len="med"/>
                    </a:lnR>
                  </a:tcPr>
                </a:tc>
                <a:tc>
                  <a:txBody>
                    <a:bodyPr/>
                    <a:lstStyle/>
                    <a:p>
                      <a:pPr algn="ctr"/>
                      <a:r>
                        <a:rPr lang="en-GB" sz="1600" dirty="0"/>
                        <a:t>390</a:t>
                      </a:r>
                    </a:p>
                  </a:txBody>
                  <a:tcPr marL="90000" marT="0" marB="0"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GB" sz="1600" dirty="0"/>
                        <a:t>7 years</a:t>
                      </a:r>
                    </a:p>
                  </a:txBody>
                  <a:tcPr marL="90000" marT="0" marB="0" anchor="ctr">
                    <a:lnL w="38100" cap="flat" cmpd="sng" algn="ctr">
                      <a:solidFill>
                        <a:schemeClr val="bg1"/>
                      </a:solidFill>
                      <a:prstDash val="solid"/>
                      <a:round/>
                      <a:headEnd type="none" w="med" len="med"/>
                      <a:tailEnd type="none" w="med" len="med"/>
                    </a:lnL>
                  </a:tcPr>
                </a:tc>
                <a:tc>
                  <a:txBody>
                    <a:bodyPr/>
                    <a:lstStyle/>
                    <a:p>
                      <a:pPr algn="ctr"/>
                      <a:r>
                        <a:rPr lang="en-GB" sz="1600" dirty="0"/>
                        <a:t>9 years</a:t>
                      </a:r>
                    </a:p>
                  </a:txBody>
                  <a:tcPr marL="90000" marT="0" marB="0" anchor="ctr"/>
                </a:tc>
                <a:extLst>
                  <a:ext uri="{0D108BD9-81ED-4DB2-BD59-A6C34878D82A}">
                    <a16:rowId xmlns:a16="http://schemas.microsoft.com/office/drawing/2014/main" val="10005"/>
                  </a:ext>
                </a:extLst>
              </a:tr>
              <a:tr h="360000">
                <a:tc>
                  <a:txBody>
                    <a:bodyPr/>
                    <a:lstStyle/>
                    <a:p>
                      <a:r>
                        <a:rPr lang="en-GB" sz="1600" dirty="0"/>
                        <a:t>Honours d</a:t>
                      </a:r>
                      <a:r>
                        <a:rPr lang="en-GB" sz="1600" baseline="0" dirty="0"/>
                        <a:t>egree</a:t>
                      </a:r>
                      <a:endParaRPr lang="en-GB" sz="1600" dirty="0"/>
                    </a:p>
                  </a:txBody>
                  <a:tcPr marL="90000" marT="0" marB="0" anchor="ctr">
                    <a:lnR w="19050" cap="flat" cmpd="sng" algn="ctr">
                      <a:solidFill>
                        <a:schemeClr val="bg1"/>
                      </a:solidFill>
                      <a:prstDash val="solid"/>
                      <a:round/>
                      <a:headEnd type="none" w="med" len="med"/>
                      <a:tailEnd type="none" w="med" len="med"/>
                    </a:lnR>
                  </a:tcPr>
                </a:tc>
                <a:tc>
                  <a:txBody>
                    <a:bodyPr/>
                    <a:lstStyle/>
                    <a:p>
                      <a:pPr algn="ctr"/>
                      <a:r>
                        <a:rPr lang="en-GB" sz="1600" dirty="0"/>
                        <a:t>120</a:t>
                      </a:r>
                    </a:p>
                  </a:txBody>
                  <a:tcPr marL="90000" marT="0" marB="0" anchor="ctr">
                    <a:lnL w="19050" cap="flat" cmpd="sng" algn="ctr">
                      <a:solidFill>
                        <a:schemeClr val="bg1"/>
                      </a:solidFill>
                      <a:prstDash val="solid"/>
                      <a:round/>
                      <a:headEnd type="none" w="med" len="med"/>
                      <a:tailEnd type="none" w="med" len="med"/>
                    </a:lnL>
                  </a:tcPr>
                </a:tc>
                <a:tc>
                  <a:txBody>
                    <a:bodyPr/>
                    <a:lstStyle/>
                    <a:p>
                      <a:pPr algn="ctr"/>
                      <a:r>
                        <a:rPr lang="en-GB" sz="1600" dirty="0"/>
                        <a:t>120</a:t>
                      </a:r>
                    </a:p>
                  </a:txBody>
                  <a:tcPr marL="90000" marT="0" marB="0" anchor="ctr"/>
                </a:tc>
                <a:tc>
                  <a:txBody>
                    <a:bodyPr/>
                    <a:lstStyle/>
                    <a:p>
                      <a:pPr algn="ctr"/>
                      <a:r>
                        <a:rPr lang="en-GB" sz="1600" dirty="0"/>
                        <a:t>120</a:t>
                      </a:r>
                    </a:p>
                  </a:txBody>
                  <a:tcPr marL="90000" marT="0" marB="0" anchor="ctr"/>
                </a:tc>
                <a:tc>
                  <a:txBody>
                    <a:bodyPr/>
                    <a:lstStyle/>
                    <a:p>
                      <a:pPr algn="ctr"/>
                      <a:r>
                        <a:rPr lang="en-GB" sz="1600" dirty="0"/>
                        <a:t>-</a:t>
                      </a:r>
                    </a:p>
                  </a:txBody>
                  <a:tcPr marL="90000" marT="0" marB="0" anchor="ctr">
                    <a:lnR w="19050" cap="flat" cmpd="sng" algn="ctr">
                      <a:solidFill>
                        <a:schemeClr val="bg1"/>
                      </a:solidFill>
                      <a:prstDash val="solid"/>
                      <a:round/>
                      <a:headEnd type="none" w="med" len="med"/>
                      <a:tailEnd type="none" w="med" len="med"/>
                    </a:lnR>
                  </a:tcPr>
                </a:tc>
                <a:tc>
                  <a:txBody>
                    <a:bodyPr/>
                    <a:lstStyle/>
                    <a:p>
                      <a:pPr algn="ctr"/>
                      <a:r>
                        <a:rPr lang="en-GB" sz="1600" dirty="0"/>
                        <a:t>360</a:t>
                      </a:r>
                    </a:p>
                  </a:txBody>
                  <a:tcPr marL="90000" marT="0" marB="0"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GB" sz="1600" dirty="0"/>
                        <a:t>6 years</a:t>
                      </a:r>
                    </a:p>
                  </a:txBody>
                  <a:tcPr marL="90000" marT="0" marB="0" anchor="ctr">
                    <a:lnL w="38100" cap="flat" cmpd="sng" algn="ctr">
                      <a:solidFill>
                        <a:schemeClr val="bg1"/>
                      </a:solidFill>
                      <a:prstDash val="solid"/>
                      <a:round/>
                      <a:headEnd type="none" w="med" len="med"/>
                      <a:tailEnd type="none" w="med" len="med"/>
                    </a:lnL>
                  </a:tcPr>
                </a:tc>
                <a:tc>
                  <a:txBody>
                    <a:bodyPr/>
                    <a:lstStyle/>
                    <a:p>
                      <a:pPr algn="ctr"/>
                      <a:r>
                        <a:rPr lang="en-GB" sz="1600" dirty="0"/>
                        <a:t>8 years</a:t>
                      </a:r>
                    </a:p>
                  </a:txBody>
                  <a:tcPr marL="90000" marT="0" marB="0" anchor="ctr"/>
                </a:tc>
                <a:extLst>
                  <a:ext uri="{0D108BD9-81ED-4DB2-BD59-A6C34878D82A}">
                    <a16:rowId xmlns:a16="http://schemas.microsoft.com/office/drawing/2014/main" val="10006"/>
                  </a:ext>
                </a:extLst>
              </a:tr>
              <a:tr h="360000">
                <a:tc>
                  <a:txBody>
                    <a:bodyPr/>
                    <a:lstStyle/>
                    <a:p>
                      <a:r>
                        <a:rPr lang="en-GB" sz="1600" dirty="0"/>
                        <a:t>Non-honours</a:t>
                      </a:r>
                      <a:r>
                        <a:rPr lang="en-GB" sz="1600" baseline="0" dirty="0"/>
                        <a:t> (ordinary degree)</a:t>
                      </a:r>
                      <a:endParaRPr lang="en-GB" sz="1600" dirty="0"/>
                    </a:p>
                  </a:txBody>
                  <a:tcPr marL="90000" marT="0" marB="0" anchor="ctr">
                    <a:lnR w="19050" cap="flat" cmpd="sng" algn="ctr">
                      <a:solidFill>
                        <a:schemeClr val="bg1"/>
                      </a:solidFill>
                      <a:prstDash val="solid"/>
                      <a:round/>
                      <a:headEnd type="none" w="med" len="med"/>
                      <a:tailEnd type="none" w="med" len="med"/>
                    </a:lnR>
                  </a:tcPr>
                </a:tc>
                <a:tc>
                  <a:txBody>
                    <a:bodyPr/>
                    <a:lstStyle/>
                    <a:p>
                      <a:pPr algn="ctr"/>
                      <a:r>
                        <a:rPr lang="en-GB" sz="1600" dirty="0"/>
                        <a:t>120</a:t>
                      </a:r>
                    </a:p>
                  </a:txBody>
                  <a:tcPr marL="90000" marT="0" marB="0" anchor="ctr">
                    <a:lnL w="19050" cap="flat" cmpd="sng" algn="ctr">
                      <a:solidFill>
                        <a:schemeClr val="bg1"/>
                      </a:solidFill>
                      <a:prstDash val="solid"/>
                      <a:round/>
                      <a:headEnd type="none" w="med" len="med"/>
                      <a:tailEnd type="none" w="med" len="med"/>
                    </a:lnL>
                  </a:tcPr>
                </a:tc>
                <a:tc>
                  <a:txBody>
                    <a:bodyPr/>
                    <a:lstStyle/>
                    <a:p>
                      <a:pPr algn="ctr"/>
                      <a:r>
                        <a:rPr lang="en-GB" sz="1600" dirty="0"/>
                        <a:t>120</a:t>
                      </a:r>
                    </a:p>
                  </a:txBody>
                  <a:tcPr marL="90000" marT="0" marB="0" anchor="ctr"/>
                </a:tc>
                <a:tc>
                  <a:txBody>
                    <a:bodyPr/>
                    <a:lstStyle/>
                    <a:p>
                      <a:pPr algn="ctr"/>
                      <a:r>
                        <a:rPr lang="en-GB" sz="1600" dirty="0"/>
                        <a:t>60</a:t>
                      </a:r>
                    </a:p>
                  </a:txBody>
                  <a:tcPr marL="90000" marT="0" marB="0" anchor="ctr"/>
                </a:tc>
                <a:tc>
                  <a:txBody>
                    <a:bodyPr/>
                    <a:lstStyle/>
                    <a:p>
                      <a:pPr algn="ctr"/>
                      <a:r>
                        <a:rPr lang="en-GB" sz="1600" dirty="0"/>
                        <a:t>-</a:t>
                      </a:r>
                    </a:p>
                  </a:txBody>
                  <a:tcPr marL="90000" marT="0" marB="0" anchor="ctr">
                    <a:lnR w="19050" cap="flat" cmpd="sng" algn="ctr">
                      <a:solidFill>
                        <a:schemeClr val="bg1"/>
                      </a:solidFill>
                      <a:prstDash val="solid"/>
                      <a:round/>
                      <a:headEnd type="none" w="med" len="med"/>
                      <a:tailEnd type="none" w="med" len="med"/>
                    </a:lnR>
                  </a:tcPr>
                </a:tc>
                <a:tc>
                  <a:txBody>
                    <a:bodyPr/>
                    <a:lstStyle/>
                    <a:p>
                      <a:pPr algn="ctr"/>
                      <a:r>
                        <a:rPr lang="en-GB" sz="1600" dirty="0"/>
                        <a:t>300</a:t>
                      </a:r>
                    </a:p>
                  </a:txBody>
                  <a:tcPr marL="90000" marT="0" marB="0"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GB" sz="1600" dirty="0"/>
                        <a:t>5 years</a:t>
                      </a:r>
                    </a:p>
                  </a:txBody>
                  <a:tcPr marL="90000" marT="0" marB="0" anchor="ctr">
                    <a:lnL w="38100" cap="flat" cmpd="sng" algn="ctr">
                      <a:solidFill>
                        <a:schemeClr val="bg1"/>
                      </a:solidFill>
                      <a:prstDash val="solid"/>
                      <a:round/>
                      <a:headEnd type="none" w="med" len="med"/>
                      <a:tailEnd type="none" w="med" len="med"/>
                    </a:lnL>
                  </a:tcPr>
                </a:tc>
                <a:tc>
                  <a:txBody>
                    <a:bodyPr/>
                    <a:lstStyle/>
                    <a:p>
                      <a:pPr algn="ctr"/>
                      <a:r>
                        <a:rPr lang="en-GB" sz="1600" dirty="0"/>
                        <a:t>7 years</a:t>
                      </a:r>
                    </a:p>
                  </a:txBody>
                  <a:tcPr marL="90000" marT="0" marB="0" anchor="ctr"/>
                </a:tc>
                <a:extLst>
                  <a:ext uri="{0D108BD9-81ED-4DB2-BD59-A6C34878D82A}">
                    <a16:rowId xmlns:a16="http://schemas.microsoft.com/office/drawing/2014/main" val="10007"/>
                  </a:ext>
                </a:extLst>
              </a:tr>
              <a:tr h="360000">
                <a:tc>
                  <a:txBody>
                    <a:bodyPr/>
                    <a:lstStyle/>
                    <a:p>
                      <a:r>
                        <a:rPr lang="en-GB" sz="1600" dirty="0"/>
                        <a:t>FD</a:t>
                      </a:r>
                      <a:r>
                        <a:rPr lang="en-GB" sz="1600" baseline="0" dirty="0"/>
                        <a:t> / HND / DipHE</a:t>
                      </a:r>
                      <a:endParaRPr lang="en-GB" sz="1600" dirty="0"/>
                    </a:p>
                  </a:txBody>
                  <a:tcPr marL="90000" marT="0" marB="0" anchor="ctr">
                    <a:lnR w="19050" cap="flat" cmpd="sng" algn="ctr">
                      <a:solidFill>
                        <a:schemeClr val="bg1"/>
                      </a:solidFill>
                      <a:prstDash val="solid"/>
                      <a:round/>
                      <a:headEnd type="none" w="med" len="med"/>
                      <a:tailEnd type="none" w="med" len="med"/>
                    </a:lnR>
                  </a:tcPr>
                </a:tc>
                <a:tc>
                  <a:txBody>
                    <a:bodyPr/>
                    <a:lstStyle/>
                    <a:p>
                      <a:pPr algn="ctr"/>
                      <a:r>
                        <a:rPr lang="en-GB" sz="1600" dirty="0"/>
                        <a:t>120</a:t>
                      </a:r>
                    </a:p>
                  </a:txBody>
                  <a:tcPr marL="90000" marT="0" marB="0" anchor="ctr">
                    <a:lnL w="19050" cap="flat" cmpd="sng" algn="ctr">
                      <a:solidFill>
                        <a:schemeClr val="bg1"/>
                      </a:solidFill>
                      <a:prstDash val="solid"/>
                      <a:round/>
                      <a:headEnd type="none" w="med" len="med"/>
                      <a:tailEnd type="none" w="med" len="med"/>
                    </a:lnL>
                  </a:tcPr>
                </a:tc>
                <a:tc>
                  <a:txBody>
                    <a:bodyPr/>
                    <a:lstStyle/>
                    <a:p>
                      <a:pPr algn="ctr"/>
                      <a:r>
                        <a:rPr lang="en-GB" sz="1600" dirty="0"/>
                        <a:t>120</a:t>
                      </a:r>
                    </a:p>
                  </a:txBody>
                  <a:tcPr marL="90000" marT="0" marB="0" anchor="ctr"/>
                </a:tc>
                <a:tc>
                  <a:txBody>
                    <a:bodyPr/>
                    <a:lstStyle/>
                    <a:p>
                      <a:pPr algn="ctr"/>
                      <a:r>
                        <a:rPr lang="en-GB" sz="1600" dirty="0"/>
                        <a:t>-</a:t>
                      </a:r>
                    </a:p>
                  </a:txBody>
                  <a:tcPr marL="90000" marT="0" marB="0" anchor="ctr"/>
                </a:tc>
                <a:tc>
                  <a:txBody>
                    <a:bodyPr/>
                    <a:lstStyle/>
                    <a:p>
                      <a:pPr algn="ctr"/>
                      <a:r>
                        <a:rPr lang="en-GB" sz="1600" dirty="0"/>
                        <a:t>-</a:t>
                      </a:r>
                    </a:p>
                  </a:txBody>
                  <a:tcPr marL="90000" marT="0" marB="0" anchor="ctr">
                    <a:lnR w="19050" cap="flat" cmpd="sng" algn="ctr">
                      <a:solidFill>
                        <a:schemeClr val="bg1"/>
                      </a:solidFill>
                      <a:prstDash val="solid"/>
                      <a:round/>
                      <a:headEnd type="none" w="med" len="med"/>
                      <a:tailEnd type="none" w="med" len="med"/>
                    </a:lnR>
                  </a:tcPr>
                </a:tc>
                <a:tc>
                  <a:txBody>
                    <a:bodyPr/>
                    <a:lstStyle/>
                    <a:p>
                      <a:pPr algn="ctr"/>
                      <a:r>
                        <a:rPr lang="en-GB" sz="1600"/>
                        <a:t>240</a:t>
                      </a:r>
                      <a:endParaRPr lang="en-GB" sz="1600" dirty="0"/>
                    </a:p>
                  </a:txBody>
                  <a:tcPr marL="90000" marT="0" marB="0"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GB" sz="1600" dirty="0"/>
                        <a:t>4 years</a:t>
                      </a:r>
                    </a:p>
                  </a:txBody>
                  <a:tcPr marL="90000" marT="0" marB="0" anchor="ctr">
                    <a:lnL w="38100" cap="flat" cmpd="sng" algn="ctr">
                      <a:solidFill>
                        <a:schemeClr val="bg1"/>
                      </a:solidFill>
                      <a:prstDash val="solid"/>
                      <a:round/>
                      <a:headEnd type="none" w="med" len="med"/>
                      <a:tailEnd type="none" w="med" len="med"/>
                    </a:lnL>
                  </a:tcPr>
                </a:tc>
                <a:tc>
                  <a:txBody>
                    <a:bodyPr/>
                    <a:lstStyle/>
                    <a:p>
                      <a:pPr algn="ctr"/>
                      <a:r>
                        <a:rPr lang="en-GB" sz="1600" dirty="0"/>
                        <a:t>6 years</a:t>
                      </a:r>
                    </a:p>
                  </a:txBody>
                  <a:tcPr marL="90000" marT="0" marB="0" anchor="ctr"/>
                </a:tc>
                <a:extLst>
                  <a:ext uri="{0D108BD9-81ED-4DB2-BD59-A6C34878D82A}">
                    <a16:rowId xmlns:a16="http://schemas.microsoft.com/office/drawing/2014/main" val="10008"/>
                  </a:ext>
                </a:extLst>
              </a:tr>
              <a:tr h="360000">
                <a:tc>
                  <a:txBody>
                    <a:bodyPr/>
                    <a:lstStyle/>
                    <a:p>
                      <a:r>
                        <a:rPr lang="en-GB" sz="1600" dirty="0"/>
                        <a:t>HNC / CertHE</a:t>
                      </a:r>
                    </a:p>
                  </a:txBody>
                  <a:tcPr marL="90000" marT="0" marB="0" anchor="ctr">
                    <a:lnR w="19050" cap="flat" cmpd="sng" algn="ctr">
                      <a:solidFill>
                        <a:schemeClr val="bg1"/>
                      </a:solidFill>
                      <a:prstDash val="solid"/>
                      <a:round/>
                      <a:headEnd type="none" w="med" len="med"/>
                      <a:tailEnd type="none" w="med" len="med"/>
                    </a:lnR>
                  </a:tcPr>
                </a:tc>
                <a:tc>
                  <a:txBody>
                    <a:bodyPr/>
                    <a:lstStyle/>
                    <a:p>
                      <a:pPr algn="ctr"/>
                      <a:r>
                        <a:rPr lang="en-GB" sz="1600" dirty="0"/>
                        <a:t>120</a:t>
                      </a:r>
                    </a:p>
                  </a:txBody>
                  <a:tcPr marL="90000" marT="0" marB="0" anchor="ctr">
                    <a:lnL w="19050" cap="flat" cmpd="sng" algn="ctr">
                      <a:solidFill>
                        <a:schemeClr val="bg1"/>
                      </a:solidFill>
                      <a:prstDash val="solid"/>
                      <a:round/>
                      <a:headEnd type="none" w="med" len="med"/>
                      <a:tailEnd type="none" w="med" len="med"/>
                    </a:lnL>
                  </a:tcPr>
                </a:tc>
                <a:tc>
                  <a:txBody>
                    <a:bodyPr/>
                    <a:lstStyle/>
                    <a:p>
                      <a:pPr algn="ctr"/>
                      <a:r>
                        <a:rPr lang="en-GB" sz="1600" dirty="0"/>
                        <a:t>-</a:t>
                      </a:r>
                    </a:p>
                  </a:txBody>
                  <a:tcPr marL="90000" marT="0" marB="0" anchor="ctr"/>
                </a:tc>
                <a:tc>
                  <a:txBody>
                    <a:bodyPr/>
                    <a:lstStyle/>
                    <a:p>
                      <a:pPr algn="ctr"/>
                      <a:r>
                        <a:rPr lang="en-GB" sz="1600" dirty="0"/>
                        <a:t>-</a:t>
                      </a:r>
                    </a:p>
                  </a:txBody>
                  <a:tcPr marL="90000" marT="0" marB="0" anchor="ctr"/>
                </a:tc>
                <a:tc>
                  <a:txBody>
                    <a:bodyPr/>
                    <a:lstStyle/>
                    <a:p>
                      <a:pPr algn="ctr"/>
                      <a:r>
                        <a:rPr lang="en-GB" sz="1600" dirty="0"/>
                        <a:t>-</a:t>
                      </a:r>
                    </a:p>
                  </a:txBody>
                  <a:tcPr marL="90000" marT="0" marB="0" anchor="ctr">
                    <a:lnR w="19050" cap="flat" cmpd="sng" algn="ctr">
                      <a:solidFill>
                        <a:schemeClr val="bg1"/>
                      </a:solidFill>
                      <a:prstDash val="solid"/>
                      <a:round/>
                      <a:headEnd type="none" w="med" len="med"/>
                      <a:tailEnd type="none" w="med" len="med"/>
                    </a:lnR>
                  </a:tcPr>
                </a:tc>
                <a:tc>
                  <a:txBody>
                    <a:bodyPr/>
                    <a:lstStyle/>
                    <a:p>
                      <a:pPr algn="ctr"/>
                      <a:r>
                        <a:rPr lang="en-GB" sz="1600" dirty="0"/>
                        <a:t>120</a:t>
                      </a:r>
                    </a:p>
                  </a:txBody>
                  <a:tcPr marL="90000" marT="0" marB="0" anchor="ctr">
                    <a:lnL w="1905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GB" sz="1600" dirty="0"/>
                        <a:t>2 years</a:t>
                      </a:r>
                    </a:p>
                  </a:txBody>
                  <a:tcPr marL="90000" marT="0" marB="0" anchor="ctr">
                    <a:lnL w="38100" cap="flat" cmpd="sng" algn="ctr">
                      <a:solidFill>
                        <a:schemeClr val="bg1"/>
                      </a:solidFill>
                      <a:prstDash val="solid"/>
                      <a:round/>
                      <a:headEnd type="none" w="med" len="med"/>
                      <a:tailEnd type="none" w="med" len="med"/>
                    </a:lnL>
                  </a:tcPr>
                </a:tc>
                <a:tc>
                  <a:txBody>
                    <a:bodyPr/>
                    <a:lstStyle/>
                    <a:p>
                      <a:pPr algn="ctr"/>
                      <a:r>
                        <a:rPr lang="en-GB" sz="1600" dirty="0"/>
                        <a:t>3 years</a:t>
                      </a:r>
                    </a:p>
                  </a:txBody>
                  <a:tcPr marL="90000" marT="0" marB="0" anchor="ctr"/>
                </a:tc>
                <a:extLst>
                  <a:ext uri="{0D108BD9-81ED-4DB2-BD59-A6C34878D82A}">
                    <a16:rowId xmlns:a16="http://schemas.microsoft.com/office/drawing/2014/main" val="10009"/>
                  </a:ext>
                </a:extLst>
              </a:tr>
            </a:tbl>
          </a:graphicData>
        </a:graphic>
      </p:graphicFrame>
      <p:sp>
        <p:nvSpPr>
          <p:cNvPr id="10" name="Title 9"/>
          <p:cNvSpPr>
            <a:spLocks noGrp="1"/>
          </p:cNvSpPr>
          <p:nvPr>
            <p:ph type="title"/>
          </p:nvPr>
        </p:nvSpPr>
        <p:spPr>
          <a:xfrm>
            <a:off x="107504" y="20447"/>
            <a:ext cx="8928992" cy="720080"/>
          </a:xfrm>
        </p:spPr>
        <p:txBody>
          <a:bodyPr>
            <a:noAutofit/>
          </a:bodyPr>
          <a:lstStyle/>
          <a:p>
            <a:r>
              <a:rPr lang="en-GB" sz="3000" b="1" dirty="0">
                <a:solidFill>
                  <a:srgbClr val="981E32"/>
                </a:solidFill>
              </a:rPr>
              <a:t>Awards, credits and maximum periods of registration</a:t>
            </a:r>
            <a:endParaRPr lang="en-GB" sz="3000" dirty="0"/>
          </a:p>
        </p:txBody>
      </p:sp>
    </p:spTree>
    <p:extLst>
      <p:ext uri="{BB962C8B-B14F-4D97-AF65-F5344CB8AC3E}">
        <p14:creationId xmlns:p14="http://schemas.microsoft.com/office/powerpoint/2010/main" val="376258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1491630"/>
            <a:ext cx="184731" cy="369332"/>
          </a:xfrm>
          <a:prstGeom prst="rect">
            <a:avLst/>
          </a:prstGeom>
          <a:noFill/>
        </p:spPr>
        <p:txBody>
          <a:bodyPr wrap="none" rtlCol="0">
            <a:spAutoFit/>
          </a:bodyPr>
          <a:lstStyle/>
          <a:p>
            <a:endParaRPr lang="en-GB" dirty="0"/>
          </a:p>
        </p:txBody>
      </p:sp>
      <p:graphicFrame>
        <p:nvGraphicFramePr>
          <p:cNvPr id="9" name="Table 8"/>
          <p:cNvGraphicFramePr>
            <a:graphicFrameLocks noGrp="1"/>
          </p:cNvGraphicFramePr>
          <p:nvPr>
            <p:extLst/>
          </p:nvPr>
        </p:nvGraphicFramePr>
        <p:xfrm>
          <a:off x="464998" y="843558"/>
          <a:ext cx="8283466" cy="2313424"/>
        </p:xfrm>
        <a:graphic>
          <a:graphicData uri="http://schemas.openxmlformats.org/drawingml/2006/table">
            <a:tbl>
              <a:tblPr firstRow="1" bandRow="1">
                <a:tableStyleId>{5C22544A-7EE6-4342-B048-85BDC9FD1C3A}</a:tableStyleId>
              </a:tblPr>
              <a:tblGrid>
                <a:gridCol w="1468232">
                  <a:extLst>
                    <a:ext uri="{9D8B030D-6E8A-4147-A177-3AD203B41FA5}">
                      <a16:colId xmlns:a16="http://schemas.microsoft.com/office/drawing/2014/main" val="20000"/>
                    </a:ext>
                  </a:extLst>
                </a:gridCol>
                <a:gridCol w="1319078">
                  <a:extLst>
                    <a:ext uri="{9D8B030D-6E8A-4147-A177-3AD203B41FA5}">
                      <a16:colId xmlns:a16="http://schemas.microsoft.com/office/drawing/2014/main" val="20001"/>
                    </a:ext>
                  </a:extLst>
                </a:gridCol>
                <a:gridCol w="2140947">
                  <a:extLst>
                    <a:ext uri="{9D8B030D-6E8A-4147-A177-3AD203B41FA5}">
                      <a16:colId xmlns:a16="http://schemas.microsoft.com/office/drawing/2014/main" val="20004"/>
                    </a:ext>
                  </a:extLst>
                </a:gridCol>
                <a:gridCol w="1356361">
                  <a:extLst>
                    <a:ext uri="{9D8B030D-6E8A-4147-A177-3AD203B41FA5}">
                      <a16:colId xmlns:a16="http://schemas.microsoft.com/office/drawing/2014/main" val="3805737628"/>
                    </a:ext>
                  </a:extLst>
                </a:gridCol>
                <a:gridCol w="1998848">
                  <a:extLst>
                    <a:ext uri="{9D8B030D-6E8A-4147-A177-3AD203B41FA5}">
                      <a16:colId xmlns:a16="http://schemas.microsoft.com/office/drawing/2014/main" val="570988643"/>
                    </a:ext>
                  </a:extLst>
                </a:gridCol>
              </a:tblGrid>
              <a:tr h="576064">
                <a:tc>
                  <a:txBody>
                    <a:bodyPr/>
                    <a:lstStyle/>
                    <a:p>
                      <a:endParaRPr lang="en-GB" sz="1800" b="1" kern="1200" dirty="0">
                        <a:solidFill>
                          <a:schemeClr val="bg1"/>
                        </a:solidFill>
                        <a:latin typeface="+mn-lt"/>
                        <a:ea typeface="+mn-ea"/>
                        <a:cs typeface="+mn-cs"/>
                      </a:endParaRPr>
                    </a:p>
                  </a:txBody>
                  <a:tcPr marL="90000" marT="0" marB="0">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gridSpan="2">
                  <a:txBody>
                    <a:bodyPr/>
                    <a:lstStyle/>
                    <a:p>
                      <a:pPr marL="0" algn="ctr" defTabSz="914400" rtl="0" eaLnBrk="1" latinLnBrk="0" hangingPunct="1"/>
                      <a:r>
                        <a:rPr lang="en-GB" sz="1800" b="1" kern="1200" dirty="0">
                          <a:solidFill>
                            <a:schemeClr val="bg1"/>
                          </a:solidFill>
                          <a:latin typeface="+mn-lt"/>
                          <a:ea typeface="+mn-ea"/>
                          <a:cs typeface="+mn-cs"/>
                        </a:rPr>
                        <a:t>Undergraduate</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p>
                  </a:txBody>
                  <a:tcPr>
                    <a:lnL w="19050" cap="flat" cmpd="sng" algn="ctr">
                      <a:solidFill>
                        <a:schemeClr val="bg1"/>
                      </a:solidFill>
                      <a:prstDash val="solid"/>
                      <a:round/>
                      <a:headEnd type="none" w="med" len="med"/>
                      <a:tailEnd type="none" w="med" len="med"/>
                    </a:lnL>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bg1"/>
                          </a:solidFill>
                          <a:latin typeface="+mn-lt"/>
                          <a:ea typeface="+mn-ea"/>
                          <a:cs typeface="+mn-cs"/>
                        </a:rPr>
                        <a:t>Postgraduate</a:t>
                      </a:r>
                    </a:p>
                  </a:txBody>
                  <a:tcPr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p>
                  </a:txBody>
                  <a:tc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extLst>
                  <a:ext uri="{0D108BD9-81ED-4DB2-BD59-A6C34878D82A}">
                    <a16:rowId xmlns:a16="http://schemas.microsoft.com/office/drawing/2014/main" val="704035406"/>
                  </a:ext>
                </a:extLst>
              </a:tr>
              <a:tr h="360000">
                <a:tc>
                  <a:txBody>
                    <a:bodyPr/>
                    <a:lstStyle/>
                    <a:p>
                      <a:r>
                        <a:rPr lang="en-GB" sz="1600" b="1" dirty="0">
                          <a:solidFill>
                            <a:schemeClr val="bg1"/>
                          </a:solidFill>
                        </a:rPr>
                        <a:t>Module pass mark</a:t>
                      </a:r>
                      <a:endParaRPr lang="en-GB" sz="1600" b="1" dirty="0">
                        <a:solidFill>
                          <a:schemeClr val="bg1"/>
                        </a:solidFill>
                        <a:latin typeface="Century Gothic" panose="020B0502020202020204" pitchFamily="34" charset="0"/>
                      </a:endParaRPr>
                    </a:p>
                  </a:txBody>
                  <a:tcP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tx2"/>
                    </a:solidFill>
                  </a:tcPr>
                </a:tc>
                <a:tc>
                  <a:txBody>
                    <a:bodyPr/>
                    <a:lstStyle/>
                    <a:p>
                      <a:r>
                        <a:rPr lang="en-GB" sz="1600" dirty="0"/>
                        <a:t>40%</a:t>
                      </a:r>
                      <a:endParaRPr lang="en-GB" sz="1600" dirty="0">
                        <a:latin typeface="Century Gothic" panose="020B0502020202020204" pitchFamily="34" charset="0"/>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t>Up to 30 credits of compensation</a:t>
                      </a:r>
                      <a:endParaRPr lang="en-GB" sz="1600" dirty="0">
                        <a:latin typeface="Century Gothic" panose="020B0502020202020204" pitchFamily="34" charset="0"/>
                      </a:endParaRPr>
                    </a:p>
                  </a:txBody>
                  <a:tcP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r>
                        <a:rPr lang="en-GB" sz="1600" dirty="0"/>
                        <a:t>50%</a:t>
                      </a:r>
                      <a:endParaRPr lang="en-GB" sz="1600" dirty="0">
                        <a:latin typeface="Century Gothic" panose="020B0502020202020204" pitchFamily="34" charset="0"/>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r>
                        <a:rPr lang="en-GB" sz="1600" dirty="0"/>
                        <a:t>All modules must be passed to gain award</a:t>
                      </a:r>
                      <a:endParaRPr lang="en-GB" sz="1600" dirty="0">
                        <a:latin typeface="Century Gothic" panose="020B0502020202020204" pitchFamily="34" charset="0"/>
                      </a:endParaRPr>
                    </a:p>
                  </a:txBody>
                  <a:tcP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60000">
                <a:tc>
                  <a:txBody>
                    <a:bodyPr/>
                    <a:lstStyle/>
                    <a:p>
                      <a:r>
                        <a:rPr lang="en-GB" sz="1600" b="1" dirty="0">
                          <a:solidFill>
                            <a:schemeClr val="bg1"/>
                          </a:solidFill>
                        </a:rPr>
                        <a:t>Compensation</a:t>
                      </a:r>
                      <a:endParaRPr lang="en-GB" sz="1600" b="1" dirty="0">
                        <a:solidFill>
                          <a:schemeClr val="bg1"/>
                        </a:solidFill>
                        <a:latin typeface="Century Gothic" panose="020B0502020202020204" pitchFamily="34" charset="0"/>
                      </a:endParaRPr>
                    </a:p>
                  </a:txBody>
                  <a:tcPr>
                    <a:lnR w="19050" cap="flat" cmpd="sng" algn="ctr">
                      <a:solidFill>
                        <a:schemeClr val="bg1"/>
                      </a:solidFill>
                      <a:prstDash val="solid"/>
                      <a:round/>
                      <a:headEnd type="none" w="med" len="med"/>
                      <a:tailEnd type="none" w="med" len="med"/>
                    </a:lnR>
                    <a:solidFill>
                      <a:schemeClr val="tx2"/>
                    </a:solidFill>
                  </a:tcPr>
                </a:tc>
                <a:tc>
                  <a:txBody>
                    <a:bodyPr/>
                    <a:lstStyle/>
                    <a:p>
                      <a:r>
                        <a:rPr lang="en-GB" sz="1600" dirty="0"/>
                        <a:t>Module pass mark 30-39%</a:t>
                      </a:r>
                      <a:endParaRPr lang="en-GB" sz="1600" dirty="0">
                        <a:latin typeface="Century Gothic" panose="020B0502020202020204" pitchFamily="34" charset="0"/>
                      </a:endParaRPr>
                    </a:p>
                  </a:txBody>
                  <a:tcPr>
                    <a:lnL w="19050" cap="flat" cmpd="sng" algn="ctr">
                      <a:solidFill>
                        <a:schemeClr val="bg1"/>
                      </a:solidFill>
                      <a:prstDash val="solid"/>
                      <a:round/>
                      <a:headEnd type="none" w="med" len="med"/>
                      <a:tailEnd type="none" w="med" len="med"/>
                    </a:lnL>
                  </a:tcPr>
                </a:tc>
                <a:tc>
                  <a:txBody>
                    <a:bodyPr/>
                    <a:lstStyle/>
                    <a:p>
                      <a:r>
                        <a:rPr lang="en-GB" sz="1600" dirty="0"/>
                        <a:t>Failures 29% and below must be retrieved</a:t>
                      </a:r>
                      <a:endParaRPr lang="en-GB" sz="1600" dirty="0">
                        <a:latin typeface="Century Gothic" panose="020B0502020202020204" pitchFamily="34" charset="0"/>
                      </a:endParaRPr>
                    </a:p>
                  </a:txBody>
                  <a:tcPr>
                    <a:lnR w="19050" cap="flat" cmpd="sng" algn="ctr">
                      <a:solidFill>
                        <a:schemeClr val="bg1"/>
                      </a:solidFill>
                      <a:prstDash val="solid"/>
                      <a:round/>
                      <a:headEnd type="none" w="med" len="med"/>
                      <a:tailEnd type="none" w="med" len="med"/>
                    </a:lnR>
                  </a:tcPr>
                </a:tc>
                <a:tc>
                  <a:txBody>
                    <a:bodyPr/>
                    <a:lstStyle/>
                    <a:p>
                      <a:r>
                        <a:rPr lang="en-GB" sz="1600" dirty="0"/>
                        <a:t>N/A</a:t>
                      </a:r>
                      <a:endParaRPr lang="en-GB" sz="1600" dirty="0">
                        <a:latin typeface="Century Gothic" panose="020B0502020202020204" pitchFamily="34" charset="0"/>
                      </a:endParaRPr>
                    </a:p>
                  </a:txBody>
                  <a:tcPr>
                    <a:lnL w="19050" cap="flat" cmpd="sng" algn="ctr">
                      <a:solidFill>
                        <a:schemeClr val="bg1"/>
                      </a:solidFill>
                      <a:prstDash val="solid"/>
                      <a:round/>
                      <a:headEnd type="none" w="med" len="med"/>
                      <a:tailEnd type="none" w="med" len="med"/>
                    </a:ln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t>N/A</a:t>
                      </a:r>
                    </a:p>
                  </a:txBody>
                  <a:tcPr/>
                </a:tc>
                <a:extLst>
                  <a:ext uri="{0D108BD9-81ED-4DB2-BD59-A6C34878D82A}">
                    <a16:rowId xmlns:a16="http://schemas.microsoft.com/office/drawing/2014/main" val="10002"/>
                  </a:ext>
                </a:extLst>
              </a:tr>
              <a:tr h="360000">
                <a:tc>
                  <a:txBody>
                    <a:bodyPr/>
                    <a:lstStyle/>
                    <a:p>
                      <a:r>
                        <a:rPr lang="en-GB" sz="1600" b="1" dirty="0">
                          <a:solidFill>
                            <a:schemeClr val="bg1"/>
                          </a:solidFill>
                        </a:rPr>
                        <a:t>Reassessment</a:t>
                      </a:r>
                      <a:endParaRPr lang="en-GB" sz="1600" b="1" dirty="0">
                        <a:solidFill>
                          <a:schemeClr val="bg1"/>
                        </a:solidFill>
                        <a:latin typeface="Century Gothic" panose="020B0502020202020204" pitchFamily="34" charset="0"/>
                      </a:endParaRPr>
                    </a:p>
                  </a:txBody>
                  <a:tcPr>
                    <a:lnR w="19050" cap="flat" cmpd="sng" algn="ctr">
                      <a:solidFill>
                        <a:schemeClr val="bg1"/>
                      </a:solidFill>
                      <a:prstDash val="solid"/>
                      <a:round/>
                      <a:headEnd type="none" w="med" len="med"/>
                      <a:tailEnd type="none" w="med" len="med"/>
                    </a:lnR>
                    <a:solidFill>
                      <a:schemeClr val="tx2"/>
                    </a:solidFill>
                  </a:tcPr>
                </a:tc>
                <a:tc>
                  <a:txBody>
                    <a:bodyPr/>
                    <a:lstStyle/>
                    <a:p>
                      <a:r>
                        <a:rPr lang="en-GB" sz="1600" dirty="0"/>
                        <a:t>60 credits per level</a:t>
                      </a:r>
                      <a:endParaRPr lang="en-GB" sz="1600" dirty="0">
                        <a:latin typeface="Century Gothic" panose="020B0502020202020204" pitchFamily="34" charset="0"/>
                      </a:endParaRPr>
                    </a:p>
                  </a:txBody>
                  <a:tcPr>
                    <a:lnL w="19050" cap="flat" cmpd="sng" algn="ctr">
                      <a:solidFill>
                        <a:schemeClr val="bg1"/>
                      </a:solidFill>
                      <a:prstDash val="solid"/>
                      <a:round/>
                      <a:headEnd type="none" w="med" len="med"/>
                      <a:tailEnd type="none" w="med" len="med"/>
                    </a:lnL>
                  </a:tcPr>
                </a:tc>
                <a:tc>
                  <a:txBody>
                    <a:bodyPr/>
                    <a:lstStyle/>
                    <a:p>
                      <a:r>
                        <a:rPr lang="en-GB" sz="1600" dirty="0"/>
                        <a:t>Module marks capped at pass mark</a:t>
                      </a:r>
                      <a:endParaRPr lang="en-GB" sz="1600" dirty="0">
                        <a:latin typeface="Century Gothic" panose="020B0502020202020204" pitchFamily="34" charset="0"/>
                      </a:endParaRPr>
                    </a:p>
                  </a:txBody>
                  <a:tcPr>
                    <a:lnR w="19050" cap="flat" cmpd="sng" algn="ctr">
                      <a:solidFill>
                        <a:schemeClr val="bg1"/>
                      </a:solidFill>
                      <a:prstDash val="solid"/>
                      <a:round/>
                      <a:headEnd type="none" w="med" len="med"/>
                      <a:tailEnd type="none" w="med" len="med"/>
                    </a:lnR>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t>Once in each module*</a:t>
                      </a:r>
                      <a:endParaRPr lang="en-GB" sz="1600" i="1" dirty="0">
                        <a:latin typeface="Century Gothic" panose="020B0502020202020204" pitchFamily="34" charset="0"/>
                      </a:endParaRPr>
                    </a:p>
                  </a:txBody>
                  <a:tcPr>
                    <a:lnL w="19050" cap="flat" cmpd="sng" algn="ctr">
                      <a:solidFill>
                        <a:schemeClr val="bg1"/>
                      </a:solidFill>
                      <a:prstDash val="solid"/>
                      <a:round/>
                      <a:headEnd type="none" w="med" len="med"/>
                      <a:tailEnd type="none" w="med" len="med"/>
                    </a:lnL>
                  </a:tcPr>
                </a:tc>
                <a:tc>
                  <a:txBody>
                    <a:bodyPr/>
                    <a:lstStyle/>
                    <a:p>
                      <a:r>
                        <a:rPr lang="en-GB" sz="1600" dirty="0"/>
                        <a:t>Module marks capped at pass mark</a:t>
                      </a:r>
                      <a:endParaRPr lang="en-GB" sz="1600" dirty="0">
                        <a:latin typeface="Century Gothic" panose="020B0502020202020204" pitchFamily="34" charset="0"/>
                      </a:endParaRPr>
                    </a:p>
                  </a:txBody>
                  <a:tcPr/>
                </a:tc>
                <a:extLst>
                  <a:ext uri="{0D108BD9-81ED-4DB2-BD59-A6C34878D82A}">
                    <a16:rowId xmlns:a16="http://schemas.microsoft.com/office/drawing/2014/main" val="10003"/>
                  </a:ext>
                </a:extLst>
              </a:tr>
            </a:tbl>
          </a:graphicData>
        </a:graphic>
      </p:graphicFrame>
      <p:sp>
        <p:nvSpPr>
          <p:cNvPr id="10" name="Title 9"/>
          <p:cNvSpPr>
            <a:spLocks noGrp="1"/>
          </p:cNvSpPr>
          <p:nvPr>
            <p:ph type="title"/>
          </p:nvPr>
        </p:nvSpPr>
        <p:spPr>
          <a:xfrm>
            <a:off x="107504" y="51470"/>
            <a:ext cx="8928992" cy="720080"/>
          </a:xfrm>
        </p:spPr>
        <p:txBody>
          <a:bodyPr>
            <a:noAutofit/>
          </a:bodyPr>
          <a:lstStyle/>
          <a:p>
            <a:r>
              <a:rPr lang="en-GB" sz="3200" b="1" dirty="0">
                <a:solidFill>
                  <a:srgbClr val="981E32"/>
                </a:solidFill>
              </a:rPr>
              <a:t>Key</a:t>
            </a:r>
            <a:r>
              <a:rPr lang="en-GB" sz="2000" dirty="0">
                <a:latin typeface="Century Gothic" panose="020B0502020202020204" pitchFamily="34" charset="0"/>
              </a:rPr>
              <a:t> </a:t>
            </a:r>
            <a:r>
              <a:rPr lang="en-GB" sz="3200" b="1" dirty="0">
                <a:solidFill>
                  <a:srgbClr val="981E32"/>
                </a:solidFill>
              </a:rPr>
              <a:t>regulations overview</a:t>
            </a:r>
            <a:endParaRPr lang="en-GB" sz="3000" dirty="0"/>
          </a:p>
        </p:txBody>
      </p:sp>
      <p:sp>
        <p:nvSpPr>
          <p:cNvPr id="2" name="Rectangle 1">
            <a:extLst>
              <a:ext uri="{FF2B5EF4-FFF2-40B4-BE49-F238E27FC236}">
                <a16:creationId xmlns:a16="http://schemas.microsoft.com/office/drawing/2014/main" id="{ECE6C941-3BD0-4294-A1C2-F987004A386D}"/>
              </a:ext>
            </a:extLst>
          </p:cNvPr>
          <p:cNvSpPr/>
          <p:nvPr/>
        </p:nvSpPr>
        <p:spPr>
          <a:xfrm>
            <a:off x="464998" y="3182761"/>
            <a:ext cx="8139450" cy="307777"/>
          </a:xfrm>
          <a:prstGeom prst="rect">
            <a:avLst/>
          </a:prstGeom>
        </p:spPr>
        <p:txBody>
          <a:bodyPr wrap="square">
            <a:spAutoFit/>
          </a:bodyPr>
          <a:lstStyle/>
          <a:p>
            <a:r>
              <a:rPr lang="en-GB" sz="1400" i="1" dirty="0"/>
              <a:t>* NB additional 30 credits available for students enrolled prior to 2020/21</a:t>
            </a:r>
          </a:p>
        </p:txBody>
      </p:sp>
      <p:sp>
        <p:nvSpPr>
          <p:cNvPr id="6" name="Text Placeholder 2">
            <a:extLst>
              <a:ext uri="{FF2B5EF4-FFF2-40B4-BE49-F238E27FC236}">
                <a16:creationId xmlns:a16="http://schemas.microsoft.com/office/drawing/2014/main" id="{2E2B20BC-3C39-401F-9E3E-E63E13C50DC3}"/>
              </a:ext>
            </a:extLst>
          </p:cNvPr>
          <p:cNvSpPr txBox="1">
            <a:spLocks/>
          </p:cNvSpPr>
          <p:nvPr/>
        </p:nvSpPr>
        <p:spPr>
          <a:xfrm>
            <a:off x="89612" y="3516317"/>
            <a:ext cx="3384376" cy="142798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buClr>
                <a:schemeClr val="accent5"/>
              </a:buClr>
              <a:buNone/>
            </a:pPr>
            <a:r>
              <a:rPr lang="en-GB" sz="1600" b="1" dirty="0">
                <a:solidFill>
                  <a:schemeClr val="accent1">
                    <a:lumMod val="75000"/>
                  </a:schemeClr>
                </a:solidFill>
                <a:cs typeface="Calibri" panose="020F0502020204030204" pitchFamily="34" charset="0"/>
              </a:rPr>
              <a:t>Compensation rules</a:t>
            </a:r>
          </a:p>
          <a:p>
            <a:pPr lvl="1">
              <a:buClr>
                <a:srgbClr val="981E32"/>
              </a:buClr>
              <a:buFont typeface="Wingdings" panose="05000000000000000000" pitchFamily="2" charset="2"/>
              <a:buChar char="ü"/>
            </a:pPr>
            <a:r>
              <a:rPr lang="en-GB" sz="1600" dirty="0">
                <a:cs typeface="Calibri" panose="020F0502020204030204" pitchFamily="34" charset="0"/>
              </a:rPr>
              <a:t>Undergraduate only</a:t>
            </a:r>
          </a:p>
          <a:p>
            <a:pPr lvl="1">
              <a:buClr>
                <a:srgbClr val="981E32"/>
              </a:buClr>
              <a:buFont typeface="Wingdings" panose="05000000000000000000" pitchFamily="2" charset="2"/>
              <a:buChar char="ü"/>
            </a:pPr>
            <a:r>
              <a:rPr lang="en-GB" sz="1600" dirty="0">
                <a:cs typeface="Calibri" panose="020F0502020204030204" pitchFamily="34" charset="0"/>
              </a:rPr>
              <a:t>Module mark 30-39%</a:t>
            </a:r>
          </a:p>
          <a:p>
            <a:pPr lvl="1">
              <a:buClr>
                <a:srgbClr val="981E32"/>
              </a:buClr>
              <a:buFont typeface="Wingdings" panose="05000000000000000000" pitchFamily="2" charset="2"/>
              <a:buChar char="ü"/>
            </a:pPr>
            <a:r>
              <a:rPr lang="en-GB" sz="1600" dirty="0">
                <a:cs typeface="Calibri" panose="020F0502020204030204" pitchFamily="34" charset="0"/>
              </a:rPr>
              <a:t>Max 30 credits per level</a:t>
            </a:r>
          </a:p>
          <a:p>
            <a:pPr lvl="1">
              <a:buClr>
                <a:srgbClr val="981E32"/>
              </a:buClr>
              <a:buFont typeface="Wingdings" panose="05000000000000000000" pitchFamily="2" charset="2"/>
              <a:buChar char="ü"/>
            </a:pPr>
            <a:r>
              <a:rPr lang="en-GB" sz="1600" dirty="0">
                <a:cs typeface="Calibri" panose="020F0502020204030204" pitchFamily="34" charset="0"/>
              </a:rPr>
              <a:t>Minimum level average of 40%</a:t>
            </a:r>
          </a:p>
        </p:txBody>
      </p:sp>
      <p:sp>
        <p:nvSpPr>
          <p:cNvPr id="7" name="Text Placeholder 2">
            <a:extLst>
              <a:ext uri="{FF2B5EF4-FFF2-40B4-BE49-F238E27FC236}">
                <a16:creationId xmlns:a16="http://schemas.microsoft.com/office/drawing/2014/main" id="{05F27CF0-FF9F-4E8B-85C9-79044257C861}"/>
              </a:ext>
            </a:extLst>
          </p:cNvPr>
          <p:cNvSpPr txBox="1">
            <a:spLocks/>
          </p:cNvSpPr>
          <p:nvPr/>
        </p:nvSpPr>
        <p:spPr>
          <a:xfrm>
            <a:off x="4716016" y="3516317"/>
            <a:ext cx="3799333" cy="142798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buClr>
                <a:schemeClr val="accent5"/>
              </a:buClr>
              <a:buNone/>
            </a:pPr>
            <a:r>
              <a:rPr lang="en-GB" sz="1600" b="1" dirty="0">
                <a:solidFill>
                  <a:schemeClr val="accent1">
                    <a:lumMod val="75000"/>
                  </a:schemeClr>
                </a:solidFill>
                <a:cs typeface="Calibri" panose="020F0502020204030204" pitchFamily="34" charset="0"/>
              </a:rPr>
              <a:t>Compensation exemptions</a:t>
            </a:r>
          </a:p>
          <a:p>
            <a:pPr lvl="1">
              <a:buClr>
                <a:srgbClr val="981E32"/>
              </a:buClr>
              <a:buFont typeface="Wingdings" panose="05000000000000000000" pitchFamily="2" charset="2"/>
              <a:buChar char="û"/>
            </a:pPr>
            <a:r>
              <a:rPr lang="en-GB" sz="1600" dirty="0">
                <a:cs typeface="Calibri" panose="020F0502020204030204" pitchFamily="34" charset="0"/>
              </a:rPr>
              <a:t>Not available for ‘must pass’ modules or essential components</a:t>
            </a:r>
          </a:p>
          <a:p>
            <a:pPr lvl="1">
              <a:buClr>
                <a:srgbClr val="981E32"/>
              </a:buClr>
              <a:buFont typeface="Wingdings" panose="05000000000000000000" pitchFamily="2" charset="2"/>
              <a:buChar char="û"/>
            </a:pPr>
            <a:r>
              <a:rPr lang="en-GB" sz="1600" dirty="0">
                <a:cs typeface="Calibri" panose="020F0502020204030204" pitchFamily="34" charset="0"/>
              </a:rPr>
              <a:t>Some programme-specific regulations prevent compensation</a:t>
            </a:r>
          </a:p>
        </p:txBody>
      </p:sp>
      <p:sp>
        <p:nvSpPr>
          <p:cNvPr id="8" name="Rectangle 7">
            <a:extLst>
              <a:ext uri="{FF2B5EF4-FFF2-40B4-BE49-F238E27FC236}">
                <a16:creationId xmlns:a16="http://schemas.microsoft.com/office/drawing/2014/main" id="{AA857840-7F27-4F36-B090-FF3953388E27}"/>
              </a:ext>
            </a:extLst>
          </p:cNvPr>
          <p:cNvSpPr/>
          <p:nvPr/>
        </p:nvSpPr>
        <p:spPr>
          <a:xfrm>
            <a:off x="5436096" y="1419622"/>
            <a:ext cx="1296144" cy="576064"/>
          </a:xfrm>
          <a:prstGeom prst="rect">
            <a:avLst/>
          </a:prstGeom>
          <a:noFill/>
          <a:ln w="38100">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4A55C9AF-FB18-4E6D-925E-18A8F60A489D}"/>
              </a:ext>
            </a:extLst>
          </p:cNvPr>
          <p:cNvPicPr>
            <a:picLocks noChangeAspect="1"/>
          </p:cNvPicPr>
          <p:nvPr/>
        </p:nvPicPr>
        <p:blipFill>
          <a:blip r:embed="rId3"/>
          <a:stretch>
            <a:fillRect/>
          </a:stretch>
        </p:blipFill>
        <p:spPr>
          <a:xfrm>
            <a:off x="8388424" y="125760"/>
            <a:ext cx="571500" cy="571500"/>
          </a:xfrm>
          <a:prstGeom prst="rect">
            <a:avLst/>
          </a:prstGeom>
        </p:spPr>
      </p:pic>
    </p:spTree>
    <p:extLst>
      <p:ext uri="{BB962C8B-B14F-4D97-AF65-F5344CB8AC3E}">
        <p14:creationId xmlns:p14="http://schemas.microsoft.com/office/powerpoint/2010/main" val="3409087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26" presetClass="emph" presetSubtype="0" fill="hold" grpId="1"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1491630"/>
            <a:ext cx="184731" cy="369332"/>
          </a:xfrm>
          <a:prstGeom prst="rect">
            <a:avLst/>
          </a:prstGeom>
          <a:noFill/>
        </p:spPr>
        <p:txBody>
          <a:bodyPr wrap="none" rtlCol="0">
            <a:spAutoFit/>
          </a:bodyPr>
          <a:lstStyle/>
          <a:p>
            <a:endParaRPr lang="en-GB" dirty="0"/>
          </a:p>
        </p:txBody>
      </p:sp>
      <p:graphicFrame>
        <p:nvGraphicFramePr>
          <p:cNvPr id="9" name="Table 8"/>
          <p:cNvGraphicFramePr>
            <a:graphicFrameLocks noGrp="1"/>
          </p:cNvGraphicFramePr>
          <p:nvPr>
            <p:extLst/>
          </p:nvPr>
        </p:nvGraphicFramePr>
        <p:xfrm>
          <a:off x="502275" y="1059582"/>
          <a:ext cx="8139450" cy="3676560"/>
        </p:xfrm>
        <a:graphic>
          <a:graphicData uri="http://schemas.openxmlformats.org/drawingml/2006/table">
            <a:tbl>
              <a:tblPr firstRow="1" bandRow="1">
                <a:tableStyleId>{5C22544A-7EE6-4342-B048-85BDC9FD1C3A}</a:tableStyleId>
              </a:tblPr>
              <a:tblGrid>
                <a:gridCol w="1514714">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2808312">
                  <a:extLst>
                    <a:ext uri="{9D8B030D-6E8A-4147-A177-3AD203B41FA5}">
                      <a16:colId xmlns:a16="http://schemas.microsoft.com/office/drawing/2014/main" val="3805737628"/>
                    </a:ext>
                  </a:extLst>
                </a:gridCol>
                <a:gridCol w="2808312">
                  <a:extLst>
                    <a:ext uri="{9D8B030D-6E8A-4147-A177-3AD203B41FA5}">
                      <a16:colId xmlns:a16="http://schemas.microsoft.com/office/drawing/2014/main" val="570988643"/>
                    </a:ext>
                  </a:extLst>
                </a:gridCol>
              </a:tblGrid>
              <a:tr h="576064">
                <a:tc>
                  <a:txBody>
                    <a:bodyPr/>
                    <a:lstStyle/>
                    <a:p>
                      <a:r>
                        <a:rPr lang="en-GB" sz="1600" dirty="0">
                          <a:latin typeface="calibri" panose="020F0502020204030204" pitchFamily="34" charset="0"/>
                          <a:cs typeface="calibri" panose="020F0502020204030204" pitchFamily="34" charset="0"/>
                        </a:rPr>
                        <a:t>Per level</a:t>
                      </a:r>
                    </a:p>
                  </a:txBody>
                  <a:tcPr anchor="b">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r>
                        <a:rPr lang="en-GB" sz="1600" b="1" dirty="0">
                          <a:solidFill>
                            <a:schemeClr val="bg1"/>
                          </a:solidFill>
                          <a:latin typeface="calibri" panose="020F0502020204030204" pitchFamily="34" charset="0"/>
                          <a:cs typeface="calibri" panose="020F0502020204030204" pitchFamily="34" charset="0"/>
                        </a:rPr>
                        <a:t>Generic regs</a:t>
                      </a:r>
                    </a:p>
                  </a:txBody>
                  <a:tcPr anchor="b">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r>
                        <a:rPr lang="en-GB" sz="1600" b="1" dirty="0">
                          <a:solidFill>
                            <a:schemeClr val="bg1"/>
                          </a:solidFill>
                          <a:latin typeface="calibri" panose="020F0502020204030204" pitchFamily="34" charset="0"/>
                          <a:cs typeface="calibri" panose="020F0502020204030204" pitchFamily="34" charset="0"/>
                        </a:rPr>
                        <a:t>Exceptional discretional regs </a:t>
                      </a:r>
                      <a:br>
                        <a:rPr lang="en-GB" sz="1600" b="1" dirty="0">
                          <a:solidFill>
                            <a:schemeClr val="bg1"/>
                          </a:solidFill>
                          <a:latin typeface="calibri" panose="020F0502020204030204" pitchFamily="34" charset="0"/>
                          <a:cs typeface="calibri" panose="020F0502020204030204" pitchFamily="34" charset="0"/>
                        </a:rPr>
                      </a:br>
                      <a:r>
                        <a:rPr lang="en-GB" sz="1600" b="1" dirty="0">
                          <a:solidFill>
                            <a:schemeClr val="bg1"/>
                          </a:solidFill>
                          <a:latin typeface="calibri" panose="020F0502020204030204" pitchFamily="34" charset="0"/>
                          <a:cs typeface="calibri" panose="020F0502020204030204" pitchFamily="34" charset="0"/>
                        </a:rPr>
                        <a:t>(after reassessments)</a:t>
                      </a:r>
                    </a:p>
                  </a:txBody>
                  <a:tcPr anchor="b">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bg1"/>
                          </a:solidFill>
                          <a:latin typeface="calibri" panose="020F0502020204030204" pitchFamily="34" charset="0"/>
                          <a:cs typeface="calibri" panose="020F0502020204030204" pitchFamily="34" charset="0"/>
                        </a:rPr>
                        <a:t>Repeat level 4</a:t>
                      </a:r>
                    </a:p>
                  </a:txBody>
                  <a:tcPr anchor="b">
                    <a:lnB w="19050" cap="flat" cmpd="sng" algn="ctr">
                      <a:solidFill>
                        <a:schemeClr val="bg1"/>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extLst>
                  <a:ext uri="{0D108BD9-81ED-4DB2-BD59-A6C34878D82A}">
                    <a16:rowId xmlns:a16="http://schemas.microsoft.com/office/drawing/2014/main" val="704035406"/>
                  </a:ext>
                </a:extLst>
              </a:tr>
              <a:tr h="360000">
                <a:tc>
                  <a:txBody>
                    <a:bodyPr/>
                    <a:lstStyle/>
                    <a:p>
                      <a:r>
                        <a:rPr lang="en-GB" sz="1600" b="1" dirty="0">
                          <a:solidFill>
                            <a:schemeClr val="bg1"/>
                          </a:solidFill>
                          <a:latin typeface="calibri" panose="020F0502020204030204" pitchFamily="34" charset="0"/>
                          <a:cs typeface="calibri" panose="020F0502020204030204" pitchFamily="34" charset="0"/>
                        </a:rPr>
                        <a:t>Passed</a:t>
                      </a:r>
                    </a:p>
                  </a:txBody>
                  <a:tcPr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tx2"/>
                    </a:solidFill>
                  </a:tcPr>
                </a:tc>
                <a:tc>
                  <a:txBody>
                    <a:bodyPr/>
                    <a:lstStyle/>
                    <a:p>
                      <a:r>
                        <a:rPr lang="en-GB" sz="1600" dirty="0">
                          <a:solidFill>
                            <a:schemeClr val="tx1"/>
                          </a:solidFill>
                          <a:latin typeface="calibri" panose="020F0502020204030204" pitchFamily="34" charset="0"/>
                          <a:cs typeface="calibri" panose="020F0502020204030204" pitchFamily="34" charset="0"/>
                        </a:rPr>
                        <a:t>90 credits</a:t>
                      </a:r>
                    </a:p>
                  </a:txBody>
                  <a:tcPr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r>
                        <a:rPr lang="en-GB" sz="1600" dirty="0">
                          <a:solidFill>
                            <a:schemeClr val="tx1"/>
                          </a:solidFill>
                          <a:latin typeface="calibri" panose="020F0502020204030204" pitchFamily="34" charset="0"/>
                          <a:cs typeface="calibri" panose="020F0502020204030204" pitchFamily="34" charset="0"/>
                        </a:rPr>
                        <a:t>75 credits</a:t>
                      </a:r>
                    </a:p>
                  </a:txBody>
                  <a:tcPr anchor="ctr">
                    <a:lnT w="19050" cap="flat" cmpd="sng" algn="ctr">
                      <a:solidFill>
                        <a:schemeClr val="bg1"/>
                      </a:solidFill>
                      <a:prstDash val="solid"/>
                      <a:round/>
                      <a:headEnd type="none" w="med" len="med"/>
                      <a:tailEnd type="none" w="med" len="med"/>
                    </a:lnT>
                  </a:tcPr>
                </a:tc>
                <a:tc>
                  <a:txBody>
                    <a:bodyPr/>
                    <a:lstStyle/>
                    <a:p>
                      <a:r>
                        <a:rPr lang="en-GB" sz="1600" dirty="0">
                          <a:solidFill>
                            <a:schemeClr val="tx1"/>
                          </a:solidFill>
                          <a:latin typeface="calibri" panose="020F0502020204030204" pitchFamily="34" charset="0"/>
                          <a:cs typeface="calibri" panose="020F0502020204030204" pitchFamily="34" charset="0"/>
                        </a:rPr>
                        <a:t>60 credits (30 at first attempt)</a:t>
                      </a:r>
                    </a:p>
                  </a:txBody>
                  <a:tcPr anchor="ct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60000">
                <a:tc>
                  <a:txBody>
                    <a:bodyPr/>
                    <a:lstStyle/>
                    <a:p>
                      <a:r>
                        <a:rPr lang="en-GB" sz="1600" b="1" dirty="0" err="1">
                          <a:solidFill>
                            <a:schemeClr val="bg1"/>
                          </a:solidFill>
                          <a:latin typeface="calibri" panose="020F0502020204030204" pitchFamily="34" charset="0"/>
                          <a:cs typeface="calibri" panose="020F0502020204030204" pitchFamily="34" charset="0"/>
                        </a:rPr>
                        <a:t>Compensatable</a:t>
                      </a:r>
                      <a:br>
                        <a:rPr lang="en-GB" sz="1600" b="1" dirty="0">
                          <a:solidFill>
                            <a:schemeClr val="bg1"/>
                          </a:solidFill>
                          <a:latin typeface="calibri" panose="020F0502020204030204" pitchFamily="34" charset="0"/>
                          <a:cs typeface="calibri" panose="020F0502020204030204" pitchFamily="34" charset="0"/>
                        </a:rPr>
                      </a:br>
                      <a:r>
                        <a:rPr lang="en-GB" sz="1600" b="1" dirty="0">
                          <a:solidFill>
                            <a:schemeClr val="bg1"/>
                          </a:solidFill>
                          <a:latin typeface="calibri" panose="020F0502020204030204" pitchFamily="34" charset="0"/>
                          <a:cs typeface="calibri" panose="020F0502020204030204" pitchFamily="34" charset="0"/>
                        </a:rPr>
                        <a:t>(30-39%)</a:t>
                      </a:r>
                      <a:endParaRPr lang="en-GB" sz="1600" b="1" dirty="0">
                        <a:solidFill>
                          <a:srgbClr val="9F2936"/>
                        </a:solidFill>
                        <a:latin typeface="calibri" panose="020F0502020204030204" pitchFamily="34" charset="0"/>
                        <a:cs typeface="calibri" panose="020F0502020204030204" pitchFamily="34" charset="0"/>
                      </a:endParaRPr>
                    </a:p>
                  </a:txBody>
                  <a:tcPr>
                    <a:lnR w="19050" cap="flat" cmpd="sng" algn="ctr">
                      <a:solidFill>
                        <a:schemeClr val="bg1"/>
                      </a:solidFill>
                      <a:prstDash val="solid"/>
                      <a:round/>
                      <a:headEnd type="none" w="med" len="med"/>
                      <a:tailEnd type="none" w="med" len="med"/>
                    </a:lnR>
                    <a:solidFill>
                      <a:schemeClr val="tx2"/>
                    </a:solidFill>
                  </a:tcPr>
                </a:tc>
                <a:tc>
                  <a:txBody>
                    <a:bodyPr/>
                    <a:lstStyle/>
                    <a:p>
                      <a:r>
                        <a:rPr lang="en-GB" sz="1600" dirty="0">
                          <a:solidFill>
                            <a:schemeClr val="tx1"/>
                          </a:solidFill>
                          <a:latin typeface="calibri" panose="020F0502020204030204" pitchFamily="34" charset="0"/>
                          <a:cs typeface="calibri" panose="020F0502020204030204" pitchFamily="34" charset="0"/>
                        </a:rPr>
                        <a:t>30 credits</a:t>
                      </a:r>
                    </a:p>
                  </a:txBody>
                  <a:tcPr anchor="ctr">
                    <a:lnL w="19050" cap="flat" cmpd="sng" algn="ctr">
                      <a:solidFill>
                        <a:schemeClr val="bg1"/>
                      </a:solidFill>
                      <a:prstDash val="solid"/>
                      <a:round/>
                      <a:headEnd type="none" w="med" len="med"/>
                      <a:tailEnd type="none" w="med" len="med"/>
                    </a:lnL>
                  </a:tcPr>
                </a:tc>
                <a:tc>
                  <a:txBody>
                    <a:bodyPr/>
                    <a:lstStyle/>
                    <a:p>
                      <a:r>
                        <a:rPr lang="en-GB" sz="1600" b="0" dirty="0">
                          <a:solidFill>
                            <a:schemeClr val="tx1"/>
                          </a:solidFill>
                          <a:latin typeface="calibri" panose="020F0502020204030204" pitchFamily="34" charset="0"/>
                          <a:cs typeface="calibri" panose="020F0502020204030204" pitchFamily="34" charset="0"/>
                        </a:rPr>
                        <a:t>45 credits</a:t>
                      </a:r>
                    </a:p>
                  </a:txBody>
                  <a:tcPr anchor="ctr"/>
                </a:tc>
                <a:tc>
                  <a:txBody>
                    <a:bodyPr/>
                    <a:lstStyle/>
                    <a:p>
                      <a:r>
                        <a:rPr lang="en-GB" sz="1600" dirty="0">
                          <a:solidFill>
                            <a:schemeClr val="tx1"/>
                          </a:solidFill>
                          <a:latin typeface="calibri" panose="020F0502020204030204" pitchFamily="34" charset="0"/>
                          <a:cs typeface="calibri" panose="020F0502020204030204" pitchFamily="34" charset="0"/>
                        </a:rPr>
                        <a:t>N/A</a:t>
                      </a:r>
                    </a:p>
                  </a:txBody>
                  <a:tcPr anchor="ctr"/>
                </a:tc>
                <a:extLst>
                  <a:ext uri="{0D108BD9-81ED-4DB2-BD59-A6C34878D82A}">
                    <a16:rowId xmlns:a16="http://schemas.microsoft.com/office/drawing/2014/main" val="10002"/>
                  </a:ext>
                </a:extLst>
              </a:tr>
              <a:tr h="360000">
                <a:tc>
                  <a:txBody>
                    <a:bodyPr/>
                    <a:lstStyle/>
                    <a:p>
                      <a:r>
                        <a:rPr lang="en-GB" sz="1600" b="1">
                          <a:solidFill>
                            <a:schemeClr val="bg1"/>
                          </a:solidFill>
                          <a:latin typeface="calibri" panose="020F0502020204030204" pitchFamily="34" charset="0"/>
                          <a:cs typeface="calibri" panose="020F0502020204030204" pitchFamily="34" charset="0"/>
                        </a:rPr>
                        <a:t>Failed (0-29</a:t>
                      </a:r>
                      <a:r>
                        <a:rPr lang="en-GB" sz="1600" b="1" dirty="0">
                          <a:solidFill>
                            <a:schemeClr val="bg1"/>
                          </a:solidFill>
                          <a:latin typeface="calibri" panose="020F0502020204030204" pitchFamily="34" charset="0"/>
                          <a:cs typeface="calibri" panose="020F0502020204030204" pitchFamily="34" charset="0"/>
                        </a:rPr>
                        <a:t>%)</a:t>
                      </a:r>
                    </a:p>
                  </a:txBody>
                  <a:tcPr anchor="ctr">
                    <a:lnR w="19050" cap="flat" cmpd="sng" algn="ctr">
                      <a:solidFill>
                        <a:schemeClr val="bg1"/>
                      </a:solidFill>
                      <a:prstDash val="solid"/>
                      <a:round/>
                      <a:headEnd type="none" w="med" len="med"/>
                      <a:tailEnd type="none" w="med" len="med"/>
                    </a:lnR>
                    <a:solidFill>
                      <a:schemeClr val="tx2"/>
                    </a:solidFill>
                  </a:tcPr>
                </a:tc>
                <a:tc>
                  <a:txBody>
                    <a:bodyPr/>
                    <a:lstStyle/>
                    <a:p>
                      <a:r>
                        <a:rPr lang="en-GB" sz="1600" dirty="0">
                          <a:solidFill>
                            <a:schemeClr val="tx1"/>
                          </a:solidFill>
                          <a:latin typeface="calibri" panose="020F0502020204030204" pitchFamily="34" charset="0"/>
                          <a:cs typeface="calibri" panose="020F0502020204030204" pitchFamily="34" charset="0"/>
                        </a:rPr>
                        <a:t>0 credits</a:t>
                      </a:r>
                    </a:p>
                  </a:txBody>
                  <a:tcPr anchor="ctr">
                    <a:lnL w="19050" cap="flat" cmpd="sng" algn="ctr">
                      <a:solidFill>
                        <a:schemeClr val="bg1"/>
                      </a:solidFill>
                      <a:prstDash val="solid"/>
                      <a:round/>
                      <a:headEnd type="none" w="med" len="med"/>
                      <a:tailEnd type="none" w="med" len="med"/>
                    </a:lnL>
                  </a:tcPr>
                </a:tc>
                <a:tc>
                  <a:txBody>
                    <a:bodyPr/>
                    <a:lstStyle/>
                    <a:p>
                      <a:r>
                        <a:rPr lang="en-GB" sz="1600" b="0" dirty="0">
                          <a:solidFill>
                            <a:schemeClr val="tx1"/>
                          </a:solidFill>
                          <a:latin typeface="calibri" panose="020F0502020204030204" pitchFamily="34" charset="0"/>
                          <a:cs typeface="calibri" panose="020F0502020204030204" pitchFamily="34" charset="0"/>
                        </a:rPr>
                        <a:t>0 credits</a:t>
                      </a:r>
                    </a:p>
                  </a:txBody>
                  <a:tcPr anchor="ctr"/>
                </a:tc>
                <a:tc>
                  <a:txBody>
                    <a:bodyPr/>
                    <a:lstStyle/>
                    <a:p>
                      <a:r>
                        <a:rPr lang="en-GB" sz="1600" dirty="0">
                          <a:solidFill>
                            <a:schemeClr val="tx1"/>
                          </a:solidFill>
                          <a:latin typeface="calibri" panose="020F0502020204030204" pitchFamily="34" charset="0"/>
                          <a:cs typeface="calibri" panose="020F0502020204030204" pitchFamily="34" charset="0"/>
                        </a:rPr>
                        <a:t>60 credits</a:t>
                      </a:r>
                    </a:p>
                  </a:txBody>
                  <a:tcPr anchor="ctr"/>
                </a:tc>
                <a:extLst>
                  <a:ext uri="{0D108BD9-81ED-4DB2-BD59-A6C34878D82A}">
                    <a16:rowId xmlns:a16="http://schemas.microsoft.com/office/drawing/2014/main" val="10003"/>
                  </a:ext>
                </a:extLst>
              </a:tr>
              <a:tr h="360000">
                <a:tc>
                  <a:txBody>
                    <a:bodyPr/>
                    <a:lstStyle/>
                    <a:p>
                      <a:r>
                        <a:rPr lang="en-GB" sz="1600" b="1" dirty="0">
                          <a:solidFill>
                            <a:schemeClr val="bg1"/>
                          </a:solidFill>
                          <a:latin typeface="calibri" panose="020F0502020204030204" pitchFamily="34" charset="0"/>
                          <a:cs typeface="calibri" panose="020F0502020204030204" pitchFamily="34" charset="0"/>
                        </a:rPr>
                        <a:t>To note</a:t>
                      </a:r>
                    </a:p>
                  </a:txBody>
                  <a:tcPr>
                    <a:lnR w="19050" cap="flat" cmpd="sng" algn="ctr">
                      <a:solidFill>
                        <a:schemeClr val="bg1"/>
                      </a:solidFill>
                      <a:prstDash val="solid"/>
                      <a:round/>
                      <a:headEnd type="none" w="med" len="med"/>
                      <a:tailEnd type="none" w="med" len="med"/>
                    </a:lnR>
                    <a:solidFill>
                      <a:schemeClr val="tx2"/>
                    </a:solidFill>
                  </a:tcPr>
                </a:tc>
                <a:tc>
                  <a:txBody>
                    <a:bodyPr/>
                    <a:lstStyle/>
                    <a:p>
                      <a:endParaRPr lang="en-GB" sz="1600" dirty="0">
                        <a:solidFill>
                          <a:schemeClr val="tx1"/>
                        </a:solidFill>
                        <a:latin typeface="calibri" panose="020F0502020204030204" pitchFamily="34" charset="0"/>
                        <a:cs typeface="calibri" panose="020F0502020204030204" pitchFamily="34" charset="0"/>
                      </a:endParaRPr>
                    </a:p>
                  </a:txBody>
                  <a:tcPr>
                    <a:lnL w="19050" cap="flat" cmpd="sng" algn="ctr">
                      <a:solidFill>
                        <a:schemeClr val="bg1"/>
                      </a:solidFill>
                      <a:prstDash val="solid"/>
                      <a:round/>
                      <a:headEnd type="none" w="med" len="med"/>
                      <a:tailEnd type="none" w="med" len="med"/>
                    </a:ln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solidFill>
                            <a:schemeClr val="tx1"/>
                          </a:solidFill>
                          <a:latin typeface="calibri" panose="020F0502020204030204" pitchFamily="34" charset="0"/>
                          <a:ea typeface="Century Gothic" panose="020B0502020202020204" pitchFamily="34" charset="0"/>
                          <a:cs typeface="calibri" panose="020F0502020204030204" pitchFamily="34" charset="0"/>
                        </a:rPr>
                        <a:t>Board’s discretion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solidFill>
                            <a:schemeClr val="tx1"/>
                          </a:solidFill>
                          <a:latin typeface="calibri" panose="020F0502020204030204" pitchFamily="34" charset="0"/>
                          <a:ea typeface="Century Gothic" panose="020B0502020202020204" pitchFamily="34" charset="0"/>
                          <a:cs typeface="calibri" panose="020F0502020204030204" pitchFamily="34" charset="0"/>
                        </a:rPr>
                        <a:t>Demonstrate sufficient competence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solidFill>
                            <a:schemeClr val="tx1"/>
                          </a:solidFill>
                          <a:latin typeface="calibri" panose="020F0502020204030204" pitchFamily="34" charset="0"/>
                          <a:ea typeface="Century Gothic" panose="020B0502020202020204" pitchFamily="34" charset="0"/>
                          <a:cs typeface="calibri" panose="020F0502020204030204" pitchFamily="34" charset="0"/>
                        </a:rPr>
                        <a:t>Only waived for individual students, not cohorts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solidFill>
                            <a:schemeClr val="tx1"/>
                          </a:solidFill>
                          <a:latin typeface="calibri" panose="020F0502020204030204" pitchFamily="34" charset="0"/>
                          <a:ea typeface="Century Gothic" panose="020B0502020202020204" pitchFamily="34" charset="0"/>
                          <a:cs typeface="calibri" panose="020F0502020204030204" pitchFamily="34" charset="0"/>
                        </a:rPr>
                        <a:t>Cannot progress to level 6 carrying level 4 failure</a:t>
                      </a:r>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solidFill>
                            <a:schemeClr val="tx1"/>
                          </a:solidFill>
                          <a:latin typeface="calibri" panose="020F0502020204030204" pitchFamily="34" charset="0"/>
                          <a:ea typeface="Century Gothic" panose="020B0502020202020204" pitchFamily="34" charset="0"/>
                          <a:cs typeface="calibri" panose="020F0502020204030204" pitchFamily="34" charset="0"/>
                        </a:rPr>
                        <a:t>Studies terminated with option to repeat level 4</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solidFill>
                            <a:schemeClr val="tx1"/>
                          </a:solidFill>
                          <a:latin typeface="calibri" panose="020F0502020204030204" pitchFamily="34" charset="0"/>
                          <a:ea typeface="Century Gothic" panose="020B0502020202020204" pitchFamily="34" charset="0"/>
                          <a:cs typeface="calibri" panose="020F0502020204030204" pitchFamily="34" charset="0"/>
                        </a:rPr>
                        <a:t>Reregistration not automatic</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solidFill>
                            <a:schemeClr val="tx1"/>
                          </a:solidFill>
                          <a:latin typeface="calibri" panose="020F0502020204030204" pitchFamily="34" charset="0"/>
                          <a:ea typeface="Century Gothic" panose="020B0502020202020204" pitchFamily="34" charset="0"/>
                          <a:cs typeface="calibri" panose="020F0502020204030204" pitchFamily="34" charset="0"/>
                        </a:rPr>
                        <a:t>Previous marks disregarded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solidFill>
                            <a:schemeClr val="tx1"/>
                          </a:solidFill>
                          <a:latin typeface="calibri" panose="020F0502020204030204" pitchFamily="34" charset="0"/>
                          <a:ea typeface="Century Gothic" panose="020B0502020202020204" pitchFamily="34" charset="0"/>
                          <a:cs typeface="calibri" panose="020F0502020204030204" pitchFamily="34" charset="0"/>
                        </a:rPr>
                        <a:t>Not available on some programmes</a:t>
                      </a:r>
                    </a:p>
                  </a:txBody>
                  <a:tcPr/>
                </a:tc>
                <a:extLst>
                  <a:ext uri="{0D108BD9-81ED-4DB2-BD59-A6C34878D82A}">
                    <a16:rowId xmlns:a16="http://schemas.microsoft.com/office/drawing/2014/main" val="1797049459"/>
                  </a:ext>
                </a:extLst>
              </a:tr>
            </a:tbl>
          </a:graphicData>
        </a:graphic>
      </p:graphicFrame>
      <p:sp>
        <p:nvSpPr>
          <p:cNvPr id="10" name="Title 9"/>
          <p:cNvSpPr>
            <a:spLocks noGrp="1"/>
          </p:cNvSpPr>
          <p:nvPr>
            <p:ph type="title"/>
          </p:nvPr>
        </p:nvSpPr>
        <p:spPr>
          <a:xfrm>
            <a:off x="107504" y="123478"/>
            <a:ext cx="8928992" cy="720080"/>
          </a:xfrm>
        </p:spPr>
        <p:txBody>
          <a:bodyPr>
            <a:noAutofit/>
          </a:bodyPr>
          <a:lstStyle/>
          <a:p>
            <a:r>
              <a:rPr lang="en-GB" sz="3600" b="1" dirty="0">
                <a:solidFill>
                  <a:srgbClr val="981E32"/>
                </a:solidFill>
              </a:rPr>
              <a:t>Undergraduate progression</a:t>
            </a:r>
            <a:endParaRPr lang="en-GB" sz="3600" dirty="0"/>
          </a:p>
        </p:txBody>
      </p:sp>
      <p:sp>
        <p:nvSpPr>
          <p:cNvPr id="8" name="Rectangle 7">
            <a:extLst>
              <a:ext uri="{FF2B5EF4-FFF2-40B4-BE49-F238E27FC236}">
                <a16:creationId xmlns:a16="http://schemas.microsoft.com/office/drawing/2014/main" id="{DA088FF7-D3FA-49B8-B420-5A157142EA98}"/>
              </a:ext>
            </a:extLst>
          </p:cNvPr>
          <p:cNvSpPr/>
          <p:nvPr/>
        </p:nvSpPr>
        <p:spPr>
          <a:xfrm>
            <a:off x="426815" y="721028"/>
            <a:ext cx="8290370" cy="338554"/>
          </a:xfrm>
          <a:prstGeom prst="rect">
            <a:avLst/>
          </a:prstGeom>
        </p:spPr>
        <p:txBody>
          <a:bodyPr wrap="square">
            <a:spAutoFit/>
          </a:bodyPr>
          <a:lstStyle/>
          <a:p>
            <a:r>
              <a:rPr lang="en-GB" sz="1600" dirty="0">
                <a:latin typeface="calibri" panose="020F0502020204030204" pitchFamily="34" charset="0"/>
                <a:cs typeface="calibri" panose="020F0502020204030204" pitchFamily="34" charset="0"/>
              </a:rPr>
              <a:t>Students’ profile at the end of the academic year after reassessments (typically September)</a:t>
            </a:r>
          </a:p>
        </p:txBody>
      </p:sp>
    </p:spTree>
    <p:extLst>
      <p:ext uri="{BB962C8B-B14F-4D97-AF65-F5344CB8AC3E}">
        <p14:creationId xmlns:p14="http://schemas.microsoft.com/office/powerpoint/2010/main" val="106805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981E32"/>
                </a:solidFill>
              </a:rPr>
              <a:t>Postgraduate progression</a:t>
            </a:r>
            <a:endParaRPr lang="en-GB" sz="3600" dirty="0"/>
          </a:p>
        </p:txBody>
      </p:sp>
      <p:sp>
        <p:nvSpPr>
          <p:cNvPr id="11" name="Title 1">
            <a:extLst>
              <a:ext uri="{FF2B5EF4-FFF2-40B4-BE49-F238E27FC236}">
                <a16:creationId xmlns:a16="http://schemas.microsoft.com/office/drawing/2014/main" id="{D122EBFE-2BF1-4B3F-B321-CEC998F2F43E}"/>
              </a:ext>
            </a:extLst>
          </p:cNvPr>
          <p:cNvSpPr txBox="1">
            <a:spLocks/>
          </p:cNvSpPr>
          <p:nvPr/>
        </p:nvSpPr>
        <p:spPr>
          <a:xfrm>
            <a:off x="457200" y="1074035"/>
            <a:ext cx="8292240" cy="3456384"/>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lvl="1">
              <a:spcAft>
                <a:spcPts val="600"/>
              </a:spcAft>
            </a:pPr>
            <a:r>
              <a:rPr lang="en-GB" sz="2000" b="1" dirty="0">
                <a:solidFill>
                  <a:schemeClr val="tx2"/>
                </a:solidFill>
                <a:latin typeface="+mj-lt"/>
              </a:rPr>
              <a:t>End of first semester (60 credits of taught modules – not a progression point)</a:t>
            </a:r>
          </a:p>
          <a:p>
            <a:pPr marL="0" lvl="1">
              <a:spcAft>
                <a:spcPts val="600"/>
              </a:spcAft>
            </a:pPr>
            <a:r>
              <a:rPr lang="en-GB" dirty="0">
                <a:latin typeface="+mj-lt"/>
              </a:rPr>
              <a:t>Students who do not pass any modules on first attempt can continue on to the second semester carrying these fails and/or defers.</a:t>
            </a:r>
          </a:p>
          <a:p>
            <a:pPr marL="0" lvl="1">
              <a:spcAft>
                <a:spcPts val="600"/>
              </a:spcAft>
            </a:pPr>
            <a:endParaRPr lang="en-GB" sz="800" dirty="0">
              <a:latin typeface="+mj-lt"/>
            </a:endParaRPr>
          </a:p>
          <a:p>
            <a:pPr marL="0" lvl="1">
              <a:spcAft>
                <a:spcPts val="600"/>
              </a:spcAft>
            </a:pPr>
            <a:r>
              <a:rPr lang="en-GB" sz="2000" b="1" dirty="0">
                <a:solidFill>
                  <a:schemeClr val="tx2"/>
                </a:solidFill>
              </a:rPr>
              <a:t>End of second semester (120 credits of taught modules – progression point)</a:t>
            </a:r>
          </a:p>
          <a:p>
            <a:pPr marL="0" lvl="1">
              <a:spcAft>
                <a:spcPts val="600"/>
              </a:spcAft>
            </a:pPr>
            <a:r>
              <a:rPr lang="en-GB" dirty="0"/>
              <a:t>Before starting the dissertation, major project or design work, students must have passed 60 credits of the taught modules.</a:t>
            </a:r>
          </a:p>
          <a:p>
            <a:pPr marL="285750" lvl="1" indent="-285750">
              <a:spcAft>
                <a:spcPts val="600"/>
              </a:spcAft>
              <a:buClr>
                <a:srgbClr val="981E32"/>
              </a:buClr>
              <a:buFont typeface="Arial" panose="020B0604020202020204" pitchFamily="34" charset="0"/>
              <a:buChar char="•"/>
            </a:pPr>
            <a:r>
              <a:rPr lang="en-GB" dirty="0"/>
              <a:t>Students in this position must take a break in learning to complete the resits and/or defers to achieve the 60 credits required</a:t>
            </a:r>
          </a:p>
          <a:p>
            <a:pPr marL="285750" lvl="1" indent="-285750">
              <a:spcAft>
                <a:spcPts val="600"/>
              </a:spcAft>
              <a:buClr>
                <a:srgbClr val="981E32"/>
              </a:buClr>
              <a:buFont typeface="Arial" panose="020B0604020202020204" pitchFamily="34" charset="0"/>
              <a:buChar char="•"/>
            </a:pPr>
            <a:r>
              <a:rPr lang="en-GB" dirty="0"/>
              <a:t>The principle behind this regulation is one of preparedness, noting the significance of the final piece in the master’s degree classification</a:t>
            </a:r>
          </a:p>
        </p:txBody>
      </p:sp>
    </p:spTree>
    <p:extLst>
      <p:ext uri="{BB962C8B-B14F-4D97-AF65-F5344CB8AC3E}">
        <p14:creationId xmlns:p14="http://schemas.microsoft.com/office/powerpoint/2010/main" val="217706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981E32"/>
                </a:solidFill>
              </a:rPr>
              <a:t>Award classifications overview</a:t>
            </a:r>
          </a:p>
        </p:txBody>
      </p:sp>
      <p:graphicFrame>
        <p:nvGraphicFramePr>
          <p:cNvPr id="5" name="Table 4"/>
          <p:cNvGraphicFramePr>
            <a:graphicFrameLocks noGrp="1"/>
          </p:cNvGraphicFramePr>
          <p:nvPr>
            <p:extLst/>
          </p:nvPr>
        </p:nvGraphicFramePr>
        <p:xfrm>
          <a:off x="539552" y="1275606"/>
          <a:ext cx="7859216" cy="2494280"/>
        </p:xfrm>
        <a:graphic>
          <a:graphicData uri="http://schemas.openxmlformats.org/drawingml/2006/table">
            <a:tbl>
              <a:tblPr firstRow="1" bandRow="1">
                <a:tableStyleId>{5C22544A-7EE6-4342-B048-85BDC9FD1C3A}</a:tableStyleId>
              </a:tblPr>
              <a:tblGrid>
                <a:gridCol w="2064398">
                  <a:extLst>
                    <a:ext uri="{9D8B030D-6E8A-4147-A177-3AD203B41FA5}">
                      <a16:colId xmlns:a16="http://schemas.microsoft.com/office/drawing/2014/main" val="20000"/>
                    </a:ext>
                  </a:extLst>
                </a:gridCol>
                <a:gridCol w="1833803">
                  <a:extLst>
                    <a:ext uri="{9D8B030D-6E8A-4147-A177-3AD203B41FA5}">
                      <a16:colId xmlns:a16="http://schemas.microsoft.com/office/drawing/2014/main" val="20001"/>
                    </a:ext>
                  </a:extLst>
                </a:gridCol>
                <a:gridCol w="2127212">
                  <a:extLst>
                    <a:ext uri="{9D8B030D-6E8A-4147-A177-3AD203B41FA5}">
                      <a16:colId xmlns:a16="http://schemas.microsoft.com/office/drawing/2014/main" val="20002"/>
                    </a:ext>
                  </a:extLst>
                </a:gridCol>
                <a:gridCol w="1833803">
                  <a:extLst>
                    <a:ext uri="{9D8B030D-6E8A-4147-A177-3AD203B41FA5}">
                      <a16:colId xmlns:a16="http://schemas.microsoft.com/office/drawing/2014/main" val="20003"/>
                    </a:ext>
                  </a:extLst>
                </a:gridCol>
              </a:tblGrid>
              <a:tr h="370840">
                <a:tc>
                  <a:txBody>
                    <a:bodyPr/>
                    <a:lstStyle/>
                    <a:p>
                      <a:r>
                        <a:rPr lang="en-GB" dirty="0"/>
                        <a:t>Classification band</a:t>
                      </a:r>
                    </a:p>
                  </a:txBody>
                  <a:tcPr anchor="b">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r>
                        <a:rPr lang="en-GB" dirty="0"/>
                        <a:t>Postgrad</a:t>
                      </a:r>
                      <a:r>
                        <a:rPr lang="en-GB" baseline="0" dirty="0"/>
                        <a:t> awards</a:t>
                      </a:r>
                      <a:endParaRPr lang="en-GB" dirty="0"/>
                    </a:p>
                  </a:txBody>
                  <a:tcPr anchor="b">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r>
                        <a:rPr lang="en-GB" dirty="0"/>
                        <a:t>Integrated Master’s Honours degree</a:t>
                      </a:r>
                    </a:p>
                  </a:txBody>
                  <a:tcPr anchor="b">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r>
                        <a:rPr lang="en-GB" dirty="0"/>
                        <a:t>FD/HND/HNC etc</a:t>
                      </a:r>
                    </a:p>
                  </a:txBody>
                  <a:tcPr anchor="b">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extLst>
                  <a:ext uri="{0D108BD9-81ED-4DB2-BD59-A6C34878D82A}">
                    <a16:rowId xmlns:a16="http://schemas.microsoft.com/office/drawing/2014/main" val="10000"/>
                  </a:ext>
                </a:extLst>
              </a:tr>
              <a:tr h="370840">
                <a:tc>
                  <a:txBody>
                    <a:bodyPr/>
                    <a:lstStyle/>
                    <a:p>
                      <a:r>
                        <a:rPr lang="en-GB" b="1" dirty="0">
                          <a:solidFill>
                            <a:schemeClr val="bg1"/>
                          </a:solidFill>
                        </a:rPr>
                        <a:t>70% and above</a:t>
                      </a:r>
                    </a:p>
                  </a:txBody>
                  <a:tcPr>
                    <a:solidFill>
                      <a:schemeClr val="tx2"/>
                    </a:solidFill>
                  </a:tcPr>
                </a:tc>
                <a:tc>
                  <a:txBody>
                    <a:bodyPr/>
                    <a:lstStyle/>
                    <a:p>
                      <a:r>
                        <a:rPr lang="en-GB" dirty="0"/>
                        <a:t>Distinction</a:t>
                      </a:r>
                    </a:p>
                  </a:txBody>
                  <a:tcPr/>
                </a:tc>
                <a:tc>
                  <a:txBody>
                    <a:bodyPr/>
                    <a:lstStyle/>
                    <a:p>
                      <a:r>
                        <a:rPr lang="en-GB" dirty="0"/>
                        <a:t>First class honours</a:t>
                      </a:r>
                    </a:p>
                  </a:txBody>
                  <a:tcPr/>
                </a:tc>
                <a:tc>
                  <a:txBody>
                    <a:bodyPr/>
                    <a:lstStyle/>
                    <a:p>
                      <a:r>
                        <a:rPr lang="en-GB" dirty="0"/>
                        <a:t>Distinction</a:t>
                      </a:r>
                    </a:p>
                  </a:txBody>
                  <a:tcPr/>
                </a:tc>
                <a:extLst>
                  <a:ext uri="{0D108BD9-81ED-4DB2-BD59-A6C34878D82A}">
                    <a16:rowId xmlns:a16="http://schemas.microsoft.com/office/drawing/2014/main" val="10001"/>
                  </a:ext>
                </a:extLst>
              </a:tr>
              <a:tr h="370840">
                <a:tc>
                  <a:txBody>
                    <a:bodyPr/>
                    <a:lstStyle/>
                    <a:p>
                      <a:r>
                        <a:rPr lang="en-GB" b="1" dirty="0">
                          <a:solidFill>
                            <a:schemeClr val="bg1"/>
                          </a:solidFill>
                        </a:rPr>
                        <a:t>60-69%</a:t>
                      </a:r>
                    </a:p>
                  </a:txBody>
                  <a:tcPr>
                    <a:solidFill>
                      <a:schemeClr val="tx2"/>
                    </a:solidFill>
                  </a:tcPr>
                </a:tc>
                <a:tc>
                  <a:txBody>
                    <a:bodyPr/>
                    <a:lstStyle/>
                    <a:p>
                      <a:r>
                        <a:rPr lang="en-GB" dirty="0"/>
                        <a:t>Merit</a:t>
                      </a:r>
                    </a:p>
                  </a:txBody>
                  <a:tcPr/>
                </a:tc>
                <a:tc>
                  <a:txBody>
                    <a:bodyPr/>
                    <a:lstStyle/>
                    <a:p>
                      <a:r>
                        <a:rPr lang="en-GB" dirty="0"/>
                        <a:t>Upper second (2:1)</a:t>
                      </a:r>
                    </a:p>
                  </a:txBody>
                  <a:tcPr/>
                </a:tc>
                <a:tc>
                  <a:txBody>
                    <a:bodyPr/>
                    <a:lstStyle/>
                    <a:p>
                      <a:r>
                        <a:rPr lang="en-GB" dirty="0"/>
                        <a:t>Merit</a:t>
                      </a:r>
                    </a:p>
                  </a:txBody>
                  <a:tcPr/>
                </a:tc>
                <a:extLst>
                  <a:ext uri="{0D108BD9-81ED-4DB2-BD59-A6C34878D82A}">
                    <a16:rowId xmlns:a16="http://schemas.microsoft.com/office/drawing/2014/main" val="10002"/>
                  </a:ext>
                </a:extLst>
              </a:tr>
              <a:tr h="370840">
                <a:tc>
                  <a:txBody>
                    <a:bodyPr/>
                    <a:lstStyle/>
                    <a:p>
                      <a:r>
                        <a:rPr lang="en-GB" b="1" dirty="0">
                          <a:solidFill>
                            <a:schemeClr val="bg1"/>
                          </a:solidFill>
                        </a:rPr>
                        <a:t>50-59%</a:t>
                      </a:r>
                    </a:p>
                  </a:txBody>
                  <a:tcPr>
                    <a:solidFill>
                      <a:schemeClr val="tx2"/>
                    </a:solidFill>
                  </a:tcPr>
                </a:tc>
                <a:tc>
                  <a:txBody>
                    <a:bodyPr/>
                    <a:lstStyle/>
                    <a:p>
                      <a:r>
                        <a:rPr lang="en-GB" dirty="0"/>
                        <a:t>Pass</a:t>
                      </a:r>
                    </a:p>
                  </a:txBody>
                  <a:tcPr/>
                </a:tc>
                <a:tc>
                  <a:txBody>
                    <a:bodyPr/>
                    <a:lstStyle/>
                    <a:p>
                      <a:r>
                        <a:rPr lang="en-GB" dirty="0"/>
                        <a:t>Lower second (2:2)</a:t>
                      </a:r>
                    </a:p>
                  </a:txBody>
                  <a:tcPr/>
                </a:tc>
                <a:tc>
                  <a:txBody>
                    <a:bodyPr/>
                    <a:lstStyle/>
                    <a:p>
                      <a:r>
                        <a:rPr lang="en-GB" dirty="0"/>
                        <a:t>Pass</a:t>
                      </a:r>
                    </a:p>
                  </a:txBody>
                  <a:tcPr/>
                </a:tc>
                <a:extLst>
                  <a:ext uri="{0D108BD9-81ED-4DB2-BD59-A6C34878D82A}">
                    <a16:rowId xmlns:a16="http://schemas.microsoft.com/office/drawing/2014/main" val="10003"/>
                  </a:ext>
                </a:extLst>
              </a:tr>
              <a:tr h="370840">
                <a:tc>
                  <a:txBody>
                    <a:bodyPr/>
                    <a:lstStyle/>
                    <a:p>
                      <a:r>
                        <a:rPr lang="en-GB" b="1" dirty="0">
                          <a:solidFill>
                            <a:schemeClr val="bg1"/>
                          </a:solidFill>
                        </a:rPr>
                        <a:t>40-49%</a:t>
                      </a:r>
                    </a:p>
                  </a:txBody>
                  <a:tcPr>
                    <a:solidFill>
                      <a:schemeClr val="tx2"/>
                    </a:solidFill>
                  </a:tcPr>
                </a:tc>
                <a:tc>
                  <a:txBody>
                    <a:bodyPr/>
                    <a:lstStyle/>
                    <a:p>
                      <a:r>
                        <a:rPr lang="en-GB" dirty="0"/>
                        <a:t>Fail</a:t>
                      </a:r>
                    </a:p>
                  </a:txBody>
                  <a:tcPr/>
                </a:tc>
                <a:tc>
                  <a:txBody>
                    <a:bodyPr/>
                    <a:lstStyle/>
                    <a:p>
                      <a:r>
                        <a:rPr lang="en-GB" dirty="0"/>
                        <a:t>Third class honours</a:t>
                      </a:r>
                    </a:p>
                  </a:txBody>
                  <a:tcPr/>
                </a:tc>
                <a:tc>
                  <a:txBody>
                    <a:bodyPr/>
                    <a:lstStyle/>
                    <a:p>
                      <a:r>
                        <a:rPr lang="en-GB" dirty="0"/>
                        <a:t>Pass</a:t>
                      </a:r>
                    </a:p>
                  </a:txBody>
                  <a:tcPr/>
                </a:tc>
                <a:extLst>
                  <a:ext uri="{0D108BD9-81ED-4DB2-BD59-A6C34878D82A}">
                    <a16:rowId xmlns:a16="http://schemas.microsoft.com/office/drawing/2014/main" val="10004"/>
                  </a:ext>
                </a:extLst>
              </a:tr>
              <a:tr h="370840">
                <a:tc>
                  <a:txBody>
                    <a:bodyPr/>
                    <a:lstStyle/>
                    <a:p>
                      <a:r>
                        <a:rPr lang="en-GB" b="1" dirty="0">
                          <a:solidFill>
                            <a:schemeClr val="bg1"/>
                          </a:solidFill>
                        </a:rPr>
                        <a:t>Below</a:t>
                      </a:r>
                      <a:r>
                        <a:rPr lang="en-GB" b="1" baseline="0" dirty="0">
                          <a:solidFill>
                            <a:schemeClr val="bg1"/>
                          </a:solidFill>
                        </a:rPr>
                        <a:t> 40%</a:t>
                      </a:r>
                      <a:endParaRPr lang="en-GB" b="1" dirty="0">
                        <a:solidFill>
                          <a:schemeClr val="bg1"/>
                        </a:solidFill>
                      </a:endParaRPr>
                    </a:p>
                  </a:txBody>
                  <a:tcPr>
                    <a:solidFill>
                      <a:schemeClr val="tx2"/>
                    </a:solidFill>
                  </a:tcPr>
                </a:tc>
                <a:tc>
                  <a:txBody>
                    <a:bodyPr/>
                    <a:lstStyle/>
                    <a:p>
                      <a:r>
                        <a:rPr lang="en-GB" dirty="0"/>
                        <a:t>Fail</a:t>
                      </a:r>
                    </a:p>
                  </a:txBody>
                  <a:tcPr/>
                </a:tc>
                <a:tc>
                  <a:txBody>
                    <a:bodyPr/>
                    <a:lstStyle/>
                    <a:p>
                      <a:r>
                        <a:rPr lang="en-GB" dirty="0"/>
                        <a:t>Fail</a:t>
                      </a:r>
                    </a:p>
                  </a:txBody>
                  <a:tcPr/>
                </a:tc>
                <a:tc>
                  <a:txBody>
                    <a:bodyPr/>
                    <a:lstStyle/>
                    <a:p>
                      <a:r>
                        <a:rPr lang="en-GB" dirty="0"/>
                        <a:t>Fail</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759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ADA1C-92A1-40F5-B724-B5EACC85C1F9}"/>
              </a:ext>
            </a:extLst>
          </p:cNvPr>
          <p:cNvSpPr>
            <a:spLocks noGrp="1"/>
          </p:cNvSpPr>
          <p:nvPr>
            <p:ph type="title"/>
          </p:nvPr>
        </p:nvSpPr>
        <p:spPr/>
        <p:txBody>
          <a:bodyPr>
            <a:noAutofit/>
          </a:bodyPr>
          <a:lstStyle/>
          <a:p>
            <a:r>
              <a:rPr lang="en-GB" sz="3200" b="1" dirty="0">
                <a:solidFill>
                  <a:srgbClr val="981E32"/>
                </a:solidFill>
              </a:rPr>
              <a:t>Virtual training session rules and etiquette!</a:t>
            </a:r>
            <a:br>
              <a:rPr lang="en-GB" sz="3200" b="1" dirty="0">
                <a:solidFill>
                  <a:srgbClr val="981E32"/>
                </a:solidFill>
              </a:rPr>
            </a:br>
            <a:r>
              <a:rPr lang="en-GB" sz="1800" i="1" dirty="0">
                <a:solidFill>
                  <a:srgbClr val="9F2936"/>
                </a:solidFill>
                <a:latin typeface="Century Gothic" panose="020B0502020202020204" pitchFamily="34" charset="0"/>
              </a:rPr>
              <a:t>This session is being recorded for training purposes </a:t>
            </a:r>
            <a:endParaRPr lang="en-GB" sz="1800" b="1" dirty="0">
              <a:solidFill>
                <a:srgbClr val="981E32"/>
              </a:solidFill>
            </a:endParaRPr>
          </a:p>
        </p:txBody>
      </p:sp>
      <p:grpSp>
        <p:nvGrpSpPr>
          <p:cNvPr id="3" name="Group 2">
            <a:extLst>
              <a:ext uri="{FF2B5EF4-FFF2-40B4-BE49-F238E27FC236}">
                <a16:creationId xmlns:a16="http://schemas.microsoft.com/office/drawing/2014/main" id="{8805E3E0-9E44-417F-BF23-3F69BDE6CBF4}"/>
              </a:ext>
            </a:extLst>
          </p:cNvPr>
          <p:cNvGrpSpPr/>
          <p:nvPr/>
        </p:nvGrpSpPr>
        <p:grpSpPr>
          <a:xfrm>
            <a:off x="534430" y="1203598"/>
            <a:ext cx="1971857" cy="3096344"/>
            <a:chOff x="539552" y="1203598"/>
            <a:chExt cx="1971857" cy="3384376"/>
          </a:xfrm>
        </p:grpSpPr>
        <p:sp>
          <p:nvSpPr>
            <p:cNvPr id="4" name="Freeform: Shape 3">
              <a:extLst>
                <a:ext uri="{FF2B5EF4-FFF2-40B4-BE49-F238E27FC236}">
                  <a16:creationId xmlns:a16="http://schemas.microsoft.com/office/drawing/2014/main" id="{B1957A5A-1DD5-4CAF-ACB6-6EF45BF32754}"/>
                </a:ext>
              </a:extLst>
            </p:cNvPr>
            <p:cNvSpPr/>
            <p:nvPr/>
          </p:nvSpPr>
          <p:spPr>
            <a:xfrm>
              <a:off x="539552" y="1203598"/>
              <a:ext cx="1971857" cy="3384376"/>
            </a:xfrm>
            <a:custGeom>
              <a:avLst/>
              <a:gdLst>
                <a:gd name="connsiteX0" fmla="*/ 0 w 2101042"/>
                <a:gd name="connsiteY0" fmla="*/ 210104 h 2952328"/>
                <a:gd name="connsiteX1" fmla="*/ 210104 w 2101042"/>
                <a:gd name="connsiteY1" fmla="*/ 0 h 2952328"/>
                <a:gd name="connsiteX2" fmla="*/ 1890938 w 2101042"/>
                <a:gd name="connsiteY2" fmla="*/ 0 h 2952328"/>
                <a:gd name="connsiteX3" fmla="*/ 2101042 w 2101042"/>
                <a:gd name="connsiteY3" fmla="*/ 210104 h 2952328"/>
                <a:gd name="connsiteX4" fmla="*/ 2101042 w 2101042"/>
                <a:gd name="connsiteY4" fmla="*/ 2742224 h 2952328"/>
                <a:gd name="connsiteX5" fmla="*/ 1890938 w 2101042"/>
                <a:gd name="connsiteY5" fmla="*/ 2952328 h 2952328"/>
                <a:gd name="connsiteX6" fmla="*/ 210104 w 2101042"/>
                <a:gd name="connsiteY6" fmla="*/ 2952328 h 2952328"/>
                <a:gd name="connsiteX7" fmla="*/ 0 w 2101042"/>
                <a:gd name="connsiteY7" fmla="*/ 2742224 h 2952328"/>
                <a:gd name="connsiteX8" fmla="*/ 0 w 2101042"/>
                <a:gd name="connsiteY8" fmla="*/ 210104 h 295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042" h="2952328">
                  <a:moveTo>
                    <a:pt x="0" y="210104"/>
                  </a:moveTo>
                  <a:cubicBezTo>
                    <a:pt x="0" y="94067"/>
                    <a:pt x="94067" y="0"/>
                    <a:pt x="210104" y="0"/>
                  </a:cubicBezTo>
                  <a:lnTo>
                    <a:pt x="1890938" y="0"/>
                  </a:lnTo>
                  <a:cubicBezTo>
                    <a:pt x="2006975" y="0"/>
                    <a:pt x="2101042" y="94067"/>
                    <a:pt x="2101042" y="210104"/>
                  </a:cubicBezTo>
                  <a:lnTo>
                    <a:pt x="2101042" y="2742224"/>
                  </a:lnTo>
                  <a:cubicBezTo>
                    <a:pt x="2101042" y="2858261"/>
                    <a:pt x="2006975" y="2952328"/>
                    <a:pt x="1890938" y="2952328"/>
                  </a:cubicBezTo>
                  <a:lnTo>
                    <a:pt x="210104" y="2952328"/>
                  </a:lnTo>
                  <a:cubicBezTo>
                    <a:pt x="94067" y="2952328"/>
                    <a:pt x="0" y="2858261"/>
                    <a:pt x="0" y="2742224"/>
                  </a:cubicBezTo>
                  <a:lnTo>
                    <a:pt x="0" y="210104"/>
                  </a:lnTo>
                  <a:close/>
                </a:path>
              </a:pathLst>
            </a:custGeom>
            <a:solidFill>
              <a:sysClr val="window" lastClr="FFFFFF">
                <a:hueOff val="0"/>
                <a:satOff val="0"/>
                <a:lumOff val="0"/>
                <a:alphaOff val="0"/>
              </a:sysClr>
            </a:solidFill>
            <a:ln w="28575" cap="flat" cmpd="sng" algn="ctr">
              <a:solidFill>
                <a:srgbClr val="C00000"/>
              </a:solidFill>
              <a:prstDash val="solid"/>
              <a:miter lim="800000"/>
            </a:ln>
            <a:effectLst/>
          </p:spPr>
          <p:txBody>
            <a:bodyPr spcFirstLastPara="0" vert="horz" wrap="square" lIns="128016" tIns="144000" rIns="128016" bIns="718482" numCol="1" spcCol="1270" anchor="t" anchorCtr="0">
              <a:noAutofit/>
            </a:bodyPr>
            <a:lstStyle/>
            <a:p>
              <a:pPr marL="0" marR="0" lvl="0" indent="0" defTabSz="800100" eaLnBrk="1" fontAlgn="auto" latinLnBrk="0" hangingPunct="1">
                <a:lnSpc>
                  <a:spcPct val="90000"/>
                </a:lnSpc>
                <a:spcBef>
                  <a:spcPct val="0"/>
                </a:spcBef>
                <a:spcAft>
                  <a:spcPts val="300"/>
                </a:spcAft>
                <a:buClrTx/>
                <a:buSzTx/>
                <a:buFontTx/>
                <a:buNone/>
                <a:tabLst/>
                <a:defRPr/>
              </a:pPr>
              <a:br>
                <a:rPr kumimoji="0" lang="en-GB" sz="1800" b="0" i="0" u="none" strike="noStrike" kern="0" cap="none" spc="0" normalizeH="0" baseline="0" noProof="0" dirty="0">
                  <a:ln>
                    <a:noFill/>
                  </a:ln>
                  <a:solidFill>
                    <a:srgbClr val="1B587C"/>
                  </a:solidFill>
                  <a:effectLst/>
                  <a:uLnTx/>
                  <a:uFillTx/>
                  <a:ea typeface="+mn-ea"/>
                  <a:cs typeface="+mn-cs"/>
                </a:rPr>
              </a:br>
              <a:br>
                <a:rPr kumimoji="0" lang="en-GB" sz="1800" b="0" i="0" u="none" strike="noStrike" kern="0" cap="none" spc="0" normalizeH="0" baseline="0" noProof="0" dirty="0">
                  <a:ln>
                    <a:noFill/>
                  </a:ln>
                  <a:solidFill>
                    <a:srgbClr val="1B587C"/>
                  </a:solidFill>
                  <a:effectLst/>
                  <a:uLnTx/>
                  <a:uFillTx/>
                  <a:ea typeface="+mn-ea"/>
                  <a:cs typeface="+mn-cs"/>
                </a:rPr>
              </a:br>
              <a:br>
                <a:rPr kumimoji="0" lang="en-GB" sz="1800" b="0" i="0" u="none" strike="noStrike" kern="0" cap="none" spc="0" normalizeH="0" baseline="0" noProof="0" dirty="0">
                  <a:ln>
                    <a:noFill/>
                  </a:ln>
                  <a:solidFill>
                    <a:srgbClr val="1B587C"/>
                  </a:solidFill>
                  <a:effectLst/>
                  <a:uLnTx/>
                  <a:uFillTx/>
                  <a:ea typeface="+mn-ea"/>
                  <a:cs typeface="+mn-cs"/>
                </a:rPr>
              </a:br>
              <a:r>
                <a:rPr kumimoji="0" lang="en-GB" b="0" i="0" u="none" strike="noStrike" kern="0" cap="none" spc="0" normalizeH="0" baseline="0" noProof="0" dirty="0">
                  <a:ln>
                    <a:noFill/>
                  </a:ln>
                  <a:solidFill>
                    <a:srgbClr val="1B587C"/>
                  </a:solidFill>
                  <a:effectLst/>
                  <a:uLnTx/>
                  <a:uFillTx/>
                  <a:ea typeface="+mn-ea"/>
                  <a:cs typeface="+mn-cs"/>
                </a:rPr>
                <a:t>Cameras on</a:t>
              </a:r>
            </a:p>
            <a:p>
              <a:pPr marL="171450" marR="0" lvl="1" indent="-171450" defTabSz="800100" eaLnBrk="1" fontAlgn="auto" latinLnBrk="0" hangingPunct="1">
                <a:lnSpc>
                  <a:spcPct val="90000"/>
                </a:lnSpc>
                <a:spcBef>
                  <a:spcPct val="0"/>
                </a:spcBef>
                <a:spcAft>
                  <a:spcPct val="15000"/>
                </a:spcAft>
                <a:buClrTx/>
                <a:buSzTx/>
                <a:buFontTx/>
                <a:buChar char="•"/>
                <a:tabLst/>
                <a:defRPr/>
              </a:pPr>
              <a:r>
                <a:rPr kumimoji="0" lang="en-GB" b="0" i="0" u="none" strike="noStrike" kern="0" cap="none" spc="0" normalizeH="0" baseline="0" noProof="0" dirty="0">
                  <a:ln>
                    <a:noFill/>
                  </a:ln>
                  <a:solidFill>
                    <a:prstClr val="black">
                      <a:hueOff val="0"/>
                      <a:satOff val="0"/>
                      <a:lumOff val="0"/>
                      <a:alphaOff val="0"/>
                    </a:prstClr>
                  </a:solidFill>
                  <a:effectLst/>
                  <a:uLnTx/>
                  <a:uFillTx/>
                  <a:ea typeface="+mn-ea"/>
                  <a:cs typeface="+mn-cs"/>
                </a:rPr>
                <a:t>Meet accessibility needs</a:t>
              </a:r>
            </a:p>
            <a:p>
              <a:pPr marL="171450" marR="0" lvl="1" indent="-171450" defTabSz="800100" eaLnBrk="1" fontAlgn="auto" latinLnBrk="0" hangingPunct="1">
                <a:lnSpc>
                  <a:spcPct val="90000"/>
                </a:lnSpc>
                <a:spcBef>
                  <a:spcPct val="0"/>
                </a:spcBef>
                <a:spcAft>
                  <a:spcPct val="15000"/>
                </a:spcAft>
                <a:buClrTx/>
                <a:buSzTx/>
                <a:buFontTx/>
                <a:buChar char="•"/>
                <a:tabLst/>
                <a:defRPr/>
              </a:pPr>
              <a:r>
                <a:rPr kumimoji="0" lang="en-GB" b="0" i="0" u="none" strike="noStrike" kern="0" cap="none" spc="0" normalizeH="0" baseline="0" noProof="0" dirty="0">
                  <a:ln>
                    <a:noFill/>
                  </a:ln>
                  <a:solidFill>
                    <a:prstClr val="black">
                      <a:hueOff val="0"/>
                      <a:satOff val="0"/>
                      <a:lumOff val="0"/>
                      <a:alphaOff val="0"/>
                    </a:prstClr>
                  </a:solidFill>
                  <a:effectLst/>
                  <a:uLnTx/>
                  <a:uFillTx/>
                  <a:ea typeface="+mn-ea"/>
                  <a:cs typeface="+mn-cs"/>
                </a:rPr>
                <a:t>Increases engagement</a:t>
              </a:r>
            </a:p>
            <a:p>
              <a:pPr marL="171450" marR="0" lvl="1" indent="-171450" defTabSz="800100" eaLnBrk="1" fontAlgn="auto" latinLnBrk="0" hangingPunct="1">
                <a:lnSpc>
                  <a:spcPct val="90000"/>
                </a:lnSpc>
                <a:spcBef>
                  <a:spcPct val="0"/>
                </a:spcBef>
                <a:spcAft>
                  <a:spcPct val="15000"/>
                </a:spcAft>
                <a:buClrTx/>
                <a:buSzTx/>
                <a:buFontTx/>
                <a:buChar char="•"/>
                <a:tabLst/>
                <a:defRPr/>
              </a:pPr>
              <a:r>
                <a:rPr kumimoji="0" lang="en-GB" b="0" i="0" u="none" strike="noStrike" kern="0" cap="none" spc="0" normalizeH="0" baseline="0" noProof="0" dirty="0">
                  <a:ln>
                    <a:noFill/>
                  </a:ln>
                  <a:solidFill>
                    <a:prstClr val="black">
                      <a:hueOff val="0"/>
                      <a:satOff val="0"/>
                      <a:lumOff val="0"/>
                      <a:alphaOff val="0"/>
                    </a:prstClr>
                  </a:solidFill>
                  <a:effectLst/>
                  <a:uLnTx/>
                  <a:uFillTx/>
                  <a:ea typeface="+mn-ea"/>
                  <a:cs typeface="+mn-cs"/>
                </a:rPr>
                <a:t>Provides visual feedback</a:t>
              </a:r>
            </a:p>
          </p:txBody>
        </p:sp>
        <p:sp>
          <p:nvSpPr>
            <p:cNvPr id="5" name="Oval 4">
              <a:extLst>
                <a:ext uri="{FF2B5EF4-FFF2-40B4-BE49-F238E27FC236}">
                  <a16:creationId xmlns:a16="http://schemas.microsoft.com/office/drawing/2014/main" id="{5A25BC56-3B60-44CB-9423-81E3EB3D0597}"/>
                </a:ext>
              </a:extLst>
            </p:cNvPr>
            <p:cNvSpPr/>
            <p:nvPr/>
          </p:nvSpPr>
          <p:spPr>
            <a:xfrm>
              <a:off x="1216084" y="1315314"/>
              <a:ext cx="631755" cy="686957"/>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8575" cap="flat" cmpd="sng" algn="ctr">
              <a:solidFill>
                <a:schemeClr val="tx1"/>
              </a:solidFill>
              <a:prstDash val="solid"/>
              <a:miter lim="800000"/>
            </a:ln>
            <a:effectLst/>
          </p:spPr>
          <p:txBody>
            <a:bodyPr anchor="t" anchorCtr="0"/>
            <a:lstStyle/>
            <a:p>
              <a:endParaRPr lang="en-GB" dirty="0"/>
            </a:p>
          </p:txBody>
        </p:sp>
      </p:grpSp>
      <p:grpSp>
        <p:nvGrpSpPr>
          <p:cNvPr id="6" name="Group 5">
            <a:extLst>
              <a:ext uri="{FF2B5EF4-FFF2-40B4-BE49-F238E27FC236}">
                <a16:creationId xmlns:a16="http://schemas.microsoft.com/office/drawing/2014/main" id="{ECEF861C-93B3-4D26-976A-4A7351F9C7CA}"/>
              </a:ext>
            </a:extLst>
          </p:cNvPr>
          <p:cNvGrpSpPr/>
          <p:nvPr/>
        </p:nvGrpSpPr>
        <p:grpSpPr>
          <a:xfrm>
            <a:off x="2568858" y="1203598"/>
            <a:ext cx="1971857" cy="3096344"/>
            <a:chOff x="2570565" y="1203598"/>
            <a:chExt cx="1971857" cy="3384376"/>
          </a:xfrm>
        </p:grpSpPr>
        <p:sp>
          <p:nvSpPr>
            <p:cNvPr id="7" name="Freeform: Shape 6">
              <a:extLst>
                <a:ext uri="{FF2B5EF4-FFF2-40B4-BE49-F238E27FC236}">
                  <a16:creationId xmlns:a16="http://schemas.microsoft.com/office/drawing/2014/main" id="{DAA222E6-858F-40E7-8132-CDD085AAB993}"/>
                </a:ext>
              </a:extLst>
            </p:cNvPr>
            <p:cNvSpPr/>
            <p:nvPr/>
          </p:nvSpPr>
          <p:spPr>
            <a:xfrm>
              <a:off x="2570565" y="1203598"/>
              <a:ext cx="1971857" cy="3384376"/>
            </a:xfrm>
            <a:custGeom>
              <a:avLst/>
              <a:gdLst>
                <a:gd name="connsiteX0" fmla="*/ 0 w 2101042"/>
                <a:gd name="connsiteY0" fmla="*/ 210104 h 2952328"/>
                <a:gd name="connsiteX1" fmla="*/ 210104 w 2101042"/>
                <a:gd name="connsiteY1" fmla="*/ 0 h 2952328"/>
                <a:gd name="connsiteX2" fmla="*/ 1890938 w 2101042"/>
                <a:gd name="connsiteY2" fmla="*/ 0 h 2952328"/>
                <a:gd name="connsiteX3" fmla="*/ 2101042 w 2101042"/>
                <a:gd name="connsiteY3" fmla="*/ 210104 h 2952328"/>
                <a:gd name="connsiteX4" fmla="*/ 2101042 w 2101042"/>
                <a:gd name="connsiteY4" fmla="*/ 2742224 h 2952328"/>
                <a:gd name="connsiteX5" fmla="*/ 1890938 w 2101042"/>
                <a:gd name="connsiteY5" fmla="*/ 2952328 h 2952328"/>
                <a:gd name="connsiteX6" fmla="*/ 210104 w 2101042"/>
                <a:gd name="connsiteY6" fmla="*/ 2952328 h 2952328"/>
                <a:gd name="connsiteX7" fmla="*/ 0 w 2101042"/>
                <a:gd name="connsiteY7" fmla="*/ 2742224 h 2952328"/>
                <a:gd name="connsiteX8" fmla="*/ 0 w 2101042"/>
                <a:gd name="connsiteY8" fmla="*/ 210104 h 295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042" h="2952328">
                  <a:moveTo>
                    <a:pt x="0" y="210104"/>
                  </a:moveTo>
                  <a:cubicBezTo>
                    <a:pt x="0" y="94067"/>
                    <a:pt x="94067" y="0"/>
                    <a:pt x="210104" y="0"/>
                  </a:cubicBezTo>
                  <a:lnTo>
                    <a:pt x="1890938" y="0"/>
                  </a:lnTo>
                  <a:cubicBezTo>
                    <a:pt x="2006975" y="0"/>
                    <a:pt x="2101042" y="94067"/>
                    <a:pt x="2101042" y="210104"/>
                  </a:cubicBezTo>
                  <a:lnTo>
                    <a:pt x="2101042" y="2742224"/>
                  </a:lnTo>
                  <a:cubicBezTo>
                    <a:pt x="2101042" y="2858261"/>
                    <a:pt x="2006975" y="2952328"/>
                    <a:pt x="1890938" y="2952328"/>
                  </a:cubicBezTo>
                  <a:lnTo>
                    <a:pt x="210104" y="2952328"/>
                  </a:lnTo>
                  <a:cubicBezTo>
                    <a:pt x="94067" y="2952328"/>
                    <a:pt x="0" y="2858261"/>
                    <a:pt x="0" y="2742224"/>
                  </a:cubicBezTo>
                  <a:lnTo>
                    <a:pt x="0" y="210104"/>
                  </a:lnTo>
                  <a:close/>
                </a:path>
              </a:pathLst>
            </a:custGeom>
            <a:solidFill>
              <a:sysClr val="window" lastClr="FFFFFF">
                <a:hueOff val="0"/>
                <a:satOff val="0"/>
                <a:lumOff val="0"/>
                <a:alphaOff val="0"/>
              </a:sysClr>
            </a:solidFill>
            <a:ln w="28575" cap="flat" cmpd="sng" algn="ctr">
              <a:solidFill>
                <a:srgbClr val="C00000"/>
              </a:solidFill>
              <a:prstDash val="solid"/>
              <a:miter lim="800000"/>
            </a:ln>
            <a:effectLst/>
          </p:spPr>
          <p:txBody>
            <a:bodyPr spcFirstLastPara="0" vert="horz" wrap="square" lIns="129600" tIns="144000" rIns="128016" bIns="718482" numCol="1" spcCol="1270" anchor="t" anchorCtr="0">
              <a:noAutofit/>
            </a:bodyPr>
            <a:lstStyle/>
            <a:p>
              <a:pPr marL="0" marR="0" lvl="0" indent="0" defTabSz="800100" eaLnBrk="1" fontAlgn="auto" latinLnBrk="0" hangingPunct="1">
                <a:lnSpc>
                  <a:spcPct val="90000"/>
                </a:lnSpc>
                <a:spcBef>
                  <a:spcPct val="0"/>
                </a:spcBef>
                <a:spcAft>
                  <a:spcPts val="300"/>
                </a:spcAft>
                <a:buClrTx/>
                <a:buSzTx/>
                <a:buFontTx/>
                <a:buNone/>
                <a:tabLst/>
                <a:defRPr/>
              </a:pPr>
              <a:br>
                <a:rPr kumimoji="0" lang="en-GB" sz="1800" b="0" i="0" u="none" strike="noStrike" kern="0" cap="none" spc="0" normalizeH="0" baseline="0" noProof="0" dirty="0">
                  <a:ln>
                    <a:noFill/>
                  </a:ln>
                  <a:solidFill>
                    <a:srgbClr val="1B587C"/>
                  </a:solidFill>
                  <a:effectLst/>
                  <a:uLnTx/>
                  <a:uFillTx/>
                  <a:ea typeface="+mn-ea"/>
                  <a:cs typeface="+mn-cs"/>
                </a:rPr>
              </a:br>
              <a:br>
                <a:rPr kumimoji="0" lang="en-GB" sz="1800" b="0" i="0" u="none" strike="noStrike" kern="0" cap="none" spc="0" normalizeH="0" baseline="0" noProof="0" dirty="0">
                  <a:ln>
                    <a:noFill/>
                  </a:ln>
                  <a:solidFill>
                    <a:srgbClr val="1B587C"/>
                  </a:solidFill>
                  <a:effectLst/>
                  <a:uLnTx/>
                  <a:uFillTx/>
                  <a:ea typeface="+mn-ea"/>
                  <a:cs typeface="+mn-cs"/>
                </a:rPr>
              </a:br>
              <a:endParaRPr kumimoji="0" lang="en-GB" sz="1800" b="0" i="0" u="none" strike="noStrike" kern="0" cap="none" spc="0" normalizeH="0" baseline="0" noProof="0" dirty="0">
                <a:ln>
                  <a:noFill/>
                </a:ln>
                <a:solidFill>
                  <a:srgbClr val="1B587C"/>
                </a:solidFill>
                <a:effectLst/>
                <a:uLnTx/>
                <a:uFillTx/>
                <a:ea typeface="+mn-ea"/>
                <a:cs typeface="+mn-cs"/>
              </a:endParaRPr>
            </a:p>
            <a:p>
              <a:pPr marL="0" marR="0" lvl="0" indent="0" defTabSz="800100" eaLnBrk="1" fontAlgn="auto" latinLnBrk="0" hangingPunct="1">
                <a:lnSpc>
                  <a:spcPct val="90000"/>
                </a:lnSpc>
                <a:spcBef>
                  <a:spcPct val="0"/>
                </a:spcBef>
                <a:spcAft>
                  <a:spcPts val="300"/>
                </a:spcAft>
                <a:buClrTx/>
                <a:buSzTx/>
                <a:buFontTx/>
                <a:buNone/>
                <a:tabLst/>
                <a:defRPr/>
              </a:pPr>
              <a:r>
                <a:rPr kumimoji="0" lang="en-GB" b="0" i="0" u="none" strike="noStrike" kern="0" cap="none" spc="0" normalizeH="0" baseline="0" noProof="0" dirty="0">
                  <a:ln>
                    <a:noFill/>
                  </a:ln>
                  <a:solidFill>
                    <a:srgbClr val="1B587C"/>
                  </a:solidFill>
                  <a:effectLst/>
                  <a:uLnTx/>
                  <a:uFillTx/>
                  <a:ea typeface="+mn-ea"/>
                  <a:cs typeface="+mn-cs"/>
                </a:rPr>
                <a:t>Mute microphone</a:t>
              </a:r>
            </a:p>
            <a:p>
              <a:pPr marL="171450" marR="0" lvl="1" indent="-171450" defTabSz="800100" eaLnBrk="1" fontAlgn="auto" latinLnBrk="0" hangingPunct="1">
                <a:lnSpc>
                  <a:spcPct val="90000"/>
                </a:lnSpc>
                <a:spcBef>
                  <a:spcPct val="0"/>
                </a:spcBef>
                <a:spcAft>
                  <a:spcPct val="15000"/>
                </a:spcAft>
                <a:buClrTx/>
                <a:buSzTx/>
                <a:buFontTx/>
                <a:buChar char="•"/>
                <a:tabLst/>
                <a:defRPr/>
              </a:pPr>
              <a:r>
                <a:rPr kumimoji="0" lang="en-GB" b="0" i="0" u="none" strike="noStrike" kern="0" cap="none" spc="0" normalizeH="0" baseline="0" noProof="0" dirty="0">
                  <a:ln>
                    <a:noFill/>
                  </a:ln>
                  <a:solidFill>
                    <a:prstClr val="black">
                      <a:hueOff val="0"/>
                      <a:satOff val="0"/>
                      <a:lumOff val="0"/>
                      <a:alphaOff val="0"/>
                    </a:prstClr>
                  </a:solidFill>
                  <a:effectLst/>
                  <a:uLnTx/>
                  <a:uFillTx/>
                  <a:ea typeface="+mn-ea"/>
                  <a:cs typeface="+mn-cs"/>
                </a:rPr>
                <a:t>Minimises interference</a:t>
              </a:r>
            </a:p>
            <a:p>
              <a:pPr marL="171450" marR="0" lvl="1" indent="-171450" defTabSz="800100" eaLnBrk="1" fontAlgn="auto" latinLnBrk="0" hangingPunct="1">
                <a:lnSpc>
                  <a:spcPct val="90000"/>
                </a:lnSpc>
                <a:spcBef>
                  <a:spcPct val="0"/>
                </a:spcBef>
                <a:spcAft>
                  <a:spcPct val="15000"/>
                </a:spcAft>
                <a:buClrTx/>
                <a:buSzTx/>
                <a:buFontTx/>
                <a:buChar char="•"/>
                <a:tabLst/>
                <a:defRPr/>
              </a:pPr>
              <a:r>
                <a:rPr kumimoji="0" lang="en-GB" b="0" i="0" u="none" strike="noStrike" kern="0" cap="none" spc="0" normalizeH="0" baseline="0" noProof="0" dirty="0">
                  <a:ln>
                    <a:noFill/>
                  </a:ln>
                  <a:solidFill>
                    <a:prstClr val="black">
                      <a:hueOff val="0"/>
                      <a:satOff val="0"/>
                      <a:lumOff val="0"/>
                      <a:alphaOff val="0"/>
                    </a:prstClr>
                  </a:solidFill>
                  <a:effectLst/>
                  <a:uLnTx/>
                  <a:uFillTx/>
                  <a:ea typeface="+mn-ea"/>
                  <a:cs typeface="+mn-cs"/>
                </a:rPr>
                <a:t>Reduces background noise</a:t>
              </a:r>
            </a:p>
            <a:p>
              <a:pPr marL="171450" marR="0" lvl="1" indent="-171450" defTabSz="800100" eaLnBrk="1" fontAlgn="auto" latinLnBrk="0" hangingPunct="1">
                <a:lnSpc>
                  <a:spcPct val="90000"/>
                </a:lnSpc>
                <a:spcBef>
                  <a:spcPct val="0"/>
                </a:spcBef>
                <a:spcAft>
                  <a:spcPct val="15000"/>
                </a:spcAft>
                <a:buClrTx/>
                <a:buSzTx/>
                <a:buFontTx/>
                <a:buChar char="•"/>
                <a:tabLst/>
                <a:defRPr/>
              </a:pPr>
              <a:r>
                <a:rPr kumimoji="0" lang="en-GB" b="0" i="0" u="none" strike="noStrike" kern="0" cap="none" spc="0" normalizeH="0" baseline="0" noProof="0" dirty="0">
                  <a:ln>
                    <a:noFill/>
                  </a:ln>
                  <a:solidFill>
                    <a:prstClr val="black">
                      <a:hueOff val="0"/>
                      <a:satOff val="0"/>
                      <a:lumOff val="0"/>
                      <a:alphaOff val="0"/>
                    </a:prstClr>
                  </a:solidFill>
                  <a:effectLst/>
                  <a:uLnTx/>
                  <a:uFillTx/>
                  <a:ea typeface="+mn-ea"/>
                  <a:cs typeface="+mn-cs"/>
                </a:rPr>
                <a:t>Switch on when speaking!</a:t>
              </a:r>
            </a:p>
          </p:txBody>
        </p:sp>
        <p:sp>
          <p:nvSpPr>
            <p:cNvPr id="8" name="Oval 7" descr="Radio microphone">
              <a:extLst>
                <a:ext uri="{FF2B5EF4-FFF2-40B4-BE49-F238E27FC236}">
                  <a16:creationId xmlns:a16="http://schemas.microsoft.com/office/drawing/2014/main" id="{C2025B1D-ADDE-4836-A31F-1C67CD9B1F5C}"/>
                </a:ext>
              </a:extLst>
            </p:cNvPr>
            <p:cNvSpPr/>
            <p:nvPr/>
          </p:nvSpPr>
          <p:spPr>
            <a:xfrm>
              <a:off x="3234133" y="1315314"/>
              <a:ext cx="644719" cy="686957"/>
            </a:xfrm>
            <a:prstGeom prst="ellipse">
              <a:avLst/>
            </a:prstGeom>
            <a:blipFill>
              <a:blip r:embed="rId5">
                <a:extLst>
                  <a:ext uri="{96DAC541-7B7A-43D3-8B79-37D633B846F1}">
                    <asvg:svgBlip xmlns:asvg="http://schemas.microsoft.com/office/drawing/2016/SVG/main" r:embed="rId6"/>
                  </a:ext>
                </a:extLst>
              </a:blip>
              <a:srcRect/>
              <a:stretch>
                <a:fillRect/>
              </a:stretch>
            </a:blipFill>
            <a:ln w="28575" cap="flat" cmpd="sng" algn="ctr">
              <a:solidFill>
                <a:schemeClr val="tx1"/>
              </a:solidFill>
              <a:prstDash val="solid"/>
              <a:miter lim="800000"/>
            </a:ln>
            <a:effectLst/>
          </p:spPr>
          <p:txBody>
            <a:bodyPr anchor="t" anchorCtr="0"/>
            <a:lstStyle/>
            <a:p>
              <a:endParaRPr lang="en-GB" dirty="0"/>
            </a:p>
          </p:txBody>
        </p:sp>
      </p:grpSp>
      <p:grpSp>
        <p:nvGrpSpPr>
          <p:cNvPr id="9" name="Group 8">
            <a:extLst>
              <a:ext uri="{FF2B5EF4-FFF2-40B4-BE49-F238E27FC236}">
                <a16:creationId xmlns:a16="http://schemas.microsoft.com/office/drawing/2014/main" id="{7ECFB5D1-B4CB-4D55-938C-17AE7875AFDE}"/>
              </a:ext>
            </a:extLst>
          </p:cNvPr>
          <p:cNvGrpSpPr/>
          <p:nvPr/>
        </p:nvGrpSpPr>
        <p:grpSpPr>
          <a:xfrm>
            <a:off x="4603286" y="1203598"/>
            <a:ext cx="1971857" cy="3096344"/>
            <a:chOff x="4601579" y="1203598"/>
            <a:chExt cx="1971857" cy="3384376"/>
          </a:xfrm>
        </p:grpSpPr>
        <p:sp>
          <p:nvSpPr>
            <p:cNvPr id="10" name="Freeform: Shape 9">
              <a:extLst>
                <a:ext uri="{FF2B5EF4-FFF2-40B4-BE49-F238E27FC236}">
                  <a16:creationId xmlns:a16="http://schemas.microsoft.com/office/drawing/2014/main" id="{0771DF15-47B0-4C3F-843C-F844E01E4D71}"/>
                </a:ext>
              </a:extLst>
            </p:cNvPr>
            <p:cNvSpPr/>
            <p:nvPr/>
          </p:nvSpPr>
          <p:spPr>
            <a:xfrm>
              <a:off x="4601579" y="1203598"/>
              <a:ext cx="1971857" cy="3384376"/>
            </a:xfrm>
            <a:custGeom>
              <a:avLst/>
              <a:gdLst>
                <a:gd name="connsiteX0" fmla="*/ 0 w 2101042"/>
                <a:gd name="connsiteY0" fmla="*/ 210104 h 2952328"/>
                <a:gd name="connsiteX1" fmla="*/ 210104 w 2101042"/>
                <a:gd name="connsiteY1" fmla="*/ 0 h 2952328"/>
                <a:gd name="connsiteX2" fmla="*/ 1890938 w 2101042"/>
                <a:gd name="connsiteY2" fmla="*/ 0 h 2952328"/>
                <a:gd name="connsiteX3" fmla="*/ 2101042 w 2101042"/>
                <a:gd name="connsiteY3" fmla="*/ 210104 h 2952328"/>
                <a:gd name="connsiteX4" fmla="*/ 2101042 w 2101042"/>
                <a:gd name="connsiteY4" fmla="*/ 2742224 h 2952328"/>
                <a:gd name="connsiteX5" fmla="*/ 1890938 w 2101042"/>
                <a:gd name="connsiteY5" fmla="*/ 2952328 h 2952328"/>
                <a:gd name="connsiteX6" fmla="*/ 210104 w 2101042"/>
                <a:gd name="connsiteY6" fmla="*/ 2952328 h 2952328"/>
                <a:gd name="connsiteX7" fmla="*/ 0 w 2101042"/>
                <a:gd name="connsiteY7" fmla="*/ 2742224 h 2952328"/>
                <a:gd name="connsiteX8" fmla="*/ 0 w 2101042"/>
                <a:gd name="connsiteY8" fmla="*/ 210104 h 295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042" h="2952328">
                  <a:moveTo>
                    <a:pt x="0" y="210104"/>
                  </a:moveTo>
                  <a:cubicBezTo>
                    <a:pt x="0" y="94067"/>
                    <a:pt x="94067" y="0"/>
                    <a:pt x="210104" y="0"/>
                  </a:cubicBezTo>
                  <a:lnTo>
                    <a:pt x="1890938" y="0"/>
                  </a:lnTo>
                  <a:cubicBezTo>
                    <a:pt x="2006975" y="0"/>
                    <a:pt x="2101042" y="94067"/>
                    <a:pt x="2101042" y="210104"/>
                  </a:cubicBezTo>
                  <a:lnTo>
                    <a:pt x="2101042" y="2742224"/>
                  </a:lnTo>
                  <a:cubicBezTo>
                    <a:pt x="2101042" y="2858261"/>
                    <a:pt x="2006975" y="2952328"/>
                    <a:pt x="1890938" y="2952328"/>
                  </a:cubicBezTo>
                  <a:lnTo>
                    <a:pt x="210104" y="2952328"/>
                  </a:lnTo>
                  <a:cubicBezTo>
                    <a:pt x="94067" y="2952328"/>
                    <a:pt x="0" y="2858261"/>
                    <a:pt x="0" y="2742224"/>
                  </a:cubicBezTo>
                  <a:lnTo>
                    <a:pt x="0" y="210104"/>
                  </a:lnTo>
                  <a:close/>
                </a:path>
              </a:pathLst>
            </a:custGeom>
            <a:solidFill>
              <a:sysClr val="window" lastClr="FFFFFF">
                <a:hueOff val="0"/>
                <a:satOff val="0"/>
                <a:lumOff val="0"/>
                <a:alphaOff val="0"/>
              </a:sysClr>
            </a:solidFill>
            <a:ln w="28575" cap="flat" cmpd="sng" algn="ctr">
              <a:solidFill>
                <a:srgbClr val="C00000"/>
              </a:solidFill>
              <a:prstDash val="solid"/>
              <a:miter lim="800000"/>
            </a:ln>
            <a:effectLst/>
          </p:spPr>
          <p:txBody>
            <a:bodyPr spcFirstLastPara="0" vert="horz" wrap="square" lIns="128016" tIns="144000" rIns="128016" bIns="718482" numCol="1" spcCol="1270" anchor="t" anchorCtr="0">
              <a:noAutofit/>
            </a:bodyPr>
            <a:lstStyle/>
            <a:p>
              <a:pPr marL="0" marR="0" lvl="0" indent="0" defTabSz="800100" eaLnBrk="1" fontAlgn="auto" latinLnBrk="0" hangingPunct="1">
                <a:lnSpc>
                  <a:spcPct val="90000"/>
                </a:lnSpc>
                <a:spcBef>
                  <a:spcPct val="0"/>
                </a:spcBef>
                <a:spcAft>
                  <a:spcPts val="300"/>
                </a:spcAft>
                <a:buClrTx/>
                <a:buSzTx/>
                <a:buFontTx/>
                <a:buNone/>
                <a:tabLst/>
                <a:defRPr/>
              </a:pPr>
              <a:br>
                <a:rPr kumimoji="0" lang="en-GB" sz="1800" b="0" i="0" u="none" strike="noStrike" kern="0" cap="none" spc="0" normalizeH="0" baseline="0" noProof="0" dirty="0">
                  <a:ln>
                    <a:noFill/>
                  </a:ln>
                  <a:solidFill>
                    <a:srgbClr val="1B587C"/>
                  </a:solidFill>
                  <a:effectLst/>
                  <a:uLnTx/>
                  <a:uFillTx/>
                  <a:ea typeface="+mn-ea"/>
                  <a:cs typeface="+mn-cs"/>
                </a:rPr>
              </a:br>
              <a:br>
                <a:rPr kumimoji="0" lang="en-GB" sz="1800" b="0" i="0" u="none" strike="noStrike" kern="0" cap="none" spc="0" normalizeH="0" baseline="0" noProof="0" dirty="0">
                  <a:ln>
                    <a:noFill/>
                  </a:ln>
                  <a:solidFill>
                    <a:srgbClr val="1B587C"/>
                  </a:solidFill>
                  <a:effectLst/>
                  <a:uLnTx/>
                  <a:uFillTx/>
                  <a:ea typeface="+mn-ea"/>
                  <a:cs typeface="+mn-cs"/>
                </a:rPr>
              </a:br>
              <a:endParaRPr kumimoji="0" lang="en-GB" sz="1800" b="0" i="0" u="none" strike="noStrike" kern="0" cap="none" spc="0" normalizeH="0" baseline="0" noProof="0" dirty="0">
                <a:ln>
                  <a:noFill/>
                </a:ln>
                <a:solidFill>
                  <a:srgbClr val="1B587C"/>
                </a:solidFill>
                <a:effectLst/>
                <a:uLnTx/>
                <a:uFillTx/>
                <a:ea typeface="+mn-ea"/>
                <a:cs typeface="+mn-cs"/>
              </a:endParaRPr>
            </a:p>
            <a:p>
              <a:pPr marL="0" marR="0" lvl="0" indent="0" defTabSz="800100" eaLnBrk="1" fontAlgn="auto" latinLnBrk="0" hangingPunct="1">
                <a:lnSpc>
                  <a:spcPct val="90000"/>
                </a:lnSpc>
                <a:spcBef>
                  <a:spcPct val="0"/>
                </a:spcBef>
                <a:spcAft>
                  <a:spcPct val="35000"/>
                </a:spcAft>
                <a:buClrTx/>
                <a:buSzTx/>
                <a:buFontTx/>
                <a:buNone/>
                <a:tabLst/>
                <a:defRPr/>
              </a:pPr>
              <a:r>
                <a:rPr kumimoji="0" lang="en-GB" b="0" i="0" u="none" strike="noStrike" kern="0" cap="none" spc="0" normalizeH="0" baseline="0" noProof="0" dirty="0">
                  <a:ln>
                    <a:noFill/>
                  </a:ln>
                  <a:solidFill>
                    <a:srgbClr val="1B587C"/>
                  </a:solidFill>
                  <a:effectLst/>
                  <a:uLnTx/>
                  <a:uFillTx/>
                  <a:ea typeface="+mn-ea"/>
                  <a:cs typeface="+mn-cs"/>
                </a:rPr>
                <a:t>Questions?</a:t>
              </a:r>
            </a:p>
            <a:p>
              <a:pPr marL="171450" marR="0" lvl="1" indent="-171450" defTabSz="800100" eaLnBrk="1" fontAlgn="auto" latinLnBrk="0" hangingPunct="1">
                <a:lnSpc>
                  <a:spcPct val="90000"/>
                </a:lnSpc>
                <a:spcBef>
                  <a:spcPct val="0"/>
                </a:spcBef>
                <a:spcAft>
                  <a:spcPct val="15000"/>
                </a:spcAft>
                <a:buClrTx/>
                <a:buSzTx/>
                <a:buFontTx/>
                <a:buChar char="•"/>
                <a:tabLst/>
                <a:defRPr/>
              </a:pPr>
              <a:r>
                <a:rPr kumimoji="0" lang="en-GB" b="0" i="0" u="none" strike="noStrike" kern="0" cap="none" spc="0" normalizeH="0" baseline="0" noProof="0" dirty="0">
                  <a:ln>
                    <a:noFill/>
                  </a:ln>
                  <a:solidFill>
                    <a:prstClr val="black">
                      <a:hueOff val="0"/>
                      <a:satOff val="0"/>
                      <a:lumOff val="0"/>
                      <a:alphaOff val="0"/>
                    </a:prstClr>
                  </a:solidFill>
                  <a:effectLst/>
                  <a:uLnTx/>
                  <a:uFillTx/>
                  <a:ea typeface="+mn-ea"/>
                  <a:cs typeface="+mn-cs"/>
                </a:rPr>
                <a:t>Raise a hand</a:t>
              </a:r>
            </a:p>
            <a:p>
              <a:pPr marL="171450" marR="0" lvl="1" indent="-171450" defTabSz="800100" eaLnBrk="1" fontAlgn="auto" latinLnBrk="0" hangingPunct="1">
                <a:lnSpc>
                  <a:spcPct val="90000"/>
                </a:lnSpc>
                <a:spcBef>
                  <a:spcPct val="0"/>
                </a:spcBef>
                <a:spcAft>
                  <a:spcPct val="15000"/>
                </a:spcAft>
                <a:buClrTx/>
                <a:buSzTx/>
                <a:buFontTx/>
                <a:buChar char="•"/>
                <a:tabLst/>
                <a:defRPr/>
              </a:pPr>
              <a:r>
                <a:rPr kumimoji="0" lang="en-GB" b="0" i="0" u="none" strike="noStrike" kern="0" cap="none" spc="0" normalizeH="0" baseline="0" noProof="0" dirty="0">
                  <a:ln>
                    <a:noFill/>
                  </a:ln>
                  <a:solidFill>
                    <a:prstClr val="black">
                      <a:hueOff val="0"/>
                      <a:satOff val="0"/>
                      <a:lumOff val="0"/>
                      <a:alphaOff val="0"/>
                    </a:prstClr>
                  </a:solidFill>
                  <a:effectLst/>
                  <a:uLnTx/>
                  <a:uFillTx/>
                  <a:ea typeface="+mn-ea"/>
                  <a:cs typeface="+mn-cs"/>
                </a:rPr>
                <a:t>Write “comment” in chat function</a:t>
              </a:r>
            </a:p>
          </p:txBody>
        </p:sp>
        <p:sp>
          <p:nvSpPr>
            <p:cNvPr id="11" name="Oval 10" descr="Question Mark">
              <a:extLst>
                <a:ext uri="{FF2B5EF4-FFF2-40B4-BE49-F238E27FC236}">
                  <a16:creationId xmlns:a16="http://schemas.microsoft.com/office/drawing/2014/main" id="{604692FD-42F4-4998-9EFA-ECA21F3D2634}"/>
                </a:ext>
              </a:extLst>
            </p:cNvPr>
            <p:cNvSpPr/>
            <p:nvPr/>
          </p:nvSpPr>
          <p:spPr>
            <a:xfrm>
              <a:off x="5265147" y="1315314"/>
              <a:ext cx="644719" cy="686957"/>
            </a:xfrm>
            <a:prstGeom prst="ellipse">
              <a:avLst/>
            </a:prstGeom>
            <a:blipFill>
              <a:blip r:embed="rId7">
                <a:extLst>
                  <a:ext uri="{96DAC541-7B7A-43D3-8B79-37D633B846F1}">
                    <asvg:svgBlip xmlns:asvg="http://schemas.microsoft.com/office/drawing/2016/SVG/main" r:embed="rId8"/>
                  </a:ext>
                </a:extLst>
              </a:blip>
              <a:srcRect/>
              <a:stretch>
                <a:fillRect l="-10000" r="-10000"/>
              </a:stretch>
            </a:blipFill>
            <a:ln w="28575" cap="flat" cmpd="sng" algn="ctr">
              <a:solidFill>
                <a:schemeClr val="tx1"/>
              </a:solidFill>
              <a:prstDash val="solid"/>
              <a:miter lim="800000"/>
            </a:ln>
            <a:effectLst/>
          </p:spPr>
        </p:sp>
      </p:grpSp>
      <p:grpSp>
        <p:nvGrpSpPr>
          <p:cNvPr id="12" name="Group 11">
            <a:extLst>
              <a:ext uri="{FF2B5EF4-FFF2-40B4-BE49-F238E27FC236}">
                <a16:creationId xmlns:a16="http://schemas.microsoft.com/office/drawing/2014/main" id="{5D027210-DA4C-45E2-8BA3-581E1D8F07E0}"/>
              </a:ext>
            </a:extLst>
          </p:cNvPr>
          <p:cNvGrpSpPr/>
          <p:nvPr/>
        </p:nvGrpSpPr>
        <p:grpSpPr>
          <a:xfrm>
            <a:off x="6637714" y="1203598"/>
            <a:ext cx="1971857" cy="3096344"/>
            <a:chOff x="6632591" y="1203598"/>
            <a:chExt cx="1971857" cy="3384376"/>
          </a:xfrm>
        </p:grpSpPr>
        <p:sp>
          <p:nvSpPr>
            <p:cNvPr id="13" name="Freeform: Shape 12">
              <a:extLst>
                <a:ext uri="{FF2B5EF4-FFF2-40B4-BE49-F238E27FC236}">
                  <a16:creationId xmlns:a16="http://schemas.microsoft.com/office/drawing/2014/main" id="{DF79F5D6-E32F-4723-B412-AEF9705C750F}"/>
                </a:ext>
              </a:extLst>
            </p:cNvPr>
            <p:cNvSpPr/>
            <p:nvPr/>
          </p:nvSpPr>
          <p:spPr>
            <a:xfrm>
              <a:off x="6632591" y="1203598"/>
              <a:ext cx="1971857" cy="3384376"/>
            </a:xfrm>
            <a:custGeom>
              <a:avLst/>
              <a:gdLst>
                <a:gd name="connsiteX0" fmla="*/ 0 w 2101042"/>
                <a:gd name="connsiteY0" fmla="*/ 210104 h 2952328"/>
                <a:gd name="connsiteX1" fmla="*/ 210104 w 2101042"/>
                <a:gd name="connsiteY1" fmla="*/ 0 h 2952328"/>
                <a:gd name="connsiteX2" fmla="*/ 1890938 w 2101042"/>
                <a:gd name="connsiteY2" fmla="*/ 0 h 2952328"/>
                <a:gd name="connsiteX3" fmla="*/ 2101042 w 2101042"/>
                <a:gd name="connsiteY3" fmla="*/ 210104 h 2952328"/>
                <a:gd name="connsiteX4" fmla="*/ 2101042 w 2101042"/>
                <a:gd name="connsiteY4" fmla="*/ 2742224 h 2952328"/>
                <a:gd name="connsiteX5" fmla="*/ 1890938 w 2101042"/>
                <a:gd name="connsiteY5" fmla="*/ 2952328 h 2952328"/>
                <a:gd name="connsiteX6" fmla="*/ 210104 w 2101042"/>
                <a:gd name="connsiteY6" fmla="*/ 2952328 h 2952328"/>
                <a:gd name="connsiteX7" fmla="*/ 0 w 2101042"/>
                <a:gd name="connsiteY7" fmla="*/ 2742224 h 2952328"/>
                <a:gd name="connsiteX8" fmla="*/ 0 w 2101042"/>
                <a:gd name="connsiteY8" fmla="*/ 210104 h 295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042" h="2952328">
                  <a:moveTo>
                    <a:pt x="0" y="210104"/>
                  </a:moveTo>
                  <a:cubicBezTo>
                    <a:pt x="0" y="94067"/>
                    <a:pt x="94067" y="0"/>
                    <a:pt x="210104" y="0"/>
                  </a:cubicBezTo>
                  <a:lnTo>
                    <a:pt x="1890938" y="0"/>
                  </a:lnTo>
                  <a:cubicBezTo>
                    <a:pt x="2006975" y="0"/>
                    <a:pt x="2101042" y="94067"/>
                    <a:pt x="2101042" y="210104"/>
                  </a:cubicBezTo>
                  <a:lnTo>
                    <a:pt x="2101042" y="2742224"/>
                  </a:lnTo>
                  <a:cubicBezTo>
                    <a:pt x="2101042" y="2858261"/>
                    <a:pt x="2006975" y="2952328"/>
                    <a:pt x="1890938" y="2952328"/>
                  </a:cubicBezTo>
                  <a:lnTo>
                    <a:pt x="210104" y="2952328"/>
                  </a:lnTo>
                  <a:cubicBezTo>
                    <a:pt x="94067" y="2952328"/>
                    <a:pt x="0" y="2858261"/>
                    <a:pt x="0" y="2742224"/>
                  </a:cubicBezTo>
                  <a:lnTo>
                    <a:pt x="0" y="210104"/>
                  </a:lnTo>
                  <a:close/>
                </a:path>
              </a:pathLst>
            </a:custGeom>
            <a:solidFill>
              <a:sysClr val="window" lastClr="FFFFFF">
                <a:hueOff val="0"/>
                <a:satOff val="0"/>
                <a:lumOff val="0"/>
                <a:alphaOff val="0"/>
              </a:sysClr>
            </a:solidFill>
            <a:ln w="28575" cap="flat" cmpd="sng" algn="ctr">
              <a:solidFill>
                <a:srgbClr val="C00000"/>
              </a:solidFill>
              <a:prstDash val="solid"/>
              <a:miter lim="800000"/>
            </a:ln>
            <a:effectLst/>
          </p:spPr>
          <p:txBody>
            <a:bodyPr spcFirstLastPara="0" vert="horz" wrap="square" lIns="128016" tIns="144000" rIns="128016" bIns="718482" numCol="1" spcCol="1270" anchor="t" anchorCtr="0">
              <a:noAutofit/>
            </a:bodyPr>
            <a:lstStyle/>
            <a:p>
              <a:pPr marL="0" marR="0" lvl="0" indent="0" defTabSz="800100" eaLnBrk="1" fontAlgn="auto" latinLnBrk="0" hangingPunct="1">
                <a:lnSpc>
                  <a:spcPct val="90000"/>
                </a:lnSpc>
                <a:spcBef>
                  <a:spcPct val="0"/>
                </a:spcBef>
                <a:spcAft>
                  <a:spcPct val="35000"/>
                </a:spcAft>
                <a:buClrTx/>
                <a:buSzTx/>
                <a:buFontTx/>
                <a:buNone/>
                <a:tabLst/>
                <a:defRPr/>
              </a:pPr>
              <a:br>
                <a:rPr kumimoji="0" lang="en-GB" sz="1800" b="0" i="0" u="none" strike="noStrike" kern="0" cap="none" spc="0" normalizeH="0" baseline="0" noProof="0" dirty="0">
                  <a:ln>
                    <a:noFill/>
                  </a:ln>
                  <a:solidFill>
                    <a:srgbClr val="1B587C"/>
                  </a:solidFill>
                  <a:effectLst/>
                  <a:uLnTx/>
                  <a:uFillTx/>
                  <a:ea typeface="+mn-ea"/>
                  <a:cs typeface="+mn-cs"/>
                </a:rPr>
              </a:br>
              <a:br>
                <a:rPr kumimoji="0" lang="en-GB" sz="1800" b="0" i="0" u="none" strike="noStrike" kern="0" cap="none" spc="0" normalizeH="0" baseline="0" noProof="0" dirty="0">
                  <a:ln>
                    <a:noFill/>
                  </a:ln>
                  <a:solidFill>
                    <a:srgbClr val="1B587C"/>
                  </a:solidFill>
                  <a:effectLst/>
                  <a:uLnTx/>
                  <a:uFillTx/>
                  <a:ea typeface="+mn-ea"/>
                  <a:cs typeface="+mn-cs"/>
                </a:rPr>
              </a:br>
              <a:br>
                <a:rPr kumimoji="0" lang="en-GB" sz="1800" b="0" i="0" u="none" strike="noStrike" kern="0" cap="none" spc="0" normalizeH="0" baseline="0" noProof="0" dirty="0">
                  <a:ln>
                    <a:noFill/>
                  </a:ln>
                  <a:solidFill>
                    <a:srgbClr val="1B587C"/>
                  </a:solidFill>
                  <a:effectLst/>
                  <a:uLnTx/>
                  <a:uFillTx/>
                  <a:ea typeface="+mn-ea"/>
                  <a:cs typeface="+mn-cs"/>
                </a:rPr>
              </a:br>
              <a:r>
                <a:rPr kumimoji="0" lang="en-GB" b="0" i="0" u="none" strike="noStrike" kern="0" cap="none" spc="0" normalizeH="0" baseline="0" noProof="0" dirty="0">
                  <a:ln>
                    <a:noFill/>
                  </a:ln>
                  <a:solidFill>
                    <a:srgbClr val="1B587C"/>
                  </a:solidFill>
                  <a:effectLst/>
                  <a:uLnTx/>
                  <a:uFillTx/>
                  <a:ea typeface="+mn-ea"/>
                  <a:cs typeface="+mn-cs"/>
                </a:rPr>
                <a:t>Speaking</a:t>
              </a:r>
              <a:endParaRPr kumimoji="0" lang="en-GB" b="0" i="0" u="none" strike="noStrike" kern="0" cap="none" spc="0" normalizeH="0" baseline="0" noProof="0" dirty="0">
                <a:ln>
                  <a:noFill/>
                </a:ln>
                <a:solidFill>
                  <a:prstClr val="black">
                    <a:hueOff val="0"/>
                    <a:satOff val="0"/>
                    <a:lumOff val="0"/>
                    <a:alphaOff val="0"/>
                  </a:prstClr>
                </a:solidFill>
                <a:effectLst/>
                <a:uLnTx/>
                <a:uFillTx/>
                <a:ea typeface="+mn-ea"/>
                <a:cs typeface="+mn-cs"/>
              </a:endParaRPr>
            </a:p>
            <a:p>
              <a:pPr marL="171450" marR="0" lvl="1" indent="-171450" defTabSz="800100" eaLnBrk="1" fontAlgn="auto" latinLnBrk="0" hangingPunct="1">
                <a:lnSpc>
                  <a:spcPct val="90000"/>
                </a:lnSpc>
                <a:spcBef>
                  <a:spcPct val="0"/>
                </a:spcBef>
                <a:spcAft>
                  <a:spcPct val="15000"/>
                </a:spcAft>
                <a:buClrTx/>
                <a:buSzTx/>
                <a:buFontTx/>
                <a:buChar char="•"/>
                <a:tabLst/>
                <a:defRPr/>
              </a:pPr>
              <a:r>
                <a:rPr kumimoji="0" lang="en-GB" b="0" i="0" u="none" strike="noStrike" kern="0" cap="none" spc="0" normalizeH="0" baseline="0" noProof="0" dirty="0">
                  <a:ln>
                    <a:noFill/>
                  </a:ln>
                  <a:solidFill>
                    <a:prstClr val="black">
                      <a:hueOff val="0"/>
                      <a:satOff val="0"/>
                      <a:lumOff val="0"/>
                      <a:alphaOff val="0"/>
                    </a:prstClr>
                  </a:solidFill>
                  <a:effectLst/>
                  <a:uLnTx/>
                  <a:uFillTx/>
                  <a:ea typeface="+mn-ea"/>
                  <a:cs typeface="+mn-cs"/>
                </a:rPr>
                <a:t>One at a time</a:t>
              </a:r>
            </a:p>
            <a:p>
              <a:pPr marL="171450" marR="0" lvl="1" indent="-171450" defTabSz="800100" eaLnBrk="1" fontAlgn="auto" latinLnBrk="0" hangingPunct="1">
                <a:lnSpc>
                  <a:spcPct val="90000"/>
                </a:lnSpc>
                <a:spcBef>
                  <a:spcPct val="0"/>
                </a:spcBef>
                <a:spcAft>
                  <a:spcPct val="15000"/>
                </a:spcAft>
                <a:buClrTx/>
                <a:buSzTx/>
                <a:buFontTx/>
                <a:buChar char="•"/>
                <a:tabLst/>
                <a:defRPr/>
              </a:pPr>
              <a:r>
                <a:rPr kumimoji="0" lang="en-GB" b="0" i="0" u="none" strike="noStrike" kern="0" cap="none" spc="0" normalizeH="0" baseline="0" noProof="0" dirty="0">
                  <a:ln>
                    <a:noFill/>
                  </a:ln>
                  <a:solidFill>
                    <a:prstClr val="black">
                      <a:hueOff val="0"/>
                      <a:satOff val="0"/>
                      <a:lumOff val="0"/>
                      <a:alphaOff val="0"/>
                    </a:prstClr>
                  </a:solidFill>
                  <a:effectLst/>
                  <a:uLnTx/>
                  <a:uFillTx/>
                  <a:ea typeface="+mn-ea"/>
                  <a:cs typeface="+mn-cs"/>
                </a:rPr>
                <a:t>Introduce yourself</a:t>
              </a:r>
            </a:p>
            <a:p>
              <a:pPr marL="171450" marR="0" lvl="1" indent="-171450" defTabSz="800100" eaLnBrk="1" fontAlgn="auto" latinLnBrk="0" hangingPunct="1">
                <a:lnSpc>
                  <a:spcPct val="90000"/>
                </a:lnSpc>
                <a:spcBef>
                  <a:spcPct val="0"/>
                </a:spcBef>
                <a:spcAft>
                  <a:spcPct val="15000"/>
                </a:spcAft>
                <a:buClrTx/>
                <a:buSzTx/>
                <a:buFontTx/>
                <a:buChar char="•"/>
                <a:tabLst/>
                <a:defRPr/>
              </a:pPr>
              <a:r>
                <a:rPr kumimoji="0" lang="en-GB" b="0" i="0" u="none" strike="noStrike" kern="0" cap="none" spc="0" normalizeH="0" baseline="0" noProof="0" dirty="0">
                  <a:ln>
                    <a:noFill/>
                  </a:ln>
                  <a:solidFill>
                    <a:prstClr val="black">
                      <a:hueOff val="0"/>
                      <a:satOff val="0"/>
                      <a:lumOff val="0"/>
                      <a:alphaOff val="0"/>
                    </a:prstClr>
                  </a:solidFill>
                  <a:effectLst/>
                  <a:uLnTx/>
                  <a:uFillTx/>
                  <a:ea typeface="+mn-ea"/>
                  <a:cs typeface="+mn-cs"/>
                </a:rPr>
                <a:t>Speak clearly and slowly</a:t>
              </a:r>
            </a:p>
            <a:p>
              <a:pPr marL="171450" marR="0" lvl="1" indent="-171450" defTabSz="800100" eaLnBrk="1" fontAlgn="auto" latinLnBrk="0" hangingPunct="1">
                <a:lnSpc>
                  <a:spcPct val="90000"/>
                </a:lnSpc>
                <a:spcBef>
                  <a:spcPct val="0"/>
                </a:spcBef>
                <a:spcAft>
                  <a:spcPct val="15000"/>
                </a:spcAft>
                <a:buClrTx/>
                <a:buSzTx/>
                <a:buFontTx/>
                <a:buChar char="•"/>
                <a:tabLst/>
                <a:defRPr/>
              </a:pPr>
              <a:endParaRPr kumimoji="0" lang="en-GB" sz="1600" b="0" i="0" u="none" strike="noStrike" kern="0" cap="none" spc="0" normalizeH="0" baseline="0" noProof="0" dirty="0">
                <a:ln>
                  <a:noFill/>
                </a:ln>
                <a:solidFill>
                  <a:prstClr val="black">
                    <a:hueOff val="0"/>
                    <a:satOff val="0"/>
                    <a:lumOff val="0"/>
                    <a:alphaOff val="0"/>
                  </a:prstClr>
                </a:solidFill>
                <a:effectLst/>
                <a:uLnTx/>
                <a:uFillTx/>
                <a:ea typeface="+mn-ea"/>
                <a:cs typeface="+mn-cs"/>
              </a:endParaRPr>
            </a:p>
          </p:txBody>
        </p:sp>
        <p:sp>
          <p:nvSpPr>
            <p:cNvPr id="14" name="Oval 13">
              <a:extLst>
                <a:ext uri="{FF2B5EF4-FFF2-40B4-BE49-F238E27FC236}">
                  <a16:creationId xmlns:a16="http://schemas.microsoft.com/office/drawing/2014/main" id="{A97884B6-F590-46B5-8EBF-2ECBD4E6219E}"/>
                </a:ext>
              </a:extLst>
            </p:cNvPr>
            <p:cNvSpPr/>
            <p:nvPr/>
          </p:nvSpPr>
          <p:spPr>
            <a:xfrm>
              <a:off x="7296159" y="1315313"/>
              <a:ext cx="644719" cy="686957"/>
            </a:xfrm>
            <a:prstGeom prst="ellipse">
              <a:avLst/>
            </a:prstGeom>
            <a:blipFill rotWithShape="1">
              <a:blip r:embed="rId9">
                <a:extLst>
                  <a:ext uri="{96DAC541-7B7A-43D3-8B79-37D633B846F1}">
                    <asvg:svgBlip xmlns:asvg="http://schemas.microsoft.com/office/drawing/2016/SVG/main" r:embed="rId10"/>
                  </a:ext>
                </a:extLst>
              </a:blip>
              <a:srcRect/>
              <a:stretch>
                <a:fillRect/>
              </a:stretch>
            </a:blipFill>
            <a:ln w="28575" cap="flat" cmpd="sng" algn="ctr">
              <a:solidFill>
                <a:schemeClr val="tx1"/>
              </a:solidFill>
              <a:prstDash val="solid"/>
              <a:miter lim="800000"/>
            </a:ln>
            <a:effectLst/>
          </p:spPr>
          <p:txBody>
            <a:bodyPr anchor="t" anchorCtr="0"/>
            <a:lstStyle/>
            <a:p>
              <a:endParaRPr lang="en-GB" dirty="0"/>
            </a:p>
          </p:txBody>
        </p:sp>
      </p:grpSp>
      <p:pic>
        <p:nvPicPr>
          <p:cNvPr id="15" name="Picture 4" descr="Recording Symbol Stock Illustrations – 16,158 Recording Symbol Stock  Illustrations, Vectors &amp; Clipart - Dreamstime">
            <a:extLst>
              <a:ext uri="{FF2B5EF4-FFF2-40B4-BE49-F238E27FC236}">
                <a16:creationId xmlns:a16="http://schemas.microsoft.com/office/drawing/2014/main" id="{C65D2EB4-63E9-4BAA-8F9D-60FA394C7B1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6401" t="36560" r="16401" b="36560"/>
          <a:stretch/>
        </p:blipFill>
        <p:spPr bwMode="auto">
          <a:xfrm>
            <a:off x="7452320" y="760795"/>
            <a:ext cx="756085" cy="302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964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26" presetClass="emph" presetSubtype="0" fill="hold" nodeType="withEffect">
                                  <p:stCondLst>
                                    <p:cond delay="0"/>
                                  </p:stCondLst>
                                  <p:childTnLst>
                                    <p:animEffect transition="out" filter="fade">
                                      <p:cBhvr>
                                        <p:cTn id="28" dur="2000" tmFilter="0, 0; .2, .5; .8, .5; 1, 0"/>
                                        <p:tgtEl>
                                          <p:spTgt spid="15"/>
                                        </p:tgtEl>
                                      </p:cBhvr>
                                    </p:animEffect>
                                    <p:animScale>
                                      <p:cBhvr>
                                        <p:cTn id="29" dur="100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A12D-D249-452A-A4C7-B26921C90504}"/>
              </a:ext>
            </a:extLst>
          </p:cNvPr>
          <p:cNvSpPr>
            <a:spLocks noGrp="1"/>
          </p:cNvSpPr>
          <p:nvPr>
            <p:ph type="title"/>
          </p:nvPr>
        </p:nvSpPr>
        <p:spPr>
          <a:xfrm>
            <a:off x="393700" y="205979"/>
            <a:ext cx="8435280" cy="857250"/>
          </a:xfrm>
        </p:spPr>
        <p:txBody>
          <a:bodyPr>
            <a:normAutofit fontScale="90000"/>
          </a:bodyPr>
          <a:lstStyle/>
          <a:p>
            <a:r>
              <a:rPr lang="en-GB" sz="4000" b="1" dirty="0">
                <a:solidFill>
                  <a:srgbClr val="981E32"/>
                </a:solidFill>
              </a:rPr>
              <a:t>Safety-net emergency regulations overview</a:t>
            </a:r>
          </a:p>
        </p:txBody>
      </p:sp>
      <p:sp>
        <p:nvSpPr>
          <p:cNvPr id="4" name="Rectangle 3">
            <a:extLst>
              <a:ext uri="{FF2B5EF4-FFF2-40B4-BE49-F238E27FC236}">
                <a16:creationId xmlns:a16="http://schemas.microsoft.com/office/drawing/2014/main" id="{72064100-DDCB-4282-91F5-199058EAA17D}"/>
              </a:ext>
            </a:extLst>
          </p:cNvPr>
          <p:cNvSpPr/>
          <p:nvPr/>
        </p:nvSpPr>
        <p:spPr>
          <a:xfrm>
            <a:off x="628650" y="1059582"/>
            <a:ext cx="8263830" cy="4093428"/>
          </a:xfrm>
          <a:prstGeom prst="rect">
            <a:avLst/>
          </a:prstGeom>
        </p:spPr>
        <p:txBody>
          <a:bodyPr wrap="square">
            <a:spAutoFit/>
          </a:bodyPr>
          <a:lstStyle/>
          <a:p>
            <a:pPr marL="284400" lvl="1" indent="-285750">
              <a:spcBef>
                <a:spcPts val="600"/>
              </a:spcBef>
              <a:buClr>
                <a:srgbClr val="9F2936"/>
              </a:buClr>
              <a:buFont typeface="Wingdings" panose="05000000000000000000" pitchFamily="2" charset="2"/>
              <a:buChar char="ü"/>
            </a:pPr>
            <a:r>
              <a:rPr lang="en-US" dirty="0">
                <a:latin typeface="+mj-lt"/>
              </a:rPr>
              <a:t>Continued impact of lockdowns upon student performance</a:t>
            </a:r>
            <a:endParaRPr lang="en-GB" dirty="0">
              <a:latin typeface="+mj-lt"/>
            </a:endParaRPr>
          </a:p>
          <a:p>
            <a:pPr marL="284400" lvl="1" indent="-285750">
              <a:spcBef>
                <a:spcPts val="600"/>
              </a:spcBef>
              <a:buClr>
                <a:srgbClr val="9F2936"/>
              </a:buClr>
              <a:buFont typeface="Wingdings" panose="05000000000000000000" pitchFamily="2" charset="2"/>
              <a:buChar char="ü"/>
            </a:pPr>
            <a:r>
              <a:rPr lang="en-GB" dirty="0">
                <a:latin typeface="+mj-lt"/>
              </a:rPr>
              <a:t>Census date: 11 February 2021 – end of 2020/21 academic session</a:t>
            </a:r>
          </a:p>
          <a:p>
            <a:pPr marL="284400" lvl="1" indent="-285750">
              <a:spcBef>
                <a:spcPts val="600"/>
              </a:spcBef>
              <a:buClr>
                <a:srgbClr val="9F2936"/>
              </a:buClr>
              <a:buFont typeface="Wingdings" panose="05000000000000000000" pitchFamily="2" charset="2"/>
              <a:buChar char="ü"/>
            </a:pPr>
            <a:r>
              <a:rPr lang="en-GB" dirty="0">
                <a:latin typeface="+mj-lt"/>
              </a:rPr>
              <a:t>Applicable to UG and PGT provision – some PSRB accredited programmes excluded</a:t>
            </a:r>
          </a:p>
          <a:p>
            <a:pPr marL="284400" lvl="1" indent="-285750">
              <a:spcBef>
                <a:spcPts val="600"/>
              </a:spcBef>
              <a:buClr>
                <a:srgbClr val="9F2936"/>
              </a:buClr>
              <a:buFont typeface="Wingdings" panose="05000000000000000000" pitchFamily="2" charset="2"/>
              <a:buChar char="ü"/>
            </a:pPr>
            <a:r>
              <a:rPr lang="en-GB" b="1" dirty="0">
                <a:solidFill>
                  <a:srgbClr val="981E32"/>
                </a:solidFill>
                <a:latin typeface="+mj-lt"/>
              </a:rPr>
              <a:t>Enhanced extenuating circumstances: </a:t>
            </a:r>
            <a:r>
              <a:rPr lang="en-GB" dirty="0">
                <a:latin typeface="+mj-lt"/>
              </a:rPr>
              <a:t>extensions, late submission, deferrals etc – no longer in place</a:t>
            </a:r>
          </a:p>
          <a:p>
            <a:pPr marL="284400" lvl="1" indent="-285750">
              <a:spcBef>
                <a:spcPts val="600"/>
              </a:spcBef>
              <a:buClr>
                <a:srgbClr val="9F2936"/>
              </a:buClr>
              <a:buFont typeface="Wingdings" panose="05000000000000000000" pitchFamily="2" charset="2"/>
              <a:buChar char="ü"/>
            </a:pPr>
            <a:r>
              <a:rPr lang="en-GB" b="1" dirty="0">
                <a:solidFill>
                  <a:srgbClr val="981E32"/>
                </a:solidFill>
                <a:latin typeface="+mj-lt"/>
              </a:rPr>
              <a:t>Uncapped reassessments </a:t>
            </a:r>
            <a:r>
              <a:rPr lang="en-GB" dirty="0">
                <a:latin typeface="+mj-lt"/>
              </a:rPr>
              <a:t>– handful of exceptional circumstances</a:t>
            </a:r>
          </a:p>
          <a:p>
            <a:pPr marL="284400" lvl="1" indent="-285750">
              <a:spcBef>
                <a:spcPts val="600"/>
              </a:spcBef>
              <a:buClr>
                <a:srgbClr val="9F2936"/>
              </a:buClr>
              <a:buFont typeface="Wingdings" panose="05000000000000000000" pitchFamily="2" charset="2"/>
              <a:buChar char="ü"/>
            </a:pPr>
            <a:r>
              <a:rPr lang="en-GB" b="1" dirty="0">
                <a:solidFill>
                  <a:srgbClr val="981E32"/>
                </a:solidFill>
                <a:latin typeface="+mj-lt"/>
              </a:rPr>
              <a:t>Dual degree classification algorithms</a:t>
            </a:r>
            <a:r>
              <a:rPr lang="en-GB" dirty="0"/>
              <a:t> – continue until last student graduates</a:t>
            </a:r>
            <a:endParaRPr lang="en-GB" b="1" dirty="0">
              <a:solidFill>
                <a:srgbClr val="981E32"/>
              </a:solidFill>
              <a:latin typeface="+mj-lt"/>
            </a:endParaRPr>
          </a:p>
          <a:p>
            <a:pPr marL="0" lvl="1">
              <a:spcBef>
                <a:spcPts val="600"/>
              </a:spcBef>
              <a:buClr>
                <a:schemeClr val="accent5"/>
              </a:buClr>
            </a:pPr>
            <a:endParaRPr lang="en-GB" sz="1400" dirty="0">
              <a:latin typeface="+mj-lt"/>
            </a:endParaRPr>
          </a:p>
          <a:p>
            <a:pPr marL="0" lvl="1">
              <a:spcBef>
                <a:spcPts val="600"/>
              </a:spcBef>
              <a:buClr>
                <a:schemeClr val="accent5"/>
              </a:buClr>
            </a:pPr>
            <a:endParaRPr lang="en-GB" sz="1400" dirty="0">
              <a:latin typeface="+mj-lt"/>
            </a:endParaRPr>
          </a:p>
          <a:p>
            <a:pPr marL="0" lvl="1">
              <a:spcBef>
                <a:spcPts val="600"/>
              </a:spcBef>
              <a:buClr>
                <a:schemeClr val="accent5"/>
              </a:buClr>
            </a:pPr>
            <a:endParaRPr lang="en-GB" sz="1400" dirty="0">
              <a:latin typeface="+mj-lt"/>
            </a:endParaRPr>
          </a:p>
          <a:p>
            <a:pPr marL="0" lvl="1">
              <a:spcBef>
                <a:spcPts val="600"/>
              </a:spcBef>
              <a:buClr>
                <a:schemeClr val="accent5"/>
              </a:buClr>
            </a:pPr>
            <a:r>
              <a:rPr lang="en-GB" sz="1400" dirty="0">
                <a:latin typeface="+mj-lt"/>
              </a:rPr>
              <a:t>Published info:</a:t>
            </a:r>
            <a:endParaRPr lang="en-GB" sz="1400" dirty="0">
              <a:solidFill>
                <a:schemeClr val="accent3">
                  <a:lumMod val="75000"/>
                </a:schemeClr>
              </a:solidFill>
              <a:latin typeface="+mj-lt"/>
              <a:hlinkClick r:id="" action="ppaction://noaction"/>
            </a:endParaRPr>
          </a:p>
          <a:p>
            <a:pPr marL="0" lvl="1">
              <a:spcBef>
                <a:spcPts val="600"/>
              </a:spcBef>
              <a:buClr>
                <a:schemeClr val="accent5"/>
              </a:buClr>
            </a:pPr>
            <a:r>
              <a:rPr lang="en-GB" sz="1400" dirty="0">
                <a:solidFill>
                  <a:schemeClr val="accent3">
                    <a:lumMod val="75000"/>
                  </a:schemeClr>
                </a:solidFill>
                <a:latin typeface="+mj-lt"/>
                <a:hlinkClick r:id="" action="ppaction://noaction"/>
              </a:rPr>
              <a:t>https://www.dmu.ac.uk/your-dmu-safety/latest-update.aspx</a:t>
            </a:r>
            <a:br>
              <a:rPr lang="en-GB" sz="1400" dirty="0">
                <a:solidFill>
                  <a:schemeClr val="accent3">
                    <a:lumMod val="75000"/>
                  </a:schemeClr>
                </a:solidFill>
                <a:latin typeface="+mj-lt"/>
              </a:rPr>
            </a:br>
            <a:r>
              <a:rPr lang="en-GB" sz="1400" dirty="0">
                <a:solidFill>
                  <a:schemeClr val="accent3">
                    <a:lumMod val="75000"/>
                  </a:schemeClr>
                </a:solidFill>
                <a:latin typeface="+mj-lt"/>
                <a:hlinkClick r:id="rId3"/>
              </a:rPr>
              <a:t>https://www.dmu.ac.uk/documents/ydmus/dmu-emergency-regs-safety-net-11-feb-2021.pdf</a:t>
            </a:r>
            <a:endParaRPr lang="en-GB" sz="1400" dirty="0">
              <a:latin typeface="+mj-lt"/>
            </a:endParaRPr>
          </a:p>
        </p:txBody>
      </p:sp>
    </p:spTree>
    <p:extLst>
      <p:ext uri="{BB962C8B-B14F-4D97-AF65-F5344CB8AC3E}">
        <p14:creationId xmlns:p14="http://schemas.microsoft.com/office/powerpoint/2010/main" val="210151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7494"/>
            <a:ext cx="8229600" cy="857250"/>
          </a:xfrm>
        </p:spPr>
        <p:txBody>
          <a:bodyPr>
            <a:normAutofit/>
          </a:bodyPr>
          <a:lstStyle/>
          <a:p>
            <a:r>
              <a:rPr lang="en-GB" sz="3400" b="1" dirty="0">
                <a:solidFill>
                  <a:srgbClr val="981E32"/>
                </a:solidFill>
              </a:rPr>
              <a:t>UG degree classification under safety-net</a:t>
            </a:r>
          </a:p>
        </p:txBody>
      </p:sp>
      <p:sp>
        <p:nvSpPr>
          <p:cNvPr id="7" name="Freeform: Shape 6">
            <a:extLst>
              <a:ext uri="{FF2B5EF4-FFF2-40B4-BE49-F238E27FC236}">
                <a16:creationId xmlns:a16="http://schemas.microsoft.com/office/drawing/2014/main" id="{4E6692FA-159F-4D9C-9911-D2ADB42F16DB}"/>
              </a:ext>
            </a:extLst>
          </p:cNvPr>
          <p:cNvSpPr/>
          <p:nvPr/>
        </p:nvSpPr>
        <p:spPr>
          <a:xfrm>
            <a:off x="411371" y="4371950"/>
            <a:ext cx="8321257" cy="288032"/>
          </a:xfrm>
          <a:custGeom>
            <a:avLst/>
            <a:gdLst>
              <a:gd name="connsiteX0" fmla="*/ 0 w 5184576"/>
              <a:gd name="connsiteY0" fmla="*/ 80063 h 800629"/>
              <a:gd name="connsiteX1" fmla="*/ 80063 w 5184576"/>
              <a:gd name="connsiteY1" fmla="*/ 0 h 800629"/>
              <a:gd name="connsiteX2" fmla="*/ 5104513 w 5184576"/>
              <a:gd name="connsiteY2" fmla="*/ 0 h 800629"/>
              <a:gd name="connsiteX3" fmla="*/ 5184576 w 5184576"/>
              <a:gd name="connsiteY3" fmla="*/ 80063 h 800629"/>
              <a:gd name="connsiteX4" fmla="*/ 5184576 w 5184576"/>
              <a:gd name="connsiteY4" fmla="*/ 720566 h 800629"/>
              <a:gd name="connsiteX5" fmla="*/ 5104513 w 5184576"/>
              <a:gd name="connsiteY5" fmla="*/ 800629 h 800629"/>
              <a:gd name="connsiteX6" fmla="*/ 80063 w 5184576"/>
              <a:gd name="connsiteY6" fmla="*/ 800629 h 800629"/>
              <a:gd name="connsiteX7" fmla="*/ 0 w 5184576"/>
              <a:gd name="connsiteY7" fmla="*/ 720566 h 800629"/>
              <a:gd name="connsiteX8" fmla="*/ 0 w 5184576"/>
              <a:gd name="connsiteY8" fmla="*/ 80063 h 80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576" h="800629">
                <a:moveTo>
                  <a:pt x="5184576" y="80064"/>
                </a:moveTo>
                <a:cubicBezTo>
                  <a:pt x="5184576" y="35846"/>
                  <a:pt x="5148731" y="1"/>
                  <a:pt x="5104513" y="1"/>
                </a:cubicBezTo>
                <a:lnTo>
                  <a:pt x="80063" y="1"/>
                </a:lnTo>
                <a:cubicBezTo>
                  <a:pt x="35845" y="1"/>
                  <a:pt x="0" y="35846"/>
                  <a:pt x="0" y="80064"/>
                </a:cubicBezTo>
                <a:lnTo>
                  <a:pt x="0" y="720565"/>
                </a:lnTo>
                <a:cubicBezTo>
                  <a:pt x="0" y="764783"/>
                  <a:pt x="35845" y="800628"/>
                  <a:pt x="80063" y="800628"/>
                </a:cubicBezTo>
                <a:lnTo>
                  <a:pt x="5104513" y="800628"/>
                </a:lnTo>
                <a:cubicBezTo>
                  <a:pt x="5148731" y="800628"/>
                  <a:pt x="5184576" y="764783"/>
                  <a:pt x="5184576" y="720565"/>
                </a:cubicBezTo>
                <a:lnTo>
                  <a:pt x="5184576" y="80064"/>
                </a:lnTo>
                <a:close/>
              </a:path>
            </a:pathLst>
          </a:custGeom>
          <a:no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67450" tIns="43771" rIns="53930" bIns="43771" numCol="1" spcCol="1270" anchor="t" anchorCtr="0">
            <a:noAutofit/>
          </a:bodyPr>
          <a:lstStyle/>
          <a:p>
            <a:pPr lvl="0" defTabSz="711200">
              <a:lnSpc>
                <a:spcPct val="90000"/>
              </a:lnSpc>
              <a:spcBef>
                <a:spcPct val="0"/>
              </a:spcBef>
              <a:spcAft>
                <a:spcPct val="35000"/>
              </a:spcAft>
            </a:pPr>
            <a:r>
              <a:rPr lang="en-GB" sz="1400" i="1" kern="1200" dirty="0">
                <a:solidFill>
                  <a:schemeClr val="tx1"/>
                </a:solidFill>
                <a:latin typeface="+mj-lt"/>
              </a:rPr>
              <a:t>* </a:t>
            </a:r>
            <a:r>
              <a:rPr lang="en-US" sz="1400" i="1" dirty="0">
                <a:solidFill>
                  <a:schemeClr val="tx1"/>
                </a:solidFill>
                <a:latin typeface="+mj-lt"/>
              </a:rPr>
              <a:t>Safety-net criteria applied whenever the final award is made</a:t>
            </a:r>
            <a:endParaRPr lang="en-GB" sz="1400" i="1" kern="1200" dirty="0">
              <a:solidFill>
                <a:schemeClr val="tx1"/>
              </a:solidFill>
              <a:latin typeface="+mj-lt"/>
            </a:endParaRPr>
          </a:p>
        </p:txBody>
      </p:sp>
      <p:graphicFrame>
        <p:nvGraphicFramePr>
          <p:cNvPr id="8" name="Table 7">
            <a:extLst>
              <a:ext uri="{FF2B5EF4-FFF2-40B4-BE49-F238E27FC236}">
                <a16:creationId xmlns:a16="http://schemas.microsoft.com/office/drawing/2014/main" id="{35E364CA-F3C2-4E25-9124-9FD7B6F23CF7}"/>
              </a:ext>
            </a:extLst>
          </p:cNvPr>
          <p:cNvGraphicFramePr>
            <a:graphicFrameLocks noGrp="1"/>
          </p:cNvGraphicFramePr>
          <p:nvPr>
            <p:extLst/>
          </p:nvPr>
        </p:nvGraphicFramePr>
        <p:xfrm>
          <a:off x="467544" y="1135046"/>
          <a:ext cx="8229600" cy="3073008"/>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3261047">
                  <a:extLst>
                    <a:ext uri="{9D8B030D-6E8A-4147-A177-3AD203B41FA5}">
                      <a16:colId xmlns:a16="http://schemas.microsoft.com/office/drawing/2014/main" val="20003"/>
                    </a:ext>
                  </a:extLst>
                </a:gridCol>
              </a:tblGrid>
              <a:tr h="370840">
                <a:tc>
                  <a:txBody>
                    <a:bodyPr/>
                    <a:lstStyle/>
                    <a:p>
                      <a:pPr algn="l"/>
                      <a:r>
                        <a:rPr lang="en-GB" sz="1800" dirty="0"/>
                        <a:t>Award</a:t>
                      </a:r>
                      <a:endParaRPr lang="en-GB" sz="1800" b="1" dirty="0">
                        <a:latin typeface="Century Gothic" panose="020B0502020202020204" pitchFamily="34" charset="0"/>
                      </a:endParaRPr>
                    </a:p>
                  </a:txBody>
                  <a:tcPr marL="110849" marR="72000" marT="55424" marB="55424"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l"/>
                      <a:r>
                        <a:rPr lang="en-GB" sz="1800" dirty="0"/>
                        <a:t>Normal classification criteria</a:t>
                      </a:r>
                      <a:endParaRPr lang="en-GB" sz="1800" b="1" dirty="0">
                        <a:latin typeface="Century Gothic" panose="020B0502020202020204" pitchFamily="34" charset="0"/>
                      </a:endParaRPr>
                    </a:p>
                  </a:txBody>
                  <a:tcPr marL="110849" marR="72000" marT="55424" marB="55424"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pPr algn="l"/>
                      <a:r>
                        <a:rPr lang="en-GB" sz="1800" dirty="0"/>
                        <a:t>Safety-net classification criteria</a:t>
                      </a:r>
                      <a:endParaRPr lang="en-GB" sz="1800" b="1" dirty="0">
                        <a:latin typeface="Century Gothic" panose="020B0502020202020204" pitchFamily="34" charset="0"/>
                      </a:endParaRPr>
                    </a:p>
                  </a:txBody>
                  <a:tcPr marL="110849" marR="72000" marT="55424" marB="55424" anchor="ct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extLst>
                  <a:ext uri="{0D108BD9-81ED-4DB2-BD59-A6C34878D82A}">
                    <a16:rowId xmlns:a16="http://schemas.microsoft.com/office/drawing/2014/main" val="10000"/>
                  </a:ext>
                </a:extLst>
              </a:tr>
              <a:tr h="370840">
                <a:tc>
                  <a:txBody>
                    <a:bodyPr/>
                    <a:lstStyle/>
                    <a:p>
                      <a:pPr algn="l">
                        <a:spcAft>
                          <a:spcPts val="0"/>
                        </a:spcAft>
                      </a:pPr>
                      <a:r>
                        <a:rPr lang="en-GB" sz="1400" dirty="0">
                          <a:solidFill>
                            <a:schemeClr val="bg1"/>
                          </a:solidFill>
                          <a:effectLst/>
                          <a:latin typeface="Calibri (Body)"/>
                        </a:rPr>
                        <a:t>Honours degree</a:t>
                      </a:r>
                    </a:p>
                    <a:p>
                      <a:pPr algn="l">
                        <a:spcAft>
                          <a:spcPts val="0"/>
                        </a:spcAft>
                      </a:pPr>
                      <a:r>
                        <a:rPr lang="en-GB" sz="1400" b="1" dirty="0">
                          <a:solidFill>
                            <a:schemeClr val="bg1"/>
                          </a:solidFill>
                          <a:effectLst/>
                          <a:latin typeface="Calibri (Body)"/>
                        </a:rPr>
                        <a:t>Level 5 students*</a:t>
                      </a:r>
                      <a:endParaRPr lang="en-GB" sz="1400" b="1" dirty="0">
                        <a:solidFill>
                          <a:schemeClr val="bg1"/>
                        </a:solidFill>
                        <a:effectLst/>
                        <a:latin typeface="Calibri (Body)"/>
                        <a:ea typeface="Century Gothic" panose="020B0502020202020204" pitchFamily="34" charset="0"/>
                        <a:cs typeface="Times New Roman" panose="02020603050405020304" pitchFamily="18" charset="0"/>
                      </a:endParaRPr>
                    </a:p>
                  </a:txBody>
                  <a:tcPr marL="110849" marR="72000" marT="55424" marB="55424" anchor="ctr">
                    <a:solidFill>
                      <a:schemeClr val="tx2"/>
                    </a:solidFill>
                  </a:tcPr>
                </a:tc>
                <a:tc>
                  <a:txBody>
                    <a:bodyPr/>
                    <a:lstStyle/>
                    <a:p>
                      <a:pPr algn="l">
                        <a:spcAft>
                          <a:spcPts val="0"/>
                        </a:spcAft>
                      </a:pPr>
                      <a:r>
                        <a:rPr lang="en-GB" sz="1400" dirty="0">
                          <a:effectLst/>
                        </a:rPr>
                        <a:t>Best </a:t>
                      </a:r>
                      <a:r>
                        <a:rPr lang="en-GB" sz="1400" b="1" dirty="0">
                          <a:effectLst/>
                        </a:rPr>
                        <a:t>105</a:t>
                      </a:r>
                      <a:r>
                        <a:rPr lang="en-GB" sz="1400" dirty="0">
                          <a:effectLst/>
                        </a:rPr>
                        <a:t> Level 5 single-weighted </a:t>
                      </a:r>
                      <a:br>
                        <a:rPr lang="en-GB" sz="1400" dirty="0">
                          <a:effectLst/>
                        </a:rPr>
                      </a:br>
                      <a:r>
                        <a:rPr lang="en-GB" sz="1400" dirty="0">
                          <a:effectLst/>
                        </a:rPr>
                        <a:t>Best 105 Level 6 triple-weighted</a:t>
                      </a:r>
                      <a:endParaRPr lang="en-GB" sz="1400" b="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110849" marR="72000" marT="55424" marB="55424" anchor="ctr"/>
                </a:tc>
                <a:tc>
                  <a:txBody>
                    <a:bodyPr/>
                    <a:lstStyle/>
                    <a:p>
                      <a:pPr algn="l">
                        <a:spcAft>
                          <a:spcPts val="0"/>
                        </a:spcAft>
                      </a:pPr>
                      <a:r>
                        <a:rPr lang="en-GB" sz="1400" dirty="0">
                          <a:effectLst/>
                        </a:rPr>
                        <a:t>Best </a:t>
                      </a:r>
                      <a:r>
                        <a:rPr lang="en-GB" sz="1400" b="1" dirty="0">
                          <a:effectLst/>
                        </a:rPr>
                        <a:t>90</a:t>
                      </a:r>
                      <a:r>
                        <a:rPr lang="en-GB" sz="1400" dirty="0">
                          <a:effectLst/>
                        </a:rPr>
                        <a:t> Level 5 single-weighted </a:t>
                      </a:r>
                      <a:br>
                        <a:rPr lang="en-GB" sz="1400" dirty="0">
                          <a:effectLst/>
                        </a:rPr>
                      </a:br>
                      <a:r>
                        <a:rPr lang="en-GB" sz="1400" dirty="0">
                          <a:effectLst/>
                        </a:rPr>
                        <a:t>Best 105 Level 6 triple-weighted</a:t>
                      </a:r>
                      <a:endParaRPr lang="en-GB" sz="14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110849" marR="72000" marT="55424" marB="55424" anchor="ctr"/>
                </a:tc>
                <a:extLst>
                  <a:ext uri="{0D108BD9-81ED-4DB2-BD59-A6C34878D82A}">
                    <a16:rowId xmlns:a16="http://schemas.microsoft.com/office/drawing/2014/main" val="10001"/>
                  </a:ext>
                </a:extLst>
              </a:tr>
              <a:tr h="370840">
                <a:tc>
                  <a:txBody>
                    <a:bodyPr/>
                    <a:lstStyle/>
                    <a:p>
                      <a:pPr algn="l">
                        <a:spcAft>
                          <a:spcPts val="0"/>
                        </a:spcAft>
                      </a:pPr>
                      <a:r>
                        <a:rPr lang="en-GB" sz="1400" dirty="0">
                          <a:solidFill>
                            <a:schemeClr val="bg1"/>
                          </a:solidFill>
                          <a:effectLst/>
                          <a:latin typeface="Calibri (Body)"/>
                        </a:rPr>
                        <a:t>Honours degree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bg1"/>
                          </a:solidFill>
                          <a:effectLst/>
                          <a:latin typeface="Calibri (Body)"/>
                        </a:rPr>
                        <a:t>Level 6 students</a:t>
                      </a:r>
                      <a:endParaRPr lang="en-GB" sz="1400" b="1" dirty="0">
                        <a:solidFill>
                          <a:schemeClr val="bg1"/>
                        </a:solidFill>
                        <a:effectLst/>
                        <a:latin typeface="Calibri (Body)"/>
                        <a:ea typeface="Century Gothic" panose="020B0502020202020204" pitchFamily="34" charset="0"/>
                        <a:cs typeface="Times New Roman" panose="02020603050405020304" pitchFamily="18" charset="0"/>
                      </a:endParaRPr>
                    </a:p>
                  </a:txBody>
                  <a:tcPr marL="110849" marR="72000" marT="55424" marB="55424" anchor="ctr">
                    <a:solidFill>
                      <a:schemeClr val="tx2"/>
                    </a:solidFill>
                  </a:tcPr>
                </a:tc>
                <a:tc>
                  <a:txBody>
                    <a:bodyPr/>
                    <a:lstStyle/>
                    <a:p>
                      <a:pPr algn="l">
                        <a:spcAft>
                          <a:spcPts val="0"/>
                        </a:spcAft>
                      </a:pPr>
                      <a:r>
                        <a:rPr lang="en-GB" sz="1400" dirty="0">
                          <a:effectLst/>
                        </a:rPr>
                        <a:t>Best 105 Level 5 single-weighted </a:t>
                      </a:r>
                      <a:br>
                        <a:rPr lang="en-GB" sz="1400" dirty="0">
                          <a:effectLst/>
                        </a:rPr>
                      </a:br>
                      <a:r>
                        <a:rPr lang="en-GB" sz="1400" dirty="0">
                          <a:effectLst/>
                        </a:rPr>
                        <a:t>Best 105 Level 6 </a:t>
                      </a:r>
                      <a:r>
                        <a:rPr lang="en-GB" sz="1400" b="1" dirty="0">
                          <a:effectLst/>
                        </a:rPr>
                        <a:t>triple-weighted</a:t>
                      </a:r>
                      <a:endParaRPr lang="en-GB" sz="1400" b="1"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110849" marR="72000" marT="55424" marB="55424" anchor="ctr"/>
                </a:tc>
                <a:tc>
                  <a:txBody>
                    <a:bodyPr/>
                    <a:lstStyle/>
                    <a:p>
                      <a:pPr algn="l">
                        <a:spcAft>
                          <a:spcPts val="0"/>
                        </a:spcAft>
                      </a:pPr>
                      <a:r>
                        <a:rPr lang="en-GB" sz="1400" dirty="0">
                          <a:effectLst/>
                        </a:rPr>
                        <a:t>Best 105 Level 5 single-weighted </a:t>
                      </a:r>
                      <a:br>
                        <a:rPr lang="en-GB" sz="1400" dirty="0">
                          <a:effectLst/>
                        </a:rPr>
                      </a:br>
                      <a:r>
                        <a:rPr lang="en-GB" sz="1400" dirty="0">
                          <a:effectLst/>
                        </a:rPr>
                        <a:t>Best 105 Level 6 </a:t>
                      </a:r>
                      <a:r>
                        <a:rPr lang="en-GB" sz="1400" b="1" dirty="0">
                          <a:effectLst/>
                        </a:rPr>
                        <a:t>double-weighted</a:t>
                      </a:r>
                      <a:endParaRPr lang="en-GB" sz="1400" b="1" dirty="0">
                        <a:solidFill>
                          <a:schemeClr val="accent5">
                            <a:lumMod val="75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110849" marR="72000" marT="55424" marB="55424" anchor="ctr"/>
                </a:tc>
                <a:extLst>
                  <a:ext uri="{0D108BD9-81ED-4DB2-BD59-A6C34878D82A}">
                    <a16:rowId xmlns:a16="http://schemas.microsoft.com/office/drawing/2014/main" val="10002"/>
                  </a:ext>
                </a:extLst>
              </a:tr>
              <a:tr h="370840">
                <a:tc>
                  <a:txBody>
                    <a:bodyPr/>
                    <a:lstStyle/>
                    <a:p>
                      <a:pPr algn="l">
                        <a:spcAft>
                          <a:spcPts val="0"/>
                        </a:spcAft>
                      </a:pPr>
                      <a:r>
                        <a:rPr lang="en-GB" sz="1400" dirty="0">
                          <a:solidFill>
                            <a:schemeClr val="bg1"/>
                          </a:solidFill>
                          <a:effectLst/>
                          <a:latin typeface="Calibri (Body)"/>
                        </a:rPr>
                        <a:t>Honours degree with placement</a:t>
                      </a:r>
                      <a:endParaRPr lang="en-GB" sz="1400" b="0" dirty="0">
                        <a:solidFill>
                          <a:schemeClr val="bg1"/>
                        </a:solidFill>
                        <a:effectLst/>
                        <a:latin typeface="Calibri (Body)"/>
                        <a:ea typeface="Century Gothic" panose="020B0502020202020204" pitchFamily="34" charset="0"/>
                        <a:cs typeface="Times New Roman" panose="02020603050405020304" pitchFamily="18" charset="0"/>
                      </a:endParaRPr>
                    </a:p>
                  </a:txBody>
                  <a:tcPr marL="110849" marR="72000" marT="55424" marB="55424" anchor="ctr">
                    <a:solidFill>
                      <a:schemeClr val="tx2"/>
                    </a:solidFill>
                  </a:tcPr>
                </a:tc>
                <a:tc>
                  <a:txBody>
                    <a:bodyPr/>
                    <a:lstStyle/>
                    <a:p>
                      <a:pPr algn="l">
                        <a:spcAft>
                          <a:spcPts val="0"/>
                        </a:spcAft>
                      </a:pPr>
                      <a:r>
                        <a:rPr lang="en-GB" sz="1400" dirty="0">
                          <a:effectLst/>
                        </a:rPr>
                        <a:t>Best 120 Level 5 single-weighted</a:t>
                      </a:r>
                      <a:br>
                        <a:rPr lang="en-GB" sz="1400" dirty="0">
                          <a:effectLst/>
                        </a:rPr>
                      </a:br>
                      <a:r>
                        <a:rPr lang="en-GB" sz="1400" dirty="0">
                          <a:effectLst/>
                        </a:rPr>
                        <a:t>Best 105 Level 6 triple-weighted</a:t>
                      </a:r>
                      <a:endParaRPr lang="en-GB" sz="1400" b="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110849" marR="72000" marT="55424" marB="55424" anchor="ctr"/>
                </a:tc>
                <a:tc>
                  <a:txBody>
                    <a:bodyPr/>
                    <a:lstStyle/>
                    <a:p>
                      <a:pPr algn="l">
                        <a:spcAft>
                          <a:spcPts val="0"/>
                        </a:spcAft>
                      </a:pPr>
                      <a:r>
                        <a:rPr lang="en-GB" sz="1400" dirty="0">
                          <a:effectLst/>
                        </a:rPr>
                        <a:t>No change</a:t>
                      </a:r>
                      <a:endParaRPr lang="en-GB" sz="1400" b="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110849" marR="72000" marT="55424" marB="55424" anchor="ctr"/>
                </a:tc>
                <a:extLst>
                  <a:ext uri="{0D108BD9-81ED-4DB2-BD59-A6C34878D82A}">
                    <a16:rowId xmlns:a16="http://schemas.microsoft.com/office/drawing/2014/main" val="10003"/>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chemeClr val="bg1"/>
                          </a:solidFill>
                          <a:effectLst/>
                          <a:latin typeface="Calibri (Body)"/>
                        </a:rPr>
                        <a:t>Integrated master’s</a:t>
                      </a:r>
                      <a:br>
                        <a:rPr lang="en-GB" sz="1400" dirty="0">
                          <a:solidFill>
                            <a:schemeClr val="bg1"/>
                          </a:solidFill>
                          <a:effectLst/>
                          <a:latin typeface="Calibri (Body)"/>
                        </a:rPr>
                      </a:br>
                      <a:r>
                        <a:rPr lang="en-GB" sz="1400" b="1" dirty="0">
                          <a:solidFill>
                            <a:schemeClr val="bg1"/>
                          </a:solidFill>
                          <a:effectLst/>
                          <a:latin typeface="Calibri (Body)"/>
                        </a:rPr>
                        <a:t>Level 5 &amp; 6 students*</a:t>
                      </a:r>
                      <a:endParaRPr lang="en-GB" sz="1400" b="1" dirty="0">
                        <a:solidFill>
                          <a:schemeClr val="bg1"/>
                        </a:solidFill>
                        <a:effectLst/>
                        <a:latin typeface="Calibri (Body)"/>
                        <a:ea typeface="Century Gothic" panose="020B0502020202020204" pitchFamily="34" charset="0"/>
                        <a:cs typeface="Times New Roman" panose="02020603050405020304" pitchFamily="18" charset="0"/>
                      </a:endParaRPr>
                    </a:p>
                  </a:txBody>
                  <a:tcPr marL="110849" marR="72000" marT="55424" marB="55424" anchor="ctr">
                    <a:solidFill>
                      <a:schemeClr val="tx2"/>
                    </a:solidFill>
                  </a:tcPr>
                </a:tc>
                <a:tc>
                  <a:txBody>
                    <a:bodyPr/>
                    <a:lstStyle/>
                    <a:p>
                      <a:pPr algn="l"/>
                      <a:r>
                        <a:rPr lang="en-GB" sz="1400" kern="1200" dirty="0">
                          <a:effectLst/>
                        </a:rPr>
                        <a:t>Best </a:t>
                      </a:r>
                      <a:r>
                        <a:rPr lang="en-GB" sz="1400" b="1" kern="1200" dirty="0">
                          <a:effectLst/>
                        </a:rPr>
                        <a:t>225</a:t>
                      </a:r>
                      <a:r>
                        <a:rPr lang="en-GB" sz="1400" kern="1200" dirty="0">
                          <a:effectLst/>
                        </a:rPr>
                        <a:t> over Level 5&amp;6 single-weighted </a:t>
                      </a:r>
                    </a:p>
                    <a:p>
                      <a:pPr algn="l"/>
                      <a:r>
                        <a:rPr lang="en-GB" sz="1400" kern="1200" dirty="0">
                          <a:effectLst/>
                        </a:rPr>
                        <a:t>Best 105 Level 7 triple-weighted</a:t>
                      </a:r>
                      <a:endParaRPr lang="en-GB" sz="1400" b="0" dirty="0">
                        <a:latin typeface="Century Gothic" panose="020B0502020202020204" pitchFamily="34" charset="0"/>
                      </a:endParaRPr>
                    </a:p>
                  </a:txBody>
                  <a:tcPr marL="110849" marR="72000" marT="55424" marB="55424" anchor="ctr"/>
                </a:tc>
                <a:tc>
                  <a:txBody>
                    <a:bodyPr/>
                    <a:lstStyle/>
                    <a:p>
                      <a:pPr algn="l"/>
                      <a:r>
                        <a:rPr lang="en-GB" sz="1400" kern="1200" dirty="0">
                          <a:effectLst/>
                        </a:rPr>
                        <a:t>Best </a:t>
                      </a:r>
                      <a:r>
                        <a:rPr lang="en-GB" sz="1400" b="1" kern="1200" dirty="0">
                          <a:effectLst/>
                        </a:rPr>
                        <a:t>210</a:t>
                      </a:r>
                      <a:r>
                        <a:rPr lang="en-GB" sz="1400" kern="1200" dirty="0">
                          <a:effectLst/>
                        </a:rPr>
                        <a:t> over Level 5&amp;6 single-weighted </a:t>
                      </a:r>
                    </a:p>
                    <a:p>
                      <a:pPr algn="l"/>
                      <a:r>
                        <a:rPr lang="en-GB" sz="1400" kern="1200" dirty="0">
                          <a:effectLst/>
                        </a:rPr>
                        <a:t>Best 105 Level 7 triple-weighted</a:t>
                      </a:r>
                      <a:endParaRPr lang="en-GB" sz="1400" b="0" dirty="0">
                        <a:latin typeface="Century Gothic" panose="020B0502020202020204" pitchFamily="34" charset="0"/>
                      </a:endParaRPr>
                    </a:p>
                  </a:txBody>
                  <a:tcPr marL="110849" marR="72000" marT="55424" marB="55424" anchor="ctr"/>
                </a:tc>
                <a:extLst>
                  <a:ext uri="{0D108BD9-81ED-4DB2-BD59-A6C34878D82A}">
                    <a16:rowId xmlns:a16="http://schemas.microsoft.com/office/drawing/2014/main" val="10004"/>
                  </a:ext>
                </a:extLst>
              </a:tr>
              <a:tr h="370840">
                <a:tc>
                  <a:txBody>
                    <a:bodyPr/>
                    <a:lstStyle/>
                    <a:p>
                      <a:pPr algn="l">
                        <a:spcAft>
                          <a:spcPts val="0"/>
                        </a:spcAft>
                      </a:pPr>
                      <a:r>
                        <a:rPr lang="en-GB" sz="1400" dirty="0">
                          <a:solidFill>
                            <a:schemeClr val="bg1"/>
                          </a:solidFill>
                          <a:effectLst/>
                          <a:latin typeface="Calibri (Body)"/>
                        </a:rPr>
                        <a:t>Integrated master’s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bg1"/>
                          </a:solidFill>
                          <a:effectLst/>
                          <a:latin typeface="Calibri (Body)"/>
                        </a:rPr>
                        <a:t>Level 7 students</a:t>
                      </a:r>
                      <a:endParaRPr lang="en-GB" sz="1400" b="1" dirty="0">
                        <a:solidFill>
                          <a:schemeClr val="bg1"/>
                        </a:solidFill>
                        <a:effectLst/>
                        <a:latin typeface="Calibri (Body)"/>
                        <a:ea typeface="Century Gothic" panose="020B0502020202020204" pitchFamily="34" charset="0"/>
                        <a:cs typeface="Times New Roman" panose="02020603050405020304" pitchFamily="18" charset="0"/>
                      </a:endParaRPr>
                    </a:p>
                  </a:txBody>
                  <a:tcPr marL="110849" marR="72000" marT="55424" marB="55424" anchor="ctr">
                    <a:solidFill>
                      <a:schemeClr val="tx2"/>
                    </a:solidFill>
                  </a:tcPr>
                </a:tc>
                <a:tc>
                  <a:txBody>
                    <a:bodyPr/>
                    <a:lstStyle/>
                    <a:p>
                      <a:pPr algn="l"/>
                      <a:r>
                        <a:rPr lang="en-GB" sz="1400" kern="1200" dirty="0">
                          <a:effectLst/>
                        </a:rPr>
                        <a:t>Best 225 over Level 5&amp;6 single-weighted </a:t>
                      </a:r>
                    </a:p>
                    <a:p>
                      <a:pPr algn="l"/>
                      <a:r>
                        <a:rPr lang="en-GB" sz="1400" kern="1200" dirty="0">
                          <a:effectLst/>
                        </a:rPr>
                        <a:t>Best 105 Level 7 </a:t>
                      </a:r>
                      <a:r>
                        <a:rPr lang="en-GB" sz="1400" b="1" kern="1200" dirty="0">
                          <a:effectLst/>
                        </a:rPr>
                        <a:t>triple-weighted</a:t>
                      </a:r>
                      <a:endParaRPr lang="en-GB" sz="1400" b="1" dirty="0">
                        <a:latin typeface="Century Gothic" panose="020B0502020202020204" pitchFamily="34" charset="0"/>
                      </a:endParaRPr>
                    </a:p>
                  </a:txBody>
                  <a:tcPr marL="110849" marR="72000" marT="55424" marB="55424" anchor="ctr"/>
                </a:tc>
                <a:tc>
                  <a:txBody>
                    <a:bodyPr/>
                    <a:lstStyle/>
                    <a:p>
                      <a:pPr algn="l"/>
                      <a:r>
                        <a:rPr lang="en-GB" sz="1400" kern="1200" dirty="0">
                          <a:effectLst/>
                        </a:rPr>
                        <a:t>Best 225 over Level 5&amp;6 single-weighted </a:t>
                      </a:r>
                    </a:p>
                    <a:p>
                      <a:pPr algn="l"/>
                      <a:r>
                        <a:rPr lang="en-GB" sz="1400" kern="1200" dirty="0">
                          <a:effectLst/>
                        </a:rPr>
                        <a:t>Best 105 Level 7 </a:t>
                      </a:r>
                      <a:r>
                        <a:rPr lang="en-GB" sz="1400" b="1" kern="1200" dirty="0">
                          <a:effectLst/>
                        </a:rPr>
                        <a:t>double-weighted</a:t>
                      </a:r>
                      <a:endParaRPr lang="en-GB" sz="1400" b="1" dirty="0">
                        <a:solidFill>
                          <a:schemeClr val="accent5">
                            <a:lumMod val="75000"/>
                          </a:schemeClr>
                        </a:solidFill>
                        <a:latin typeface="Century Gothic" panose="020B0502020202020204" pitchFamily="34" charset="0"/>
                      </a:endParaRPr>
                    </a:p>
                  </a:txBody>
                  <a:tcPr marL="110849" marR="72000" marT="55424" marB="55424" anchor="ctr"/>
                </a:tc>
                <a:extLst>
                  <a:ext uri="{0D108BD9-81ED-4DB2-BD59-A6C34878D82A}">
                    <a16:rowId xmlns:a16="http://schemas.microsoft.com/office/drawing/2014/main" val="10005"/>
                  </a:ext>
                </a:extLst>
              </a:tr>
            </a:tbl>
          </a:graphicData>
        </a:graphic>
      </p:graphicFrame>
      <p:sp>
        <p:nvSpPr>
          <p:cNvPr id="6" name="Rectangle 5">
            <a:extLst>
              <a:ext uri="{FF2B5EF4-FFF2-40B4-BE49-F238E27FC236}">
                <a16:creationId xmlns:a16="http://schemas.microsoft.com/office/drawing/2014/main" id="{84697B42-08D7-4D0E-ABA3-EBDEF92A8A78}"/>
              </a:ext>
            </a:extLst>
          </p:cNvPr>
          <p:cNvSpPr/>
          <p:nvPr/>
        </p:nvSpPr>
        <p:spPr>
          <a:xfrm>
            <a:off x="5436096" y="1133370"/>
            <a:ext cx="3240360" cy="3083310"/>
          </a:xfrm>
          <a:prstGeom prst="rect">
            <a:avLst/>
          </a:prstGeom>
          <a:noFill/>
          <a:ln w="38100">
            <a:solidFill>
              <a:srgbClr val="9F2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5310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1" nodeType="click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05979"/>
            <a:ext cx="8928992" cy="857250"/>
          </a:xfrm>
        </p:spPr>
        <p:txBody>
          <a:bodyPr>
            <a:noAutofit/>
          </a:bodyPr>
          <a:lstStyle/>
          <a:p>
            <a:r>
              <a:rPr lang="en-GB" sz="3400" b="1" dirty="0">
                <a:solidFill>
                  <a:srgbClr val="981E32"/>
                </a:solidFill>
              </a:rPr>
              <a:t>UG degree classification “consideration” band</a:t>
            </a:r>
          </a:p>
        </p:txBody>
      </p:sp>
      <p:sp>
        <p:nvSpPr>
          <p:cNvPr id="5" name="Rectangle: Rounded Corners 4">
            <a:extLst>
              <a:ext uri="{FF2B5EF4-FFF2-40B4-BE49-F238E27FC236}">
                <a16:creationId xmlns:a16="http://schemas.microsoft.com/office/drawing/2014/main" id="{0E15DC6E-B95E-4310-B439-6679AA44CAE4}"/>
              </a:ext>
            </a:extLst>
          </p:cNvPr>
          <p:cNvSpPr/>
          <p:nvPr/>
        </p:nvSpPr>
        <p:spPr>
          <a:xfrm>
            <a:off x="489818" y="2143991"/>
            <a:ext cx="236391" cy="211735"/>
          </a:xfrm>
          <a:prstGeom prst="roundRect">
            <a:avLst>
              <a:gd name="adj" fmla="val 16670"/>
            </a:avLst>
          </a:prstGeom>
          <a: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endParaRPr lang="en-GB" dirty="0"/>
          </a:p>
        </p:txBody>
      </p:sp>
      <p:sp>
        <p:nvSpPr>
          <p:cNvPr id="6" name="Rectangle: Rounded Corners 5">
            <a:extLst>
              <a:ext uri="{FF2B5EF4-FFF2-40B4-BE49-F238E27FC236}">
                <a16:creationId xmlns:a16="http://schemas.microsoft.com/office/drawing/2014/main" id="{9854BC69-7BB5-4F7D-9E89-BBA6FAB00263}"/>
              </a:ext>
            </a:extLst>
          </p:cNvPr>
          <p:cNvSpPr/>
          <p:nvPr/>
        </p:nvSpPr>
        <p:spPr>
          <a:xfrm>
            <a:off x="494606" y="2441597"/>
            <a:ext cx="201887" cy="202161"/>
          </a:xfrm>
          <a:prstGeom prst="roundRect">
            <a:avLst>
              <a:gd name="adj" fmla="val 16670"/>
            </a:avLst>
          </a:prstGeom>
          <a: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a:blipFill>
          <a:ln>
            <a:no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8FACA3D4-DD5F-45D8-8B14-F21AADA65CDB}"/>
              </a:ext>
            </a:extLst>
          </p:cNvPr>
          <p:cNvSpPr/>
          <p:nvPr/>
        </p:nvSpPr>
        <p:spPr>
          <a:xfrm>
            <a:off x="701332" y="2280718"/>
            <a:ext cx="7741335" cy="385290"/>
          </a:xfrm>
          <a:custGeom>
            <a:avLst/>
            <a:gdLst>
              <a:gd name="connsiteX0" fmla="*/ 0 w 4230470"/>
              <a:gd name="connsiteY0" fmla="*/ 150047 h 900099"/>
              <a:gd name="connsiteX1" fmla="*/ 150047 w 4230470"/>
              <a:gd name="connsiteY1" fmla="*/ 0 h 900099"/>
              <a:gd name="connsiteX2" fmla="*/ 4080423 w 4230470"/>
              <a:gd name="connsiteY2" fmla="*/ 0 h 900099"/>
              <a:gd name="connsiteX3" fmla="*/ 4230470 w 4230470"/>
              <a:gd name="connsiteY3" fmla="*/ 150047 h 900099"/>
              <a:gd name="connsiteX4" fmla="*/ 4230470 w 4230470"/>
              <a:gd name="connsiteY4" fmla="*/ 750052 h 900099"/>
              <a:gd name="connsiteX5" fmla="*/ 4080423 w 4230470"/>
              <a:gd name="connsiteY5" fmla="*/ 900099 h 900099"/>
              <a:gd name="connsiteX6" fmla="*/ 150047 w 4230470"/>
              <a:gd name="connsiteY6" fmla="*/ 900099 h 900099"/>
              <a:gd name="connsiteX7" fmla="*/ 0 w 4230470"/>
              <a:gd name="connsiteY7" fmla="*/ 750052 h 900099"/>
              <a:gd name="connsiteX8" fmla="*/ 0 w 4230470"/>
              <a:gd name="connsiteY8" fmla="*/ 150047 h 9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0470" h="900099">
                <a:moveTo>
                  <a:pt x="0" y="150047"/>
                </a:moveTo>
                <a:cubicBezTo>
                  <a:pt x="0" y="67178"/>
                  <a:pt x="67178" y="0"/>
                  <a:pt x="150047" y="0"/>
                </a:cubicBezTo>
                <a:lnTo>
                  <a:pt x="4080423" y="0"/>
                </a:lnTo>
                <a:cubicBezTo>
                  <a:pt x="4163292" y="0"/>
                  <a:pt x="4230470" y="67178"/>
                  <a:pt x="4230470" y="150047"/>
                </a:cubicBezTo>
                <a:lnTo>
                  <a:pt x="4230470" y="750052"/>
                </a:lnTo>
                <a:cubicBezTo>
                  <a:pt x="4230470" y="832921"/>
                  <a:pt x="4163292" y="900099"/>
                  <a:pt x="4080423" y="900099"/>
                </a:cubicBezTo>
                <a:lnTo>
                  <a:pt x="150047" y="900099"/>
                </a:lnTo>
                <a:cubicBezTo>
                  <a:pt x="67178" y="900099"/>
                  <a:pt x="0" y="832921"/>
                  <a:pt x="0" y="750052"/>
                </a:cubicBezTo>
                <a:lnTo>
                  <a:pt x="0" y="150047"/>
                </a:lnTo>
                <a:close/>
              </a:path>
            </a:pathLst>
          </a:custGeom>
          <a:noFill/>
          <a:ln>
            <a:no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43515" tIns="143515" rIns="143515" bIns="143515"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GB" sz="1600" kern="1200" dirty="0">
                <a:solidFill>
                  <a:schemeClr val="tx1"/>
                </a:solidFill>
                <a:latin typeface="+mj-lt"/>
              </a:rPr>
              <a:t>Module marks in at least half of the level 6/7* are in the higher classification band</a:t>
            </a:r>
          </a:p>
        </p:txBody>
      </p:sp>
      <p:sp>
        <p:nvSpPr>
          <p:cNvPr id="9" name="Freeform: Shape 8">
            <a:extLst>
              <a:ext uri="{FF2B5EF4-FFF2-40B4-BE49-F238E27FC236}">
                <a16:creationId xmlns:a16="http://schemas.microsoft.com/office/drawing/2014/main" id="{80747170-C362-4285-850C-6B6B6DB1FF23}"/>
              </a:ext>
            </a:extLst>
          </p:cNvPr>
          <p:cNvSpPr/>
          <p:nvPr/>
        </p:nvSpPr>
        <p:spPr>
          <a:xfrm>
            <a:off x="696493" y="1995686"/>
            <a:ext cx="8129812" cy="379772"/>
          </a:xfrm>
          <a:custGeom>
            <a:avLst/>
            <a:gdLst>
              <a:gd name="connsiteX0" fmla="*/ 0 w 4230470"/>
              <a:gd name="connsiteY0" fmla="*/ 150047 h 900099"/>
              <a:gd name="connsiteX1" fmla="*/ 150047 w 4230470"/>
              <a:gd name="connsiteY1" fmla="*/ 0 h 900099"/>
              <a:gd name="connsiteX2" fmla="*/ 4080423 w 4230470"/>
              <a:gd name="connsiteY2" fmla="*/ 0 h 900099"/>
              <a:gd name="connsiteX3" fmla="*/ 4230470 w 4230470"/>
              <a:gd name="connsiteY3" fmla="*/ 150047 h 900099"/>
              <a:gd name="connsiteX4" fmla="*/ 4230470 w 4230470"/>
              <a:gd name="connsiteY4" fmla="*/ 750052 h 900099"/>
              <a:gd name="connsiteX5" fmla="*/ 4080423 w 4230470"/>
              <a:gd name="connsiteY5" fmla="*/ 900099 h 900099"/>
              <a:gd name="connsiteX6" fmla="*/ 150047 w 4230470"/>
              <a:gd name="connsiteY6" fmla="*/ 900099 h 900099"/>
              <a:gd name="connsiteX7" fmla="*/ 0 w 4230470"/>
              <a:gd name="connsiteY7" fmla="*/ 750052 h 900099"/>
              <a:gd name="connsiteX8" fmla="*/ 0 w 4230470"/>
              <a:gd name="connsiteY8" fmla="*/ 150047 h 9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0470" h="900099">
                <a:moveTo>
                  <a:pt x="0" y="150047"/>
                </a:moveTo>
                <a:cubicBezTo>
                  <a:pt x="0" y="67178"/>
                  <a:pt x="67178" y="0"/>
                  <a:pt x="150047" y="0"/>
                </a:cubicBezTo>
                <a:lnTo>
                  <a:pt x="4080423" y="0"/>
                </a:lnTo>
                <a:cubicBezTo>
                  <a:pt x="4163292" y="0"/>
                  <a:pt x="4230470" y="67178"/>
                  <a:pt x="4230470" y="150047"/>
                </a:cubicBezTo>
                <a:lnTo>
                  <a:pt x="4230470" y="750052"/>
                </a:lnTo>
                <a:cubicBezTo>
                  <a:pt x="4230470" y="832921"/>
                  <a:pt x="4163292" y="900099"/>
                  <a:pt x="4080423" y="900099"/>
                </a:cubicBezTo>
                <a:lnTo>
                  <a:pt x="150047" y="900099"/>
                </a:lnTo>
                <a:cubicBezTo>
                  <a:pt x="67178" y="900099"/>
                  <a:pt x="0" y="832921"/>
                  <a:pt x="0" y="750052"/>
                </a:cubicBezTo>
                <a:lnTo>
                  <a:pt x="0" y="150047"/>
                </a:lnTo>
                <a:close/>
              </a:path>
            </a:pathLst>
          </a:custGeom>
          <a:noFill/>
          <a:ln>
            <a:no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43515" tIns="143515" rIns="143515" bIns="143515" numCol="1" spcCol="1270" anchor="t" anchorCtr="0">
            <a:noAutofit/>
          </a:bodyPr>
          <a:lstStyle/>
          <a:p>
            <a:pPr marL="0" lvl="0" indent="0" algn="l" defTabSz="622300">
              <a:lnSpc>
                <a:spcPct val="90000"/>
              </a:lnSpc>
              <a:spcBef>
                <a:spcPct val="0"/>
              </a:spcBef>
              <a:spcAft>
                <a:spcPct val="35000"/>
              </a:spcAft>
              <a:buNone/>
            </a:pPr>
            <a:r>
              <a:rPr lang="en-GB" sz="1600" kern="1200" dirty="0">
                <a:solidFill>
                  <a:schemeClr val="tx1"/>
                </a:solidFill>
                <a:latin typeface="+mj-lt"/>
              </a:rPr>
              <a:t>Overall percentage across the 120 credits at level 6/7* </a:t>
            </a:r>
            <a:r>
              <a:rPr lang="en-GB" sz="1600" b="1" kern="1200" dirty="0">
                <a:solidFill>
                  <a:schemeClr val="tx1"/>
                </a:solidFill>
                <a:latin typeface="+mj-lt"/>
              </a:rPr>
              <a:t>OR IF:</a:t>
            </a:r>
            <a:endParaRPr lang="en-GB" sz="1600" kern="1200" dirty="0">
              <a:solidFill>
                <a:schemeClr val="tx1"/>
              </a:solidFill>
              <a:latin typeface="+mj-lt"/>
            </a:endParaRPr>
          </a:p>
        </p:txBody>
      </p:sp>
      <p:sp>
        <p:nvSpPr>
          <p:cNvPr id="3" name="Rectangle 2">
            <a:extLst>
              <a:ext uri="{FF2B5EF4-FFF2-40B4-BE49-F238E27FC236}">
                <a16:creationId xmlns:a16="http://schemas.microsoft.com/office/drawing/2014/main" id="{4EA1645D-1B1F-4AF8-A939-A02D01C39EF0}"/>
              </a:ext>
            </a:extLst>
          </p:cNvPr>
          <p:cNvSpPr/>
          <p:nvPr/>
        </p:nvSpPr>
        <p:spPr>
          <a:xfrm>
            <a:off x="426453" y="965215"/>
            <a:ext cx="8141667" cy="830997"/>
          </a:xfrm>
          <a:prstGeom prst="rect">
            <a:avLst/>
          </a:prstGeom>
        </p:spPr>
        <p:txBody>
          <a:bodyPr wrap="square">
            <a:spAutoFit/>
          </a:bodyPr>
          <a:lstStyle/>
          <a:p>
            <a:pPr marL="285750" indent="-285750">
              <a:buClr>
                <a:srgbClr val="981E32"/>
              </a:buClr>
              <a:buFont typeface="Arial" panose="020B0604020202020204" pitchFamily="34" charset="0"/>
              <a:buChar char="•"/>
            </a:pPr>
            <a:r>
              <a:rPr lang="en-US" sz="1600" dirty="0"/>
              <a:t>Band provides a consistent approach to student classification</a:t>
            </a:r>
          </a:p>
          <a:p>
            <a:pPr marL="285750" indent="-285750">
              <a:buClr>
                <a:srgbClr val="981E32"/>
              </a:buClr>
              <a:buFont typeface="Arial" panose="020B0604020202020204" pitchFamily="34" charset="0"/>
              <a:buChar char="•"/>
            </a:pPr>
            <a:r>
              <a:rPr lang="en-US" sz="1600" dirty="0"/>
              <a:t>Rules based: applies if the overall average for classification is not more than 2% below a classification band (ie 48/49, 58/59, 68/69)</a:t>
            </a:r>
          </a:p>
        </p:txBody>
      </p:sp>
      <p:sp>
        <p:nvSpPr>
          <p:cNvPr id="8" name="Freeform: Shape 7">
            <a:extLst>
              <a:ext uri="{FF2B5EF4-FFF2-40B4-BE49-F238E27FC236}">
                <a16:creationId xmlns:a16="http://schemas.microsoft.com/office/drawing/2014/main" id="{3878B3FE-B68A-41EF-8852-7AC0699B3239}"/>
              </a:ext>
            </a:extLst>
          </p:cNvPr>
          <p:cNvSpPr/>
          <p:nvPr/>
        </p:nvSpPr>
        <p:spPr>
          <a:xfrm>
            <a:off x="323528" y="1862407"/>
            <a:ext cx="8321257" cy="385289"/>
          </a:xfrm>
          <a:custGeom>
            <a:avLst/>
            <a:gdLst>
              <a:gd name="connsiteX0" fmla="*/ 0 w 5184576"/>
              <a:gd name="connsiteY0" fmla="*/ 80063 h 800629"/>
              <a:gd name="connsiteX1" fmla="*/ 80063 w 5184576"/>
              <a:gd name="connsiteY1" fmla="*/ 0 h 800629"/>
              <a:gd name="connsiteX2" fmla="*/ 5104513 w 5184576"/>
              <a:gd name="connsiteY2" fmla="*/ 0 h 800629"/>
              <a:gd name="connsiteX3" fmla="*/ 5184576 w 5184576"/>
              <a:gd name="connsiteY3" fmla="*/ 80063 h 800629"/>
              <a:gd name="connsiteX4" fmla="*/ 5184576 w 5184576"/>
              <a:gd name="connsiteY4" fmla="*/ 720566 h 800629"/>
              <a:gd name="connsiteX5" fmla="*/ 5104513 w 5184576"/>
              <a:gd name="connsiteY5" fmla="*/ 800629 h 800629"/>
              <a:gd name="connsiteX6" fmla="*/ 80063 w 5184576"/>
              <a:gd name="connsiteY6" fmla="*/ 800629 h 800629"/>
              <a:gd name="connsiteX7" fmla="*/ 0 w 5184576"/>
              <a:gd name="connsiteY7" fmla="*/ 720566 h 800629"/>
              <a:gd name="connsiteX8" fmla="*/ 0 w 5184576"/>
              <a:gd name="connsiteY8" fmla="*/ 80063 h 80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4576" h="800629">
                <a:moveTo>
                  <a:pt x="5184576" y="80064"/>
                </a:moveTo>
                <a:cubicBezTo>
                  <a:pt x="5184576" y="35846"/>
                  <a:pt x="5148731" y="1"/>
                  <a:pt x="5104513" y="1"/>
                </a:cubicBezTo>
                <a:lnTo>
                  <a:pt x="80063" y="1"/>
                </a:lnTo>
                <a:cubicBezTo>
                  <a:pt x="35845" y="1"/>
                  <a:pt x="0" y="35846"/>
                  <a:pt x="0" y="80064"/>
                </a:cubicBezTo>
                <a:lnTo>
                  <a:pt x="0" y="720565"/>
                </a:lnTo>
                <a:cubicBezTo>
                  <a:pt x="0" y="764783"/>
                  <a:pt x="35845" y="800628"/>
                  <a:pt x="80063" y="800628"/>
                </a:cubicBezTo>
                <a:lnTo>
                  <a:pt x="5104513" y="800628"/>
                </a:lnTo>
                <a:cubicBezTo>
                  <a:pt x="5148731" y="800628"/>
                  <a:pt x="5184576" y="764783"/>
                  <a:pt x="5184576" y="720565"/>
                </a:cubicBezTo>
                <a:lnTo>
                  <a:pt x="5184576" y="80064"/>
                </a:lnTo>
                <a:close/>
              </a:path>
            </a:pathLst>
          </a:custGeom>
          <a:no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67450" tIns="43771" rIns="53930" bIns="43771" numCol="1" spcCol="1270" anchor="t" anchorCtr="0">
            <a:noAutofit/>
          </a:bodyPr>
          <a:lstStyle/>
          <a:p>
            <a:pPr marL="0" lvl="0" indent="0" algn="l" defTabSz="711200">
              <a:lnSpc>
                <a:spcPct val="90000"/>
              </a:lnSpc>
              <a:spcBef>
                <a:spcPct val="0"/>
              </a:spcBef>
              <a:spcAft>
                <a:spcPct val="35000"/>
              </a:spcAft>
              <a:buNone/>
            </a:pPr>
            <a:r>
              <a:rPr lang="en-GB" sz="1600" kern="1200" dirty="0">
                <a:solidFill>
                  <a:schemeClr val="tx1"/>
                </a:solidFill>
              </a:rPr>
              <a:t>Students</a:t>
            </a:r>
            <a:r>
              <a:rPr lang="en-GB" sz="1600" kern="1200" dirty="0">
                <a:solidFill>
                  <a:schemeClr val="tx1"/>
                </a:solidFill>
                <a:latin typeface="+mj-lt"/>
              </a:rPr>
              <a:t> will be </a:t>
            </a:r>
            <a:r>
              <a:rPr lang="en-GB" sz="1600" kern="1200" dirty="0">
                <a:solidFill>
                  <a:schemeClr val="tx1"/>
                </a:solidFill>
              </a:rPr>
              <a:t>awarded</a:t>
            </a:r>
            <a:r>
              <a:rPr lang="en-GB" sz="1600" kern="1200" dirty="0">
                <a:solidFill>
                  <a:schemeClr val="tx1"/>
                </a:solidFill>
                <a:latin typeface="+mj-lt"/>
              </a:rPr>
              <a:t> a degree in the higher classification band if the:</a:t>
            </a:r>
          </a:p>
        </p:txBody>
      </p:sp>
      <p:sp>
        <p:nvSpPr>
          <p:cNvPr id="150" name="Freeform: Shape 149">
            <a:extLst>
              <a:ext uri="{FF2B5EF4-FFF2-40B4-BE49-F238E27FC236}">
                <a16:creationId xmlns:a16="http://schemas.microsoft.com/office/drawing/2014/main" id="{8EAE7821-0C8D-4474-95C2-BFEB42260AD7}"/>
              </a:ext>
            </a:extLst>
          </p:cNvPr>
          <p:cNvSpPr/>
          <p:nvPr/>
        </p:nvSpPr>
        <p:spPr>
          <a:xfrm>
            <a:off x="200418" y="2592502"/>
            <a:ext cx="4446891" cy="260939"/>
          </a:xfrm>
          <a:custGeom>
            <a:avLst/>
            <a:gdLst>
              <a:gd name="connsiteX0" fmla="*/ 0 w 4230470"/>
              <a:gd name="connsiteY0" fmla="*/ 150047 h 900099"/>
              <a:gd name="connsiteX1" fmla="*/ 150047 w 4230470"/>
              <a:gd name="connsiteY1" fmla="*/ 0 h 900099"/>
              <a:gd name="connsiteX2" fmla="*/ 4080423 w 4230470"/>
              <a:gd name="connsiteY2" fmla="*/ 0 h 900099"/>
              <a:gd name="connsiteX3" fmla="*/ 4230470 w 4230470"/>
              <a:gd name="connsiteY3" fmla="*/ 150047 h 900099"/>
              <a:gd name="connsiteX4" fmla="*/ 4230470 w 4230470"/>
              <a:gd name="connsiteY4" fmla="*/ 750052 h 900099"/>
              <a:gd name="connsiteX5" fmla="*/ 4080423 w 4230470"/>
              <a:gd name="connsiteY5" fmla="*/ 900099 h 900099"/>
              <a:gd name="connsiteX6" fmla="*/ 150047 w 4230470"/>
              <a:gd name="connsiteY6" fmla="*/ 900099 h 900099"/>
              <a:gd name="connsiteX7" fmla="*/ 0 w 4230470"/>
              <a:gd name="connsiteY7" fmla="*/ 750052 h 900099"/>
              <a:gd name="connsiteX8" fmla="*/ 0 w 4230470"/>
              <a:gd name="connsiteY8" fmla="*/ 150047 h 9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0470" h="900099">
                <a:moveTo>
                  <a:pt x="0" y="150047"/>
                </a:moveTo>
                <a:cubicBezTo>
                  <a:pt x="0" y="67178"/>
                  <a:pt x="67178" y="0"/>
                  <a:pt x="150047" y="0"/>
                </a:cubicBezTo>
                <a:lnTo>
                  <a:pt x="4080423" y="0"/>
                </a:lnTo>
                <a:cubicBezTo>
                  <a:pt x="4163292" y="0"/>
                  <a:pt x="4230470" y="67178"/>
                  <a:pt x="4230470" y="150047"/>
                </a:cubicBezTo>
                <a:lnTo>
                  <a:pt x="4230470" y="750052"/>
                </a:lnTo>
                <a:cubicBezTo>
                  <a:pt x="4230470" y="832921"/>
                  <a:pt x="4163292" y="900099"/>
                  <a:pt x="4080423" y="900099"/>
                </a:cubicBezTo>
                <a:lnTo>
                  <a:pt x="150047" y="900099"/>
                </a:lnTo>
                <a:cubicBezTo>
                  <a:pt x="67178" y="900099"/>
                  <a:pt x="0" y="832921"/>
                  <a:pt x="0" y="750052"/>
                </a:cubicBezTo>
                <a:lnTo>
                  <a:pt x="0" y="150047"/>
                </a:lnTo>
                <a:close/>
              </a:path>
            </a:pathLst>
          </a:custGeom>
          <a:noFill/>
          <a:ln>
            <a:no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43515" tIns="143515" rIns="143515" bIns="143515" numCol="1" spcCol="1270" anchor="t" anchorCtr="0">
            <a:noAutofit/>
          </a:bodyPr>
          <a:lstStyle/>
          <a:p>
            <a:pPr marL="0" lvl="0" indent="0" algn="r" defTabSz="622300">
              <a:lnSpc>
                <a:spcPct val="90000"/>
              </a:lnSpc>
              <a:spcBef>
                <a:spcPct val="0"/>
              </a:spcBef>
              <a:spcAft>
                <a:spcPct val="35000"/>
              </a:spcAft>
              <a:buFont typeface="Arial" panose="020B0604020202020204" pitchFamily="34" charset="0"/>
              <a:buNone/>
            </a:pPr>
            <a:r>
              <a:rPr lang="en-GB" sz="1400" i="1" kern="1200" dirty="0">
                <a:solidFill>
                  <a:schemeClr val="tx1"/>
                </a:solidFill>
                <a:latin typeface="+mj-lt"/>
              </a:rPr>
              <a:t>* Level 6 if honours degree, level 7 if integrated master’s</a:t>
            </a:r>
          </a:p>
        </p:txBody>
      </p:sp>
      <p:sp>
        <p:nvSpPr>
          <p:cNvPr id="10" name="AutoShape 2">
            <a:extLst>
              <a:ext uri="{FF2B5EF4-FFF2-40B4-BE49-F238E27FC236}">
                <a16:creationId xmlns:a16="http://schemas.microsoft.com/office/drawing/2014/main" id="{080B1B4A-DB85-4D65-A5D1-05A43399C595}"/>
              </a:ext>
            </a:extLst>
          </p:cNvPr>
          <p:cNvSpPr>
            <a:spLocks noChangeAspect="1" noChangeArrowheads="1" noTextEdit="1"/>
          </p:cNvSpPr>
          <p:nvPr/>
        </p:nvSpPr>
        <p:spPr bwMode="auto">
          <a:xfrm>
            <a:off x="534021" y="3322974"/>
            <a:ext cx="8429625" cy="133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4">
            <a:extLst>
              <a:ext uri="{FF2B5EF4-FFF2-40B4-BE49-F238E27FC236}">
                <a16:creationId xmlns:a16="http://schemas.microsoft.com/office/drawing/2014/main" id="{D7FEE48E-031A-49FC-A382-A1752CBEC4FC}"/>
              </a:ext>
            </a:extLst>
          </p:cNvPr>
          <p:cNvSpPr>
            <a:spLocks noChangeArrowheads="1"/>
          </p:cNvSpPr>
          <p:nvPr/>
        </p:nvSpPr>
        <p:spPr bwMode="auto">
          <a:xfrm>
            <a:off x="545134" y="3356312"/>
            <a:ext cx="833438"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5">
            <a:extLst>
              <a:ext uri="{FF2B5EF4-FFF2-40B4-BE49-F238E27FC236}">
                <a16:creationId xmlns:a16="http://schemas.microsoft.com/office/drawing/2014/main" id="{13A0636D-D5FE-4E85-B944-FFDB18812115}"/>
              </a:ext>
            </a:extLst>
          </p:cNvPr>
          <p:cNvSpPr>
            <a:spLocks noChangeArrowheads="1"/>
          </p:cNvSpPr>
          <p:nvPr/>
        </p:nvSpPr>
        <p:spPr bwMode="auto">
          <a:xfrm>
            <a:off x="1378571" y="3356312"/>
            <a:ext cx="898525"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6">
            <a:extLst>
              <a:ext uri="{FF2B5EF4-FFF2-40B4-BE49-F238E27FC236}">
                <a16:creationId xmlns:a16="http://schemas.microsoft.com/office/drawing/2014/main" id="{8B0068D9-6694-492C-A42E-77D3CAB40694}"/>
              </a:ext>
            </a:extLst>
          </p:cNvPr>
          <p:cNvSpPr>
            <a:spLocks noChangeArrowheads="1"/>
          </p:cNvSpPr>
          <p:nvPr/>
        </p:nvSpPr>
        <p:spPr bwMode="auto">
          <a:xfrm>
            <a:off x="2043833" y="3356312"/>
            <a:ext cx="501650"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7">
            <a:extLst>
              <a:ext uri="{FF2B5EF4-FFF2-40B4-BE49-F238E27FC236}">
                <a16:creationId xmlns:a16="http://schemas.microsoft.com/office/drawing/2014/main" id="{6257BFD7-A548-4FCF-959B-53274159E337}"/>
              </a:ext>
            </a:extLst>
          </p:cNvPr>
          <p:cNvSpPr>
            <a:spLocks noChangeArrowheads="1"/>
          </p:cNvSpPr>
          <p:nvPr/>
        </p:nvSpPr>
        <p:spPr bwMode="auto">
          <a:xfrm>
            <a:off x="2429223" y="3356312"/>
            <a:ext cx="503238"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8">
            <a:extLst>
              <a:ext uri="{FF2B5EF4-FFF2-40B4-BE49-F238E27FC236}">
                <a16:creationId xmlns:a16="http://schemas.microsoft.com/office/drawing/2014/main" id="{B2CDB358-8E7D-45E9-B077-5F60FB40BC85}"/>
              </a:ext>
            </a:extLst>
          </p:cNvPr>
          <p:cNvSpPr>
            <a:spLocks noChangeArrowheads="1"/>
          </p:cNvSpPr>
          <p:nvPr/>
        </p:nvSpPr>
        <p:spPr bwMode="auto">
          <a:xfrm>
            <a:off x="2932461" y="3356312"/>
            <a:ext cx="503238"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9">
            <a:extLst>
              <a:ext uri="{FF2B5EF4-FFF2-40B4-BE49-F238E27FC236}">
                <a16:creationId xmlns:a16="http://schemas.microsoft.com/office/drawing/2014/main" id="{42DFB847-8D06-4FAB-9393-4418AFA95432}"/>
              </a:ext>
            </a:extLst>
          </p:cNvPr>
          <p:cNvSpPr>
            <a:spLocks noChangeArrowheads="1"/>
          </p:cNvSpPr>
          <p:nvPr/>
        </p:nvSpPr>
        <p:spPr bwMode="auto">
          <a:xfrm>
            <a:off x="3435698" y="3356312"/>
            <a:ext cx="503238"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0">
            <a:extLst>
              <a:ext uri="{FF2B5EF4-FFF2-40B4-BE49-F238E27FC236}">
                <a16:creationId xmlns:a16="http://schemas.microsoft.com/office/drawing/2014/main" id="{CACA46FA-2B68-48DA-8D5D-BB6F258AA74C}"/>
              </a:ext>
            </a:extLst>
          </p:cNvPr>
          <p:cNvSpPr>
            <a:spLocks noChangeArrowheads="1"/>
          </p:cNvSpPr>
          <p:nvPr/>
        </p:nvSpPr>
        <p:spPr bwMode="auto">
          <a:xfrm>
            <a:off x="3938936" y="3356312"/>
            <a:ext cx="501650"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11">
            <a:extLst>
              <a:ext uri="{FF2B5EF4-FFF2-40B4-BE49-F238E27FC236}">
                <a16:creationId xmlns:a16="http://schemas.microsoft.com/office/drawing/2014/main" id="{21385793-38C4-4480-BEB0-688E8584FB8B}"/>
              </a:ext>
            </a:extLst>
          </p:cNvPr>
          <p:cNvSpPr>
            <a:spLocks noChangeArrowheads="1"/>
          </p:cNvSpPr>
          <p:nvPr/>
        </p:nvSpPr>
        <p:spPr bwMode="auto">
          <a:xfrm>
            <a:off x="4440586" y="3356312"/>
            <a:ext cx="503238"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12">
            <a:extLst>
              <a:ext uri="{FF2B5EF4-FFF2-40B4-BE49-F238E27FC236}">
                <a16:creationId xmlns:a16="http://schemas.microsoft.com/office/drawing/2014/main" id="{EF9CAA11-9E58-4235-AAE9-E2733BA41205}"/>
              </a:ext>
            </a:extLst>
          </p:cNvPr>
          <p:cNvSpPr>
            <a:spLocks noChangeArrowheads="1"/>
          </p:cNvSpPr>
          <p:nvPr/>
        </p:nvSpPr>
        <p:spPr bwMode="auto">
          <a:xfrm>
            <a:off x="4943823" y="3356312"/>
            <a:ext cx="503238"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13">
            <a:extLst>
              <a:ext uri="{FF2B5EF4-FFF2-40B4-BE49-F238E27FC236}">
                <a16:creationId xmlns:a16="http://schemas.microsoft.com/office/drawing/2014/main" id="{E55BEFEC-ECDD-447A-B266-5A936BD8A736}"/>
              </a:ext>
            </a:extLst>
          </p:cNvPr>
          <p:cNvSpPr>
            <a:spLocks noChangeArrowheads="1"/>
          </p:cNvSpPr>
          <p:nvPr/>
        </p:nvSpPr>
        <p:spPr bwMode="auto">
          <a:xfrm>
            <a:off x="5447061" y="3356312"/>
            <a:ext cx="503238"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Rectangle 14">
            <a:extLst>
              <a:ext uri="{FF2B5EF4-FFF2-40B4-BE49-F238E27FC236}">
                <a16:creationId xmlns:a16="http://schemas.microsoft.com/office/drawing/2014/main" id="{D44860FD-03A5-4765-B153-67E984A2E307}"/>
              </a:ext>
            </a:extLst>
          </p:cNvPr>
          <p:cNvSpPr>
            <a:spLocks noChangeArrowheads="1"/>
          </p:cNvSpPr>
          <p:nvPr/>
        </p:nvSpPr>
        <p:spPr bwMode="auto">
          <a:xfrm>
            <a:off x="5955063" y="3356312"/>
            <a:ext cx="847996"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GB" dirty="0"/>
          </a:p>
        </p:txBody>
      </p:sp>
      <p:sp>
        <p:nvSpPr>
          <p:cNvPr id="22" name="Rectangle 15">
            <a:extLst>
              <a:ext uri="{FF2B5EF4-FFF2-40B4-BE49-F238E27FC236}">
                <a16:creationId xmlns:a16="http://schemas.microsoft.com/office/drawing/2014/main" id="{EFAF48C8-900A-46D7-914C-49859787CD03}"/>
              </a:ext>
            </a:extLst>
          </p:cNvPr>
          <p:cNvSpPr>
            <a:spLocks noChangeArrowheads="1"/>
          </p:cNvSpPr>
          <p:nvPr/>
        </p:nvSpPr>
        <p:spPr bwMode="auto">
          <a:xfrm>
            <a:off x="6803059" y="3356312"/>
            <a:ext cx="763588"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16">
            <a:extLst>
              <a:ext uri="{FF2B5EF4-FFF2-40B4-BE49-F238E27FC236}">
                <a16:creationId xmlns:a16="http://schemas.microsoft.com/office/drawing/2014/main" id="{06F6FDE6-261B-4F45-BC05-9D0DD448E4C1}"/>
              </a:ext>
            </a:extLst>
          </p:cNvPr>
          <p:cNvSpPr>
            <a:spLocks noChangeArrowheads="1"/>
          </p:cNvSpPr>
          <p:nvPr/>
        </p:nvSpPr>
        <p:spPr bwMode="auto">
          <a:xfrm>
            <a:off x="7566647" y="3356312"/>
            <a:ext cx="1101922"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Rectangle 17">
            <a:extLst>
              <a:ext uri="{FF2B5EF4-FFF2-40B4-BE49-F238E27FC236}">
                <a16:creationId xmlns:a16="http://schemas.microsoft.com/office/drawing/2014/main" id="{FD59FFD6-6B0B-461E-91A4-7E364332790A}"/>
              </a:ext>
            </a:extLst>
          </p:cNvPr>
          <p:cNvSpPr>
            <a:spLocks noChangeArrowheads="1"/>
          </p:cNvSpPr>
          <p:nvPr/>
        </p:nvSpPr>
        <p:spPr bwMode="auto">
          <a:xfrm>
            <a:off x="545134" y="3716674"/>
            <a:ext cx="833438"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Rectangle 18">
            <a:extLst>
              <a:ext uri="{FF2B5EF4-FFF2-40B4-BE49-F238E27FC236}">
                <a16:creationId xmlns:a16="http://schemas.microsoft.com/office/drawing/2014/main" id="{C1B78067-0B4F-434A-B6D8-30AF45399E63}"/>
              </a:ext>
            </a:extLst>
          </p:cNvPr>
          <p:cNvSpPr>
            <a:spLocks noChangeArrowheads="1"/>
          </p:cNvSpPr>
          <p:nvPr/>
        </p:nvSpPr>
        <p:spPr bwMode="auto">
          <a:xfrm>
            <a:off x="1378571" y="3716674"/>
            <a:ext cx="898525"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Rectangle 19">
            <a:extLst>
              <a:ext uri="{FF2B5EF4-FFF2-40B4-BE49-F238E27FC236}">
                <a16:creationId xmlns:a16="http://schemas.microsoft.com/office/drawing/2014/main" id="{380C9E79-168E-47D4-AF88-749A63ACA778}"/>
              </a:ext>
            </a:extLst>
          </p:cNvPr>
          <p:cNvSpPr>
            <a:spLocks noChangeArrowheads="1"/>
          </p:cNvSpPr>
          <p:nvPr/>
        </p:nvSpPr>
        <p:spPr bwMode="auto">
          <a:xfrm>
            <a:off x="2043833" y="3716674"/>
            <a:ext cx="501650"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Rectangle 20">
            <a:extLst>
              <a:ext uri="{FF2B5EF4-FFF2-40B4-BE49-F238E27FC236}">
                <a16:creationId xmlns:a16="http://schemas.microsoft.com/office/drawing/2014/main" id="{CA424B16-9050-457C-974F-1F59BC5DB01E}"/>
              </a:ext>
            </a:extLst>
          </p:cNvPr>
          <p:cNvSpPr>
            <a:spLocks noChangeArrowheads="1"/>
          </p:cNvSpPr>
          <p:nvPr/>
        </p:nvSpPr>
        <p:spPr bwMode="auto">
          <a:xfrm>
            <a:off x="2429223" y="3716674"/>
            <a:ext cx="503238"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21">
            <a:extLst>
              <a:ext uri="{FF2B5EF4-FFF2-40B4-BE49-F238E27FC236}">
                <a16:creationId xmlns:a16="http://schemas.microsoft.com/office/drawing/2014/main" id="{5C6B9447-6D8C-4F83-AF0B-3C04D60F42B4}"/>
              </a:ext>
            </a:extLst>
          </p:cNvPr>
          <p:cNvSpPr>
            <a:spLocks noChangeArrowheads="1"/>
          </p:cNvSpPr>
          <p:nvPr/>
        </p:nvSpPr>
        <p:spPr bwMode="auto">
          <a:xfrm>
            <a:off x="2932461" y="3716674"/>
            <a:ext cx="503238"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22">
            <a:extLst>
              <a:ext uri="{FF2B5EF4-FFF2-40B4-BE49-F238E27FC236}">
                <a16:creationId xmlns:a16="http://schemas.microsoft.com/office/drawing/2014/main" id="{CB82ABDB-9609-43FE-8352-B6D77842D7CD}"/>
              </a:ext>
            </a:extLst>
          </p:cNvPr>
          <p:cNvSpPr>
            <a:spLocks noChangeArrowheads="1"/>
          </p:cNvSpPr>
          <p:nvPr/>
        </p:nvSpPr>
        <p:spPr bwMode="auto">
          <a:xfrm>
            <a:off x="3435698" y="3716674"/>
            <a:ext cx="503238"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Rectangle 23">
            <a:extLst>
              <a:ext uri="{FF2B5EF4-FFF2-40B4-BE49-F238E27FC236}">
                <a16:creationId xmlns:a16="http://schemas.microsoft.com/office/drawing/2014/main" id="{FCEA834D-C496-478B-ABD3-BB27A29C2E8C}"/>
              </a:ext>
            </a:extLst>
          </p:cNvPr>
          <p:cNvSpPr>
            <a:spLocks noChangeArrowheads="1"/>
          </p:cNvSpPr>
          <p:nvPr/>
        </p:nvSpPr>
        <p:spPr bwMode="auto">
          <a:xfrm>
            <a:off x="3938936" y="3716674"/>
            <a:ext cx="501650"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Rectangle 24">
            <a:extLst>
              <a:ext uri="{FF2B5EF4-FFF2-40B4-BE49-F238E27FC236}">
                <a16:creationId xmlns:a16="http://schemas.microsoft.com/office/drawing/2014/main" id="{801E31B2-C6C5-40FC-A5D7-111A9BE50769}"/>
              </a:ext>
            </a:extLst>
          </p:cNvPr>
          <p:cNvSpPr>
            <a:spLocks noChangeArrowheads="1"/>
          </p:cNvSpPr>
          <p:nvPr/>
        </p:nvSpPr>
        <p:spPr bwMode="auto">
          <a:xfrm>
            <a:off x="4440586" y="3716674"/>
            <a:ext cx="503238"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25">
            <a:extLst>
              <a:ext uri="{FF2B5EF4-FFF2-40B4-BE49-F238E27FC236}">
                <a16:creationId xmlns:a16="http://schemas.microsoft.com/office/drawing/2014/main" id="{189F5397-A218-4A9E-AB31-0D4FDB1160CF}"/>
              </a:ext>
            </a:extLst>
          </p:cNvPr>
          <p:cNvSpPr>
            <a:spLocks noChangeArrowheads="1"/>
          </p:cNvSpPr>
          <p:nvPr/>
        </p:nvSpPr>
        <p:spPr bwMode="auto">
          <a:xfrm>
            <a:off x="4943823" y="3716674"/>
            <a:ext cx="503238"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Rectangle 26">
            <a:extLst>
              <a:ext uri="{FF2B5EF4-FFF2-40B4-BE49-F238E27FC236}">
                <a16:creationId xmlns:a16="http://schemas.microsoft.com/office/drawing/2014/main" id="{CC7BC52D-9129-4F35-9DBC-21A7F3E104A7}"/>
              </a:ext>
            </a:extLst>
          </p:cNvPr>
          <p:cNvSpPr>
            <a:spLocks noChangeArrowheads="1"/>
          </p:cNvSpPr>
          <p:nvPr/>
        </p:nvSpPr>
        <p:spPr bwMode="auto">
          <a:xfrm>
            <a:off x="5447061" y="3716674"/>
            <a:ext cx="503238"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Rectangle 27">
            <a:extLst>
              <a:ext uri="{FF2B5EF4-FFF2-40B4-BE49-F238E27FC236}">
                <a16:creationId xmlns:a16="http://schemas.microsoft.com/office/drawing/2014/main" id="{2036079E-A225-4B12-A455-176FC2571C2A}"/>
              </a:ext>
            </a:extLst>
          </p:cNvPr>
          <p:cNvSpPr>
            <a:spLocks noChangeArrowheads="1"/>
          </p:cNvSpPr>
          <p:nvPr/>
        </p:nvSpPr>
        <p:spPr bwMode="auto">
          <a:xfrm>
            <a:off x="5951019" y="3716674"/>
            <a:ext cx="852040"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28">
            <a:extLst>
              <a:ext uri="{FF2B5EF4-FFF2-40B4-BE49-F238E27FC236}">
                <a16:creationId xmlns:a16="http://schemas.microsoft.com/office/drawing/2014/main" id="{3F328E43-48D8-4016-8B90-CD66CC8E1F02}"/>
              </a:ext>
            </a:extLst>
          </p:cNvPr>
          <p:cNvSpPr>
            <a:spLocks noChangeArrowheads="1"/>
          </p:cNvSpPr>
          <p:nvPr/>
        </p:nvSpPr>
        <p:spPr bwMode="auto">
          <a:xfrm>
            <a:off x="6803059" y="3716674"/>
            <a:ext cx="763588"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Rectangle 29">
            <a:extLst>
              <a:ext uri="{FF2B5EF4-FFF2-40B4-BE49-F238E27FC236}">
                <a16:creationId xmlns:a16="http://schemas.microsoft.com/office/drawing/2014/main" id="{47E1801C-CC93-4524-B8B8-F6E23654DA0F}"/>
              </a:ext>
            </a:extLst>
          </p:cNvPr>
          <p:cNvSpPr>
            <a:spLocks noChangeArrowheads="1"/>
          </p:cNvSpPr>
          <p:nvPr/>
        </p:nvSpPr>
        <p:spPr bwMode="auto">
          <a:xfrm>
            <a:off x="7566646" y="3716674"/>
            <a:ext cx="1101923"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Rectangle 30">
            <a:extLst>
              <a:ext uri="{FF2B5EF4-FFF2-40B4-BE49-F238E27FC236}">
                <a16:creationId xmlns:a16="http://schemas.microsoft.com/office/drawing/2014/main" id="{8AB5B8A8-7D8E-4E25-9344-1CB9605635BB}"/>
              </a:ext>
            </a:extLst>
          </p:cNvPr>
          <p:cNvSpPr>
            <a:spLocks noChangeArrowheads="1"/>
          </p:cNvSpPr>
          <p:nvPr/>
        </p:nvSpPr>
        <p:spPr bwMode="auto">
          <a:xfrm>
            <a:off x="545134" y="3723878"/>
            <a:ext cx="8334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31">
            <a:extLst>
              <a:ext uri="{FF2B5EF4-FFF2-40B4-BE49-F238E27FC236}">
                <a16:creationId xmlns:a16="http://schemas.microsoft.com/office/drawing/2014/main" id="{F3BB5566-B7AB-4B6C-A6A3-CFFCC2A12974}"/>
              </a:ext>
            </a:extLst>
          </p:cNvPr>
          <p:cNvSpPr>
            <a:spLocks noChangeArrowheads="1"/>
          </p:cNvSpPr>
          <p:nvPr/>
        </p:nvSpPr>
        <p:spPr bwMode="auto">
          <a:xfrm>
            <a:off x="1378571" y="3723878"/>
            <a:ext cx="898525"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Rectangle 32">
            <a:extLst>
              <a:ext uri="{FF2B5EF4-FFF2-40B4-BE49-F238E27FC236}">
                <a16:creationId xmlns:a16="http://schemas.microsoft.com/office/drawing/2014/main" id="{8EE23640-4743-4145-9F25-43DE81D6352C}"/>
              </a:ext>
            </a:extLst>
          </p:cNvPr>
          <p:cNvSpPr>
            <a:spLocks noChangeArrowheads="1"/>
          </p:cNvSpPr>
          <p:nvPr/>
        </p:nvSpPr>
        <p:spPr bwMode="auto">
          <a:xfrm>
            <a:off x="2043833" y="3723878"/>
            <a:ext cx="501650"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Rectangle 33">
            <a:extLst>
              <a:ext uri="{FF2B5EF4-FFF2-40B4-BE49-F238E27FC236}">
                <a16:creationId xmlns:a16="http://schemas.microsoft.com/office/drawing/2014/main" id="{3F1D5635-540F-425E-BBFE-839410551D37}"/>
              </a:ext>
            </a:extLst>
          </p:cNvPr>
          <p:cNvSpPr>
            <a:spLocks noChangeArrowheads="1"/>
          </p:cNvSpPr>
          <p:nvPr/>
        </p:nvSpPr>
        <p:spPr bwMode="auto">
          <a:xfrm>
            <a:off x="2429223" y="3723878"/>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Rectangle 34">
            <a:extLst>
              <a:ext uri="{FF2B5EF4-FFF2-40B4-BE49-F238E27FC236}">
                <a16:creationId xmlns:a16="http://schemas.microsoft.com/office/drawing/2014/main" id="{89A84F51-658E-4018-995C-2118EA843621}"/>
              </a:ext>
            </a:extLst>
          </p:cNvPr>
          <p:cNvSpPr>
            <a:spLocks noChangeArrowheads="1"/>
          </p:cNvSpPr>
          <p:nvPr/>
        </p:nvSpPr>
        <p:spPr bwMode="auto">
          <a:xfrm>
            <a:off x="2932461" y="3723878"/>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Rectangle 35">
            <a:extLst>
              <a:ext uri="{FF2B5EF4-FFF2-40B4-BE49-F238E27FC236}">
                <a16:creationId xmlns:a16="http://schemas.microsoft.com/office/drawing/2014/main" id="{A6E3970C-DBDC-44D9-BF34-C98C320E4A3C}"/>
              </a:ext>
            </a:extLst>
          </p:cNvPr>
          <p:cNvSpPr>
            <a:spLocks noChangeArrowheads="1"/>
          </p:cNvSpPr>
          <p:nvPr/>
        </p:nvSpPr>
        <p:spPr bwMode="auto">
          <a:xfrm>
            <a:off x="3435698" y="3723878"/>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36">
            <a:extLst>
              <a:ext uri="{FF2B5EF4-FFF2-40B4-BE49-F238E27FC236}">
                <a16:creationId xmlns:a16="http://schemas.microsoft.com/office/drawing/2014/main" id="{474135EF-1E50-401F-B015-85EBB773D5F1}"/>
              </a:ext>
            </a:extLst>
          </p:cNvPr>
          <p:cNvSpPr>
            <a:spLocks noChangeArrowheads="1"/>
          </p:cNvSpPr>
          <p:nvPr/>
        </p:nvSpPr>
        <p:spPr bwMode="auto">
          <a:xfrm>
            <a:off x="3938936" y="3723878"/>
            <a:ext cx="501650"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Rectangle 37">
            <a:extLst>
              <a:ext uri="{FF2B5EF4-FFF2-40B4-BE49-F238E27FC236}">
                <a16:creationId xmlns:a16="http://schemas.microsoft.com/office/drawing/2014/main" id="{85B6884D-CBF5-455F-9466-32AAC2C95837}"/>
              </a:ext>
            </a:extLst>
          </p:cNvPr>
          <p:cNvSpPr>
            <a:spLocks noChangeArrowheads="1"/>
          </p:cNvSpPr>
          <p:nvPr/>
        </p:nvSpPr>
        <p:spPr bwMode="auto">
          <a:xfrm>
            <a:off x="4440586" y="3723878"/>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Rectangle 38">
            <a:extLst>
              <a:ext uri="{FF2B5EF4-FFF2-40B4-BE49-F238E27FC236}">
                <a16:creationId xmlns:a16="http://schemas.microsoft.com/office/drawing/2014/main" id="{5C19BBBB-223C-453C-BCB6-74516F2F8A4E}"/>
              </a:ext>
            </a:extLst>
          </p:cNvPr>
          <p:cNvSpPr>
            <a:spLocks noChangeArrowheads="1"/>
          </p:cNvSpPr>
          <p:nvPr/>
        </p:nvSpPr>
        <p:spPr bwMode="auto">
          <a:xfrm>
            <a:off x="4943823" y="3723878"/>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Rectangle 39">
            <a:extLst>
              <a:ext uri="{FF2B5EF4-FFF2-40B4-BE49-F238E27FC236}">
                <a16:creationId xmlns:a16="http://schemas.microsoft.com/office/drawing/2014/main" id="{7EC1BFCE-8201-4EA9-94F9-8F9D4BAECD44}"/>
              </a:ext>
            </a:extLst>
          </p:cNvPr>
          <p:cNvSpPr>
            <a:spLocks noChangeArrowheads="1"/>
          </p:cNvSpPr>
          <p:nvPr/>
        </p:nvSpPr>
        <p:spPr bwMode="auto">
          <a:xfrm>
            <a:off x="5447061" y="3723878"/>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Rectangle 40">
            <a:extLst>
              <a:ext uri="{FF2B5EF4-FFF2-40B4-BE49-F238E27FC236}">
                <a16:creationId xmlns:a16="http://schemas.microsoft.com/office/drawing/2014/main" id="{9AE23D04-1140-49C7-9320-23EF516F21C3}"/>
              </a:ext>
            </a:extLst>
          </p:cNvPr>
          <p:cNvSpPr>
            <a:spLocks noChangeArrowheads="1"/>
          </p:cNvSpPr>
          <p:nvPr/>
        </p:nvSpPr>
        <p:spPr bwMode="auto">
          <a:xfrm>
            <a:off x="5955062" y="3723878"/>
            <a:ext cx="847997"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41">
            <a:extLst>
              <a:ext uri="{FF2B5EF4-FFF2-40B4-BE49-F238E27FC236}">
                <a16:creationId xmlns:a16="http://schemas.microsoft.com/office/drawing/2014/main" id="{6A0D9B67-7F7A-4585-8AF4-3241354307E7}"/>
              </a:ext>
            </a:extLst>
          </p:cNvPr>
          <p:cNvSpPr>
            <a:spLocks noChangeArrowheads="1"/>
          </p:cNvSpPr>
          <p:nvPr/>
        </p:nvSpPr>
        <p:spPr bwMode="auto">
          <a:xfrm>
            <a:off x="6803059" y="3723878"/>
            <a:ext cx="76358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9" name="Rectangle 42">
            <a:extLst>
              <a:ext uri="{FF2B5EF4-FFF2-40B4-BE49-F238E27FC236}">
                <a16:creationId xmlns:a16="http://schemas.microsoft.com/office/drawing/2014/main" id="{C71AC486-6199-4638-B53C-2A65AB13D6D9}"/>
              </a:ext>
            </a:extLst>
          </p:cNvPr>
          <p:cNvSpPr>
            <a:spLocks noChangeArrowheads="1"/>
          </p:cNvSpPr>
          <p:nvPr/>
        </p:nvSpPr>
        <p:spPr bwMode="auto">
          <a:xfrm>
            <a:off x="7566647" y="3723878"/>
            <a:ext cx="1108272"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Rectangle 43">
            <a:extLst>
              <a:ext uri="{FF2B5EF4-FFF2-40B4-BE49-F238E27FC236}">
                <a16:creationId xmlns:a16="http://schemas.microsoft.com/office/drawing/2014/main" id="{8B9D9EA1-FC06-4E9E-ADD7-710ED7D9B50F}"/>
              </a:ext>
            </a:extLst>
          </p:cNvPr>
          <p:cNvSpPr>
            <a:spLocks noChangeArrowheads="1"/>
          </p:cNvSpPr>
          <p:nvPr/>
        </p:nvSpPr>
        <p:spPr bwMode="auto">
          <a:xfrm>
            <a:off x="545134" y="4036616"/>
            <a:ext cx="833438"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Rectangle 44">
            <a:extLst>
              <a:ext uri="{FF2B5EF4-FFF2-40B4-BE49-F238E27FC236}">
                <a16:creationId xmlns:a16="http://schemas.microsoft.com/office/drawing/2014/main" id="{F3C24DAA-512A-4055-8372-4E7EAD90A377}"/>
              </a:ext>
            </a:extLst>
          </p:cNvPr>
          <p:cNvSpPr>
            <a:spLocks noChangeArrowheads="1"/>
          </p:cNvSpPr>
          <p:nvPr/>
        </p:nvSpPr>
        <p:spPr bwMode="auto">
          <a:xfrm>
            <a:off x="1378571" y="4036616"/>
            <a:ext cx="898525"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Rectangle 45">
            <a:extLst>
              <a:ext uri="{FF2B5EF4-FFF2-40B4-BE49-F238E27FC236}">
                <a16:creationId xmlns:a16="http://schemas.microsoft.com/office/drawing/2014/main" id="{A8B65BBE-4D1E-4A4C-BA38-508F23C28EC8}"/>
              </a:ext>
            </a:extLst>
          </p:cNvPr>
          <p:cNvSpPr>
            <a:spLocks noChangeArrowheads="1"/>
          </p:cNvSpPr>
          <p:nvPr/>
        </p:nvSpPr>
        <p:spPr bwMode="auto">
          <a:xfrm>
            <a:off x="2043833" y="4036616"/>
            <a:ext cx="501650"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46">
            <a:extLst>
              <a:ext uri="{FF2B5EF4-FFF2-40B4-BE49-F238E27FC236}">
                <a16:creationId xmlns:a16="http://schemas.microsoft.com/office/drawing/2014/main" id="{66E4A5E8-91CB-4510-BE1E-A97889E3D2EC}"/>
              </a:ext>
            </a:extLst>
          </p:cNvPr>
          <p:cNvSpPr>
            <a:spLocks noChangeArrowheads="1"/>
          </p:cNvSpPr>
          <p:nvPr/>
        </p:nvSpPr>
        <p:spPr bwMode="auto">
          <a:xfrm>
            <a:off x="2429223" y="4036616"/>
            <a:ext cx="503238"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Rectangle 47">
            <a:extLst>
              <a:ext uri="{FF2B5EF4-FFF2-40B4-BE49-F238E27FC236}">
                <a16:creationId xmlns:a16="http://schemas.microsoft.com/office/drawing/2014/main" id="{F0A71C3D-2FC5-447C-9982-BB36F409DC0D}"/>
              </a:ext>
            </a:extLst>
          </p:cNvPr>
          <p:cNvSpPr>
            <a:spLocks noChangeArrowheads="1"/>
          </p:cNvSpPr>
          <p:nvPr/>
        </p:nvSpPr>
        <p:spPr bwMode="auto">
          <a:xfrm>
            <a:off x="2932461" y="4036616"/>
            <a:ext cx="503238"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Rectangle 48">
            <a:extLst>
              <a:ext uri="{FF2B5EF4-FFF2-40B4-BE49-F238E27FC236}">
                <a16:creationId xmlns:a16="http://schemas.microsoft.com/office/drawing/2014/main" id="{07525922-C053-483B-8E6C-C5A5179DA725}"/>
              </a:ext>
            </a:extLst>
          </p:cNvPr>
          <p:cNvSpPr>
            <a:spLocks noChangeArrowheads="1"/>
          </p:cNvSpPr>
          <p:nvPr/>
        </p:nvSpPr>
        <p:spPr bwMode="auto">
          <a:xfrm>
            <a:off x="3435698" y="4036616"/>
            <a:ext cx="503238"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Rectangle 49">
            <a:extLst>
              <a:ext uri="{FF2B5EF4-FFF2-40B4-BE49-F238E27FC236}">
                <a16:creationId xmlns:a16="http://schemas.microsoft.com/office/drawing/2014/main" id="{1D2352F1-9176-41A6-8E85-9562C7AC2B8E}"/>
              </a:ext>
            </a:extLst>
          </p:cNvPr>
          <p:cNvSpPr>
            <a:spLocks noChangeArrowheads="1"/>
          </p:cNvSpPr>
          <p:nvPr/>
        </p:nvSpPr>
        <p:spPr bwMode="auto">
          <a:xfrm>
            <a:off x="3938936" y="4036616"/>
            <a:ext cx="501650"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Rectangle 50">
            <a:extLst>
              <a:ext uri="{FF2B5EF4-FFF2-40B4-BE49-F238E27FC236}">
                <a16:creationId xmlns:a16="http://schemas.microsoft.com/office/drawing/2014/main" id="{9C4498FC-0E9B-4F0C-9B8A-618CCCBB4E6C}"/>
              </a:ext>
            </a:extLst>
          </p:cNvPr>
          <p:cNvSpPr>
            <a:spLocks noChangeArrowheads="1"/>
          </p:cNvSpPr>
          <p:nvPr/>
        </p:nvSpPr>
        <p:spPr bwMode="auto">
          <a:xfrm>
            <a:off x="4440586" y="4036616"/>
            <a:ext cx="503238"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Rectangle 51">
            <a:extLst>
              <a:ext uri="{FF2B5EF4-FFF2-40B4-BE49-F238E27FC236}">
                <a16:creationId xmlns:a16="http://schemas.microsoft.com/office/drawing/2014/main" id="{6B357293-B4AD-4F3B-9FA5-60F83231D836}"/>
              </a:ext>
            </a:extLst>
          </p:cNvPr>
          <p:cNvSpPr>
            <a:spLocks noChangeArrowheads="1"/>
          </p:cNvSpPr>
          <p:nvPr/>
        </p:nvSpPr>
        <p:spPr bwMode="auto">
          <a:xfrm>
            <a:off x="4943823" y="4036616"/>
            <a:ext cx="503238"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Rectangle 52">
            <a:extLst>
              <a:ext uri="{FF2B5EF4-FFF2-40B4-BE49-F238E27FC236}">
                <a16:creationId xmlns:a16="http://schemas.microsoft.com/office/drawing/2014/main" id="{94A1C57A-F279-4356-B2CB-6694742512BB}"/>
              </a:ext>
            </a:extLst>
          </p:cNvPr>
          <p:cNvSpPr>
            <a:spLocks noChangeArrowheads="1"/>
          </p:cNvSpPr>
          <p:nvPr/>
        </p:nvSpPr>
        <p:spPr bwMode="auto">
          <a:xfrm>
            <a:off x="5447061" y="4036616"/>
            <a:ext cx="503238"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Rectangle 53">
            <a:extLst>
              <a:ext uri="{FF2B5EF4-FFF2-40B4-BE49-F238E27FC236}">
                <a16:creationId xmlns:a16="http://schemas.microsoft.com/office/drawing/2014/main" id="{D5BFA074-EE56-4C1D-81CA-5F2D3A33AC74}"/>
              </a:ext>
            </a:extLst>
          </p:cNvPr>
          <p:cNvSpPr>
            <a:spLocks noChangeArrowheads="1"/>
          </p:cNvSpPr>
          <p:nvPr/>
        </p:nvSpPr>
        <p:spPr bwMode="auto">
          <a:xfrm>
            <a:off x="5954342" y="4036616"/>
            <a:ext cx="848717"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Rectangle 54">
            <a:extLst>
              <a:ext uri="{FF2B5EF4-FFF2-40B4-BE49-F238E27FC236}">
                <a16:creationId xmlns:a16="http://schemas.microsoft.com/office/drawing/2014/main" id="{D583CD5C-6A2F-41D0-95C5-9E8D63A5EB44}"/>
              </a:ext>
            </a:extLst>
          </p:cNvPr>
          <p:cNvSpPr>
            <a:spLocks noChangeArrowheads="1"/>
          </p:cNvSpPr>
          <p:nvPr/>
        </p:nvSpPr>
        <p:spPr bwMode="auto">
          <a:xfrm>
            <a:off x="6803059" y="4036616"/>
            <a:ext cx="763588"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Rectangle 55">
            <a:extLst>
              <a:ext uri="{FF2B5EF4-FFF2-40B4-BE49-F238E27FC236}">
                <a16:creationId xmlns:a16="http://schemas.microsoft.com/office/drawing/2014/main" id="{F6D4D826-BD4E-44D7-AFA6-25FA9B41804A}"/>
              </a:ext>
            </a:extLst>
          </p:cNvPr>
          <p:cNvSpPr>
            <a:spLocks noChangeArrowheads="1"/>
          </p:cNvSpPr>
          <p:nvPr/>
        </p:nvSpPr>
        <p:spPr bwMode="auto">
          <a:xfrm>
            <a:off x="7566647" y="4036616"/>
            <a:ext cx="1101922"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Rectangle 56">
            <a:extLst>
              <a:ext uri="{FF2B5EF4-FFF2-40B4-BE49-F238E27FC236}">
                <a16:creationId xmlns:a16="http://schemas.microsoft.com/office/drawing/2014/main" id="{5CFE219B-8409-46D8-BF64-F9B48772319F}"/>
              </a:ext>
            </a:extLst>
          </p:cNvPr>
          <p:cNvSpPr>
            <a:spLocks noChangeArrowheads="1"/>
          </p:cNvSpPr>
          <p:nvPr/>
        </p:nvSpPr>
        <p:spPr bwMode="auto">
          <a:xfrm>
            <a:off x="545134" y="4349353"/>
            <a:ext cx="8334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Rectangle 57">
            <a:extLst>
              <a:ext uri="{FF2B5EF4-FFF2-40B4-BE49-F238E27FC236}">
                <a16:creationId xmlns:a16="http://schemas.microsoft.com/office/drawing/2014/main" id="{93935300-038B-45B4-A320-372037478E2A}"/>
              </a:ext>
            </a:extLst>
          </p:cNvPr>
          <p:cNvSpPr>
            <a:spLocks noChangeArrowheads="1"/>
          </p:cNvSpPr>
          <p:nvPr/>
        </p:nvSpPr>
        <p:spPr bwMode="auto">
          <a:xfrm>
            <a:off x="1378571" y="4349353"/>
            <a:ext cx="898525"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Rectangle 58">
            <a:extLst>
              <a:ext uri="{FF2B5EF4-FFF2-40B4-BE49-F238E27FC236}">
                <a16:creationId xmlns:a16="http://schemas.microsoft.com/office/drawing/2014/main" id="{9F3A55F9-9107-4B3E-84BA-9A20508C2235}"/>
              </a:ext>
            </a:extLst>
          </p:cNvPr>
          <p:cNvSpPr>
            <a:spLocks noChangeArrowheads="1"/>
          </p:cNvSpPr>
          <p:nvPr/>
        </p:nvSpPr>
        <p:spPr bwMode="auto">
          <a:xfrm>
            <a:off x="2043833" y="4349353"/>
            <a:ext cx="501650"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Rectangle 59">
            <a:extLst>
              <a:ext uri="{FF2B5EF4-FFF2-40B4-BE49-F238E27FC236}">
                <a16:creationId xmlns:a16="http://schemas.microsoft.com/office/drawing/2014/main" id="{0D9BF6E5-A0C8-4545-A176-2F359FE59CF5}"/>
              </a:ext>
            </a:extLst>
          </p:cNvPr>
          <p:cNvSpPr>
            <a:spLocks noChangeArrowheads="1"/>
          </p:cNvSpPr>
          <p:nvPr/>
        </p:nvSpPr>
        <p:spPr bwMode="auto">
          <a:xfrm>
            <a:off x="2429223" y="4349353"/>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Rectangle 60">
            <a:extLst>
              <a:ext uri="{FF2B5EF4-FFF2-40B4-BE49-F238E27FC236}">
                <a16:creationId xmlns:a16="http://schemas.microsoft.com/office/drawing/2014/main" id="{FC446F57-B23C-4BDB-B527-407A3F82C160}"/>
              </a:ext>
            </a:extLst>
          </p:cNvPr>
          <p:cNvSpPr>
            <a:spLocks noChangeArrowheads="1"/>
          </p:cNvSpPr>
          <p:nvPr/>
        </p:nvSpPr>
        <p:spPr bwMode="auto">
          <a:xfrm>
            <a:off x="2932461" y="4349353"/>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Rectangle 61">
            <a:extLst>
              <a:ext uri="{FF2B5EF4-FFF2-40B4-BE49-F238E27FC236}">
                <a16:creationId xmlns:a16="http://schemas.microsoft.com/office/drawing/2014/main" id="{244F3CE3-1A95-4EEE-BE83-14361618BF9C}"/>
              </a:ext>
            </a:extLst>
          </p:cNvPr>
          <p:cNvSpPr>
            <a:spLocks noChangeArrowheads="1"/>
          </p:cNvSpPr>
          <p:nvPr/>
        </p:nvSpPr>
        <p:spPr bwMode="auto">
          <a:xfrm>
            <a:off x="3435698" y="4349353"/>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Rectangle 62">
            <a:extLst>
              <a:ext uri="{FF2B5EF4-FFF2-40B4-BE49-F238E27FC236}">
                <a16:creationId xmlns:a16="http://schemas.microsoft.com/office/drawing/2014/main" id="{7A5DF2E3-0126-4CC6-AA08-C533F3187683}"/>
              </a:ext>
            </a:extLst>
          </p:cNvPr>
          <p:cNvSpPr>
            <a:spLocks noChangeArrowheads="1"/>
          </p:cNvSpPr>
          <p:nvPr/>
        </p:nvSpPr>
        <p:spPr bwMode="auto">
          <a:xfrm>
            <a:off x="3938936" y="4349353"/>
            <a:ext cx="501650"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Rectangle 63">
            <a:extLst>
              <a:ext uri="{FF2B5EF4-FFF2-40B4-BE49-F238E27FC236}">
                <a16:creationId xmlns:a16="http://schemas.microsoft.com/office/drawing/2014/main" id="{996A6F1D-76A2-4D05-B7C7-06C621F35C78}"/>
              </a:ext>
            </a:extLst>
          </p:cNvPr>
          <p:cNvSpPr>
            <a:spLocks noChangeArrowheads="1"/>
          </p:cNvSpPr>
          <p:nvPr/>
        </p:nvSpPr>
        <p:spPr bwMode="auto">
          <a:xfrm>
            <a:off x="4440586" y="4349353"/>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Rectangle 64">
            <a:extLst>
              <a:ext uri="{FF2B5EF4-FFF2-40B4-BE49-F238E27FC236}">
                <a16:creationId xmlns:a16="http://schemas.microsoft.com/office/drawing/2014/main" id="{931EAABF-3156-446E-BD19-F43DB100390D}"/>
              </a:ext>
            </a:extLst>
          </p:cNvPr>
          <p:cNvSpPr>
            <a:spLocks noChangeArrowheads="1"/>
          </p:cNvSpPr>
          <p:nvPr/>
        </p:nvSpPr>
        <p:spPr bwMode="auto">
          <a:xfrm>
            <a:off x="4943823" y="4349353"/>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Rectangle 65">
            <a:extLst>
              <a:ext uri="{FF2B5EF4-FFF2-40B4-BE49-F238E27FC236}">
                <a16:creationId xmlns:a16="http://schemas.microsoft.com/office/drawing/2014/main" id="{828C29D8-0351-42B4-A58F-786A57D92E1F}"/>
              </a:ext>
            </a:extLst>
          </p:cNvPr>
          <p:cNvSpPr>
            <a:spLocks noChangeArrowheads="1"/>
          </p:cNvSpPr>
          <p:nvPr/>
        </p:nvSpPr>
        <p:spPr bwMode="auto">
          <a:xfrm>
            <a:off x="5447061" y="4349353"/>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Rectangle 66">
            <a:extLst>
              <a:ext uri="{FF2B5EF4-FFF2-40B4-BE49-F238E27FC236}">
                <a16:creationId xmlns:a16="http://schemas.microsoft.com/office/drawing/2014/main" id="{4EC53974-D471-4996-BCB0-6F3509A22BBC}"/>
              </a:ext>
            </a:extLst>
          </p:cNvPr>
          <p:cNvSpPr>
            <a:spLocks noChangeArrowheads="1"/>
          </p:cNvSpPr>
          <p:nvPr/>
        </p:nvSpPr>
        <p:spPr bwMode="auto">
          <a:xfrm>
            <a:off x="5954341" y="4349353"/>
            <a:ext cx="84871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Rectangle 67">
            <a:extLst>
              <a:ext uri="{FF2B5EF4-FFF2-40B4-BE49-F238E27FC236}">
                <a16:creationId xmlns:a16="http://schemas.microsoft.com/office/drawing/2014/main" id="{EC632D83-76AA-45FE-A69E-A8F31C807D6B}"/>
              </a:ext>
            </a:extLst>
          </p:cNvPr>
          <p:cNvSpPr>
            <a:spLocks noChangeArrowheads="1"/>
          </p:cNvSpPr>
          <p:nvPr/>
        </p:nvSpPr>
        <p:spPr bwMode="auto">
          <a:xfrm>
            <a:off x="6803059" y="4349353"/>
            <a:ext cx="76358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5" name="Rectangle 68">
            <a:extLst>
              <a:ext uri="{FF2B5EF4-FFF2-40B4-BE49-F238E27FC236}">
                <a16:creationId xmlns:a16="http://schemas.microsoft.com/office/drawing/2014/main" id="{27FF8CE3-1B51-4278-8F2D-50E85C6F2029}"/>
              </a:ext>
            </a:extLst>
          </p:cNvPr>
          <p:cNvSpPr>
            <a:spLocks noChangeArrowheads="1"/>
          </p:cNvSpPr>
          <p:nvPr/>
        </p:nvSpPr>
        <p:spPr bwMode="auto">
          <a:xfrm>
            <a:off x="7566647" y="4349353"/>
            <a:ext cx="1101924"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6" name="Line 71">
            <a:extLst>
              <a:ext uri="{FF2B5EF4-FFF2-40B4-BE49-F238E27FC236}">
                <a16:creationId xmlns:a16="http://schemas.microsoft.com/office/drawing/2014/main" id="{AB59DA7B-623E-4976-BC22-F26CE4E947D0}"/>
              </a:ext>
            </a:extLst>
          </p:cNvPr>
          <p:cNvSpPr>
            <a:spLocks noChangeShapeType="1"/>
          </p:cNvSpPr>
          <p:nvPr/>
        </p:nvSpPr>
        <p:spPr bwMode="auto">
          <a:xfrm>
            <a:off x="538785" y="3716674"/>
            <a:ext cx="8129784" cy="0"/>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72">
            <a:extLst>
              <a:ext uri="{FF2B5EF4-FFF2-40B4-BE49-F238E27FC236}">
                <a16:creationId xmlns:a16="http://schemas.microsoft.com/office/drawing/2014/main" id="{48B8CAFB-F75B-4817-9C39-9AAE257E4343}"/>
              </a:ext>
            </a:extLst>
          </p:cNvPr>
          <p:cNvSpPr>
            <a:spLocks noChangeShapeType="1"/>
          </p:cNvSpPr>
          <p:nvPr/>
        </p:nvSpPr>
        <p:spPr bwMode="auto">
          <a:xfrm>
            <a:off x="538784" y="3723878"/>
            <a:ext cx="8129785" cy="0"/>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73">
            <a:extLst>
              <a:ext uri="{FF2B5EF4-FFF2-40B4-BE49-F238E27FC236}">
                <a16:creationId xmlns:a16="http://schemas.microsoft.com/office/drawing/2014/main" id="{7D60363F-E577-4929-B93E-EDCF330ADA2E}"/>
              </a:ext>
            </a:extLst>
          </p:cNvPr>
          <p:cNvSpPr>
            <a:spLocks noChangeShapeType="1"/>
          </p:cNvSpPr>
          <p:nvPr/>
        </p:nvSpPr>
        <p:spPr bwMode="auto">
          <a:xfrm flipV="1">
            <a:off x="538785" y="4033440"/>
            <a:ext cx="8129784" cy="3176"/>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74">
            <a:extLst>
              <a:ext uri="{FF2B5EF4-FFF2-40B4-BE49-F238E27FC236}">
                <a16:creationId xmlns:a16="http://schemas.microsoft.com/office/drawing/2014/main" id="{CF1B59FD-4E82-4645-8261-E1C17DD2D5BC}"/>
              </a:ext>
            </a:extLst>
          </p:cNvPr>
          <p:cNvSpPr>
            <a:spLocks noChangeShapeType="1"/>
          </p:cNvSpPr>
          <p:nvPr/>
        </p:nvSpPr>
        <p:spPr bwMode="auto">
          <a:xfrm>
            <a:off x="538784" y="4349353"/>
            <a:ext cx="8129785" cy="0"/>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75">
            <a:extLst>
              <a:ext uri="{FF2B5EF4-FFF2-40B4-BE49-F238E27FC236}">
                <a16:creationId xmlns:a16="http://schemas.microsoft.com/office/drawing/2014/main" id="{CA41E17C-B3D8-4D0A-88ED-51D0B8DCBC83}"/>
              </a:ext>
            </a:extLst>
          </p:cNvPr>
          <p:cNvSpPr>
            <a:spLocks noChangeShapeType="1"/>
          </p:cNvSpPr>
          <p:nvPr/>
        </p:nvSpPr>
        <p:spPr bwMode="auto">
          <a:xfrm>
            <a:off x="545133" y="3349963"/>
            <a:ext cx="7937" cy="1308952"/>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76">
            <a:extLst>
              <a:ext uri="{FF2B5EF4-FFF2-40B4-BE49-F238E27FC236}">
                <a16:creationId xmlns:a16="http://schemas.microsoft.com/office/drawing/2014/main" id="{062A4382-E4DC-4019-8C60-4D61CD27758D}"/>
              </a:ext>
            </a:extLst>
          </p:cNvPr>
          <p:cNvSpPr>
            <a:spLocks noChangeShapeType="1"/>
          </p:cNvSpPr>
          <p:nvPr/>
        </p:nvSpPr>
        <p:spPr bwMode="auto">
          <a:xfrm>
            <a:off x="8668568" y="3370599"/>
            <a:ext cx="19347" cy="1294668"/>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77">
            <a:extLst>
              <a:ext uri="{FF2B5EF4-FFF2-40B4-BE49-F238E27FC236}">
                <a16:creationId xmlns:a16="http://schemas.microsoft.com/office/drawing/2014/main" id="{8D38EBC7-D353-441A-9CCD-59CB98F7DCE9}"/>
              </a:ext>
            </a:extLst>
          </p:cNvPr>
          <p:cNvSpPr>
            <a:spLocks noChangeShapeType="1"/>
          </p:cNvSpPr>
          <p:nvPr/>
        </p:nvSpPr>
        <p:spPr bwMode="auto">
          <a:xfrm>
            <a:off x="538784" y="3356312"/>
            <a:ext cx="5761038" cy="0"/>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78">
            <a:extLst>
              <a:ext uri="{FF2B5EF4-FFF2-40B4-BE49-F238E27FC236}">
                <a16:creationId xmlns:a16="http://schemas.microsoft.com/office/drawing/2014/main" id="{5BB86998-4DC5-4188-9A04-AD0B35CC3FE7}"/>
              </a:ext>
            </a:extLst>
          </p:cNvPr>
          <p:cNvSpPr>
            <a:spLocks noChangeShapeType="1"/>
          </p:cNvSpPr>
          <p:nvPr/>
        </p:nvSpPr>
        <p:spPr bwMode="auto">
          <a:xfrm>
            <a:off x="6299821" y="3356312"/>
            <a:ext cx="503238"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79">
            <a:extLst>
              <a:ext uri="{FF2B5EF4-FFF2-40B4-BE49-F238E27FC236}">
                <a16:creationId xmlns:a16="http://schemas.microsoft.com/office/drawing/2014/main" id="{DBC9E8AB-49DE-4752-A641-BE7C6A92E980}"/>
              </a:ext>
            </a:extLst>
          </p:cNvPr>
          <p:cNvSpPr>
            <a:spLocks noChangeShapeType="1"/>
          </p:cNvSpPr>
          <p:nvPr/>
        </p:nvSpPr>
        <p:spPr bwMode="auto">
          <a:xfrm>
            <a:off x="6803059" y="3356311"/>
            <a:ext cx="1865479" cy="21305"/>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80">
            <a:extLst>
              <a:ext uri="{FF2B5EF4-FFF2-40B4-BE49-F238E27FC236}">
                <a16:creationId xmlns:a16="http://schemas.microsoft.com/office/drawing/2014/main" id="{34434570-BAAB-4827-9CEF-3095F722CD94}"/>
              </a:ext>
            </a:extLst>
          </p:cNvPr>
          <p:cNvSpPr>
            <a:spLocks noChangeShapeType="1"/>
          </p:cNvSpPr>
          <p:nvPr/>
        </p:nvSpPr>
        <p:spPr bwMode="auto">
          <a:xfrm>
            <a:off x="538783" y="4662091"/>
            <a:ext cx="8136135" cy="0"/>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Rectangle 84">
            <a:extLst>
              <a:ext uri="{FF2B5EF4-FFF2-40B4-BE49-F238E27FC236}">
                <a16:creationId xmlns:a16="http://schemas.microsoft.com/office/drawing/2014/main" id="{97B2CE39-9C16-4971-8041-4EB927C93C82}"/>
              </a:ext>
            </a:extLst>
          </p:cNvPr>
          <p:cNvSpPr>
            <a:spLocks noChangeArrowheads="1"/>
          </p:cNvSpPr>
          <p:nvPr/>
        </p:nvSpPr>
        <p:spPr bwMode="auto">
          <a:xfrm>
            <a:off x="2008536" y="3370599"/>
            <a:ext cx="4556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entury Gothic" panose="020B0502020202020204" pitchFamily="34" charset="0"/>
              </a:rPr>
              <a:t>SCEN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Rectangle 85">
            <a:extLst>
              <a:ext uri="{FF2B5EF4-FFF2-40B4-BE49-F238E27FC236}">
                <a16:creationId xmlns:a16="http://schemas.microsoft.com/office/drawing/2014/main" id="{C1480D17-2F78-46C7-BB81-050EC1DD0A76}"/>
              </a:ext>
            </a:extLst>
          </p:cNvPr>
          <p:cNvSpPr>
            <a:spLocks noChangeArrowheads="1"/>
          </p:cNvSpPr>
          <p:nvPr/>
        </p:nvSpPr>
        <p:spPr bwMode="auto">
          <a:xfrm>
            <a:off x="2078386" y="3538874"/>
            <a:ext cx="3462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FFFFFF"/>
                </a:solidFill>
                <a:latin typeface="Century Gothic" panose="020B0502020202020204" pitchFamily="34" charset="0"/>
              </a:rPr>
              <a:t>3</a:t>
            </a:r>
            <a:r>
              <a:rPr kumimoji="0" lang="en-US" altLang="en-US" sz="1200" b="1" i="0" u="none" strike="noStrike" cap="none" normalizeH="0" baseline="0" dirty="0">
                <a:ln>
                  <a:noFill/>
                </a:ln>
                <a:solidFill>
                  <a:srgbClr val="FFFFFF"/>
                </a:solidFill>
                <a:effectLst/>
                <a:latin typeface="Century Gothic" panose="020B0502020202020204" pitchFamily="34" charset="0"/>
              </a:rPr>
              <a:t>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Rectangle 86">
            <a:extLst>
              <a:ext uri="{FF2B5EF4-FFF2-40B4-BE49-F238E27FC236}">
                <a16:creationId xmlns:a16="http://schemas.microsoft.com/office/drawing/2014/main" id="{31E8B0CC-0962-4A5A-9E5D-4CEE9CEEBAA0}"/>
              </a:ext>
            </a:extLst>
          </p:cNvPr>
          <p:cNvSpPr>
            <a:spLocks noChangeArrowheads="1"/>
          </p:cNvSpPr>
          <p:nvPr/>
        </p:nvSpPr>
        <p:spPr bwMode="auto">
          <a:xfrm>
            <a:off x="2511773" y="3370599"/>
            <a:ext cx="4540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SCEN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87">
            <a:extLst>
              <a:ext uri="{FF2B5EF4-FFF2-40B4-BE49-F238E27FC236}">
                <a16:creationId xmlns:a16="http://schemas.microsoft.com/office/drawing/2014/main" id="{1786B710-10B0-41A4-897F-70C963C1B226}"/>
              </a:ext>
            </a:extLst>
          </p:cNvPr>
          <p:cNvSpPr>
            <a:spLocks noChangeArrowheads="1"/>
          </p:cNvSpPr>
          <p:nvPr/>
        </p:nvSpPr>
        <p:spPr bwMode="auto">
          <a:xfrm>
            <a:off x="2580036" y="3538874"/>
            <a:ext cx="3462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FFFFFF"/>
                </a:solidFill>
                <a:latin typeface="Century Gothic" panose="020B0502020202020204" pitchFamily="34" charset="0"/>
              </a:rPr>
              <a:t>3</a:t>
            </a:r>
            <a:r>
              <a:rPr kumimoji="0" lang="en-US" altLang="en-US" sz="1200" b="1" i="0" u="none" strike="noStrike" cap="none" normalizeH="0" baseline="0" dirty="0">
                <a:ln>
                  <a:noFill/>
                </a:ln>
                <a:solidFill>
                  <a:srgbClr val="FFFFFF"/>
                </a:solidFill>
                <a:effectLst/>
                <a:latin typeface="Century Gothic" panose="020B0502020202020204" pitchFamily="34" charset="0"/>
              </a:rPr>
              <a:t>002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Rectangle 88">
            <a:extLst>
              <a:ext uri="{FF2B5EF4-FFF2-40B4-BE49-F238E27FC236}">
                <a16:creationId xmlns:a16="http://schemas.microsoft.com/office/drawing/2014/main" id="{64FF8BF9-5FA1-461B-9767-21A6F0A14248}"/>
              </a:ext>
            </a:extLst>
          </p:cNvPr>
          <p:cNvSpPr>
            <a:spLocks noChangeArrowheads="1"/>
          </p:cNvSpPr>
          <p:nvPr/>
        </p:nvSpPr>
        <p:spPr bwMode="auto">
          <a:xfrm>
            <a:off x="3015011" y="3370599"/>
            <a:ext cx="4540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SCEN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89">
            <a:extLst>
              <a:ext uri="{FF2B5EF4-FFF2-40B4-BE49-F238E27FC236}">
                <a16:creationId xmlns:a16="http://schemas.microsoft.com/office/drawing/2014/main" id="{07CD2FA4-8EC4-4471-B622-F2EC7A75387C}"/>
              </a:ext>
            </a:extLst>
          </p:cNvPr>
          <p:cNvSpPr>
            <a:spLocks noChangeArrowheads="1"/>
          </p:cNvSpPr>
          <p:nvPr/>
        </p:nvSpPr>
        <p:spPr bwMode="auto">
          <a:xfrm>
            <a:off x="3083273" y="3538874"/>
            <a:ext cx="3462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FFFFFF"/>
                </a:solidFill>
                <a:latin typeface="Century Gothic" panose="020B0502020202020204" pitchFamily="34" charset="0"/>
              </a:rPr>
              <a:t>3</a:t>
            </a:r>
            <a:r>
              <a:rPr kumimoji="0" lang="en-US" altLang="en-US" sz="1200" b="1" i="0" u="none" strike="noStrike" cap="none" normalizeH="0" baseline="0" dirty="0">
                <a:ln>
                  <a:noFill/>
                </a:ln>
                <a:solidFill>
                  <a:srgbClr val="FFFFFF"/>
                </a:solidFill>
                <a:effectLst/>
                <a:latin typeface="Century Gothic" panose="020B0502020202020204" pitchFamily="34" charset="0"/>
              </a:rPr>
              <a:t>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Rectangle 90">
            <a:extLst>
              <a:ext uri="{FF2B5EF4-FFF2-40B4-BE49-F238E27FC236}">
                <a16:creationId xmlns:a16="http://schemas.microsoft.com/office/drawing/2014/main" id="{C3E38C1E-F168-4627-8539-F4851946310F}"/>
              </a:ext>
            </a:extLst>
          </p:cNvPr>
          <p:cNvSpPr>
            <a:spLocks noChangeArrowheads="1"/>
          </p:cNvSpPr>
          <p:nvPr/>
        </p:nvSpPr>
        <p:spPr bwMode="auto">
          <a:xfrm>
            <a:off x="3516661" y="3370599"/>
            <a:ext cx="4556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entury Gothic" panose="020B0502020202020204" pitchFamily="34" charset="0"/>
              </a:rPr>
              <a:t>SCEN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Rectangle 91">
            <a:extLst>
              <a:ext uri="{FF2B5EF4-FFF2-40B4-BE49-F238E27FC236}">
                <a16:creationId xmlns:a16="http://schemas.microsoft.com/office/drawing/2014/main" id="{0C905474-E8D0-4614-8A1D-42BBD67A3A6E}"/>
              </a:ext>
            </a:extLst>
          </p:cNvPr>
          <p:cNvSpPr>
            <a:spLocks noChangeArrowheads="1"/>
          </p:cNvSpPr>
          <p:nvPr/>
        </p:nvSpPr>
        <p:spPr bwMode="auto">
          <a:xfrm>
            <a:off x="3586511" y="3538874"/>
            <a:ext cx="3462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FFFFFF"/>
                </a:solidFill>
                <a:latin typeface="Century Gothic" panose="020B0502020202020204" pitchFamily="34" charset="0"/>
              </a:rPr>
              <a:t>3</a:t>
            </a:r>
            <a:r>
              <a:rPr kumimoji="0" lang="en-US" altLang="en-US" sz="1200" b="1" i="0" u="none" strike="noStrike" cap="none" normalizeH="0" baseline="0" dirty="0">
                <a:ln>
                  <a:noFill/>
                </a:ln>
                <a:solidFill>
                  <a:srgbClr val="FFFFFF"/>
                </a:solidFill>
                <a:effectLst/>
                <a:latin typeface="Century Gothic" panose="020B0502020202020204" pitchFamily="34" charset="0"/>
              </a:rPr>
              <a:t>004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Rectangle 92">
            <a:extLst>
              <a:ext uri="{FF2B5EF4-FFF2-40B4-BE49-F238E27FC236}">
                <a16:creationId xmlns:a16="http://schemas.microsoft.com/office/drawing/2014/main" id="{057CA4ED-2B98-45C8-A74E-4BA44FAE9308}"/>
              </a:ext>
            </a:extLst>
          </p:cNvPr>
          <p:cNvSpPr>
            <a:spLocks noChangeArrowheads="1"/>
          </p:cNvSpPr>
          <p:nvPr/>
        </p:nvSpPr>
        <p:spPr bwMode="auto">
          <a:xfrm>
            <a:off x="4019898" y="3370599"/>
            <a:ext cx="4556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SCEN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93">
            <a:extLst>
              <a:ext uri="{FF2B5EF4-FFF2-40B4-BE49-F238E27FC236}">
                <a16:creationId xmlns:a16="http://schemas.microsoft.com/office/drawing/2014/main" id="{69791280-28F5-4F4F-BAFF-90FD7B3B34ED}"/>
              </a:ext>
            </a:extLst>
          </p:cNvPr>
          <p:cNvSpPr>
            <a:spLocks noChangeArrowheads="1"/>
          </p:cNvSpPr>
          <p:nvPr/>
        </p:nvSpPr>
        <p:spPr bwMode="auto">
          <a:xfrm>
            <a:off x="4089748" y="3538874"/>
            <a:ext cx="3462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FFFFFF"/>
                </a:solidFill>
                <a:latin typeface="Century Gothic" panose="020B0502020202020204" pitchFamily="34" charset="0"/>
              </a:rPr>
              <a:t>3</a:t>
            </a:r>
            <a:r>
              <a:rPr kumimoji="0" lang="en-US" altLang="en-US" sz="1200" b="1" i="0" u="none" strike="noStrike" cap="none" normalizeH="0" baseline="0" dirty="0">
                <a:ln>
                  <a:noFill/>
                </a:ln>
                <a:solidFill>
                  <a:srgbClr val="FFFFFF"/>
                </a:solidFill>
                <a:effectLst/>
                <a:latin typeface="Century Gothic" panose="020B0502020202020204" pitchFamily="34" charset="0"/>
              </a:rPr>
              <a:t>005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Rectangle 94">
            <a:extLst>
              <a:ext uri="{FF2B5EF4-FFF2-40B4-BE49-F238E27FC236}">
                <a16:creationId xmlns:a16="http://schemas.microsoft.com/office/drawing/2014/main" id="{84E83EFF-42BF-4861-8EF4-1EEEB2AA14FC}"/>
              </a:ext>
            </a:extLst>
          </p:cNvPr>
          <p:cNvSpPr>
            <a:spLocks noChangeArrowheads="1"/>
          </p:cNvSpPr>
          <p:nvPr/>
        </p:nvSpPr>
        <p:spPr bwMode="auto">
          <a:xfrm>
            <a:off x="4523136" y="3370599"/>
            <a:ext cx="4556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SCEN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95">
            <a:extLst>
              <a:ext uri="{FF2B5EF4-FFF2-40B4-BE49-F238E27FC236}">
                <a16:creationId xmlns:a16="http://schemas.microsoft.com/office/drawing/2014/main" id="{0392FC83-29A1-4FC7-8C46-986D90FE92C2}"/>
              </a:ext>
            </a:extLst>
          </p:cNvPr>
          <p:cNvSpPr>
            <a:spLocks noChangeArrowheads="1"/>
          </p:cNvSpPr>
          <p:nvPr/>
        </p:nvSpPr>
        <p:spPr bwMode="auto">
          <a:xfrm>
            <a:off x="4591398" y="3538874"/>
            <a:ext cx="3462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FFFFFF"/>
                </a:solidFill>
                <a:latin typeface="Century Gothic" panose="020B0502020202020204" pitchFamily="34" charset="0"/>
              </a:rPr>
              <a:t>3</a:t>
            </a:r>
            <a:r>
              <a:rPr kumimoji="0" lang="en-US" altLang="en-US" sz="1200" b="1" i="0" u="none" strike="noStrike" cap="none" normalizeH="0" baseline="0" dirty="0">
                <a:ln>
                  <a:noFill/>
                </a:ln>
                <a:solidFill>
                  <a:srgbClr val="FFFFFF"/>
                </a:solidFill>
                <a:effectLst/>
                <a:latin typeface="Century Gothic" panose="020B0502020202020204" pitchFamily="34" charset="0"/>
              </a:rPr>
              <a:t>006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Rectangle 96">
            <a:extLst>
              <a:ext uri="{FF2B5EF4-FFF2-40B4-BE49-F238E27FC236}">
                <a16:creationId xmlns:a16="http://schemas.microsoft.com/office/drawing/2014/main" id="{59E89046-0A6F-4A34-8550-1A3B94CA8172}"/>
              </a:ext>
            </a:extLst>
          </p:cNvPr>
          <p:cNvSpPr>
            <a:spLocks noChangeArrowheads="1"/>
          </p:cNvSpPr>
          <p:nvPr/>
        </p:nvSpPr>
        <p:spPr bwMode="auto">
          <a:xfrm>
            <a:off x="5026373" y="3370599"/>
            <a:ext cx="4540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SCEN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97">
            <a:extLst>
              <a:ext uri="{FF2B5EF4-FFF2-40B4-BE49-F238E27FC236}">
                <a16:creationId xmlns:a16="http://schemas.microsoft.com/office/drawing/2014/main" id="{57DECE3F-E35A-46DF-87C3-66E3FB4DF8E8}"/>
              </a:ext>
            </a:extLst>
          </p:cNvPr>
          <p:cNvSpPr>
            <a:spLocks noChangeArrowheads="1"/>
          </p:cNvSpPr>
          <p:nvPr/>
        </p:nvSpPr>
        <p:spPr bwMode="auto">
          <a:xfrm>
            <a:off x="5094636" y="3538874"/>
            <a:ext cx="3462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FFFFFF"/>
                </a:solidFill>
                <a:latin typeface="Century Gothic" panose="020B0502020202020204" pitchFamily="34" charset="0"/>
              </a:rPr>
              <a:t>3</a:t>
            </a:r>
            <a:r>
              <a:rPr kumimoji="0" lang="en-US" altLang="en-US" sz="1200" b="1" i="0" u="none" strike="noStrike" cap="none" normalizeH="0" baseline="0" dirty="0">
                <a:ln>
                  <a:noFill/>
                </a:ln>
                <a:solidFill>
                  <a:srgbClr val="FFFFFF"/>
                </a:solidFill>
                <a:effectLst/>
                <a:latin typeface="Century Gothic" panose="020B0502020202020204" pitchFamily="34" charset="0"/>
              </a:rPr>
              <a:t>007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Rectangle 98">
            <a:extLst>
              <a:ext uri="{FF2B5EF4-FFF2-40B4-BE49-F238E27FC236}">
                <a16:creationId xmlns:a16="http://schemas.microsoft.com/office/drawing/2014/main" id="{6D20827D-4BEE-4A1E-861C-80A4459EA574}"/>
              </a:ext>
            </a:extLst>
          </p:cNvPr>
          <p:cNvSpPr>
            <a:spLocks noChangeArrowheads="1"/>
          </p:cNvSpPr>
          <p:nvPr/>
        </p:nvSpPr>
        <p:spPr bwMode="auto">
          <a:xfrm>
            <a:off x="5528023" y="3370599"/>
            <a:ext cx="4556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entury Gothic" panose="020B0502020202020204" pitchFamily="34" charset="0"/>
              </a:rPr>
              <a:t>SCEN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Rectangle 99">
            <a:extLst>
              <a:ext uri="{FF2B5EF4-FFF2-40B4-BE49-F238E27FC236}">
                <a16:creationId xmlns:a16="http://schemas.microsoft.com/office/drawing/2014/main" id="{C5B1A386-B6B9-4A2E-B8F8-F6C8561A2B05}"/>
              </a:ext>
            </a:extLst>
          </p:cNvPr>
          <p:cNvSpPr>
            <a:spLocks noChangeArrowheads="1"/>
          </p:cNvSpPr>
          <p:nvPr/>
        </p:nvSpPr>
        <p:spPr bwMode="auto">
          <a:xfrm>
            <a:off x="5597873" y="3538874"/>
            <a:ext cx="3462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FFFFFF"/>
                </a:solidFill>
                <a:latin typeface="Century Gothic" panose="020B0502020202020204" pitchFamily="34" charset="0"/>
              </a:rPr>
              <a:t>3</a:t>
            </a:r>
            <a:r>
              <a:rPr kumimoji="0" lang="en-US" altLang="en-US" sz="1200" b="1" i="0" u="none" strike="noStrike" cap="none" normalizeH="0" baseline="0" dirty="0">
                <a:ln>
                  <a:noFill/>
                </a:ln>
                <a:solidFill>
                  <a:srgbClr val="FFFFFF"/>
                </a:solidFill>
                <a:effectLst/>
                <a:latin typeface="Century Gothic" panose="020B0502020202020204" pitchFamily="34" charset="0"/>
              </a:rPr>
              <a:t>008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Rectangle 102">
            <a:extLst>
              <a:ext uri="{FF2B5EF4-FFF2-40B4-BE49-F238E27FC236}">
                <a16:creationId xmlns:a16="http://schemas.microsoft.com/office/drawing/2014/main" id="{22955E7E-9C51-432F-8B2A-6AA0386F8D9E}"/>
              </a:ext>
            </a:extLst>
          </p:cNvPr>
          <p:cNvSpPr>
            <a:spLocks noChangeArrowheads="1"/>
          </p:cNvSpPr>
          <p:nvPr/>
        </p:nvSpPr>
        <p:spPr bwMode="auto">
          <a:xfrm>
            <a:off x="6844334" y="3370599"/>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entury Gothic" panose="020B0502020202020204" pitchFamily="34" charset="0"/>
              </a:rPr>
              <a:t>Avg for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Rectangle 104">
            <a:extLst>
              <a:ext uri="{FF2B5EF4-FFF2-40B4-BE49-F238E27FC236}">
                <a16:creationId xmlns:a16="http://schemas.microsoft.com/office/drawing/2014/main" id="{7C1DCE8A-09BC-45B7-8CF9-0C034F0C8E2B}"/>
              </a:ext>
            </a:extLst>
          </p:cNvPr>
          <p:cNvSpPr>
            <a:spLocks noChangeArrowheads="1"/>
          </p:cNvSpPr>
          <p:nvPr/>
        </p:nvSpPr>
        <p:spPr bwMode="auto">
          <a:xfrm>
            <a:off x="6844334" y="3551574"/>
            <a:ext cx="3702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entury Gothic" panose="020B0502020202020204" pitchFamily="34" charset="0"/>
              </a:rPr>
              <a:t>class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Rectangle 106">
            <a:extLst>
              <a:ext uri="{FF2B5EF4-FFF2-40B4-BE49-F238E27FC236}">
                <a16:creationId xmlns:a16="http://schemas.microsoft.com/office/drawing/2014/main" id="{47591E1D-4348-405C-8A57-A6892CE46348}"/>
              </a:ext>
            </a:extLst>
          </p:cNvPr>
          <p:cNvSpPr>
            <a:spLocks noChangeArrowheads="1"/>
          </p:cNvSpPr>
          <p:nvPr/>
        </p:nvSpPr>
        <p:spPr bwMode="auto">
          <a:xfrm>
            <a:off x="7607921" y="3377618"/>
            <a:ext cx="960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entury Gothic" panose="020B0502020202020204" pitchFamily="34" charset="0"/>
              </a:rPr>
              <a:t>Final </a:t>
            </a:r>
            <a:br>
              <a:rPr kumimoji="0" lang="en-US" altLang="en-US" sz="1200" b="1" i="0" u="none" strike="noStrike" cap="none" normalizeH="0" baseline="0" dirty="0">
                <a:ln>
                  <a:noFill/>
                </a:ln>
                <a:solidFill>
                  <a:srgbClr val="FFFFFF"/>
                </a:solidFill>
                <a:effectLst/>
                <a:latin typeface="Century Gothic" panose="020B0502020202020204" pitchFamily="34" charset="0"/>
              </a:rPr>
            </a:br>
            <a:r>
              <a:rPr kumimoji="0" lang="en-US" altLang="en-US" sz="1200" b="1" i="0" u="none" strike="noStrike" cap="none" normalizeH="0" baseline="0" dirty="0">
                <a:ln>
                  <a:noFill/>
                </a:ln>
                <a:solidFill>
                  <a:srgbClr val="FFFFFF"/>
                </a:solidFill>
                <a:effectLst/>
                <a:latin typeface="Century Gothic" panose="020B0502020202020204" pitchFamily="34" charset="0"/>
              </a:rPr>
              <a:t>classification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5" name="Rectangle 120">
            <a:extLst>
              <a:ext uri="{FF2B5EF4-FFF2-40B4-BE49-F238E27FC236}">
                <a16:creationId xmlns:a16="http://schemas.microsoft.com/office/drawing/2014/main" id="{F71FD726-659D-4058-8A77-396BDF0D79BD}"/>
              </a:ext>
            </a:extLst>
          </p:cNvPr>
          <p:cNvSpPr>
            <a:spLocks noChangeArrowheads="1"/>
          </p:cNvSpPr>
          <p:nvPr/>
        </p:nvSpPr>
        <p:spPr bwMode="auto">
          <a:xfrm>
            <a:off x="587996" y="3801666"/>
            <a:ext cx="7149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Student 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Rectangle 122">
            <a:extLst>
              <a:ext uri="{FF2B5EF4-FFF2-40B4-BE49-F238E27FC236}">
                <a16:creationId xmlns:a16="http://schemas.microsoft.com/office/drawing/2014/main" id="{D4384FD1-3AD6-4030-A6E8-128E0D3614B5}"/>
              </a:ext>
            </a:extLst>
          </p:cNvPr>
          <p:cNvSpPr>
            <a:spLocks noChangeArrowheads="1"/>
          </p:cNvSpPr>
          <p:nvPr/>
        </p:nvSpPr>
        <p:spPr bwMode="auto">
          <a:xfrm>
            <a:off x="2235548" y="3801666"/>
            <a:ext cx="2381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55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123">
            <a:extLst>
              <a:ext uri="{FF2B5EF4-FFF2-40B4-BE49-F238E27FC236}">
                <a16:creationId xmlns:a16="http://schemas.microsoft.com/office/drawing/2014/main" id="{C8D7101F-FC23-4C46-A4CD-FBD46E1F5968}"/>
              </a:ext>
            </a:extLst>
          </p:cNvPr>
          <p:cNvSpPr>
            <a:spLocks noChangeArrowheads="1"/>
          </p:cNvSpPr>
          <p:nvPr/>
        </p:nvSpPr>
        <p:spPr bwMode="auto">
          <a:xfrm>
            <a:off x="2738786" y="3801666"/>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Rectangle 124">
            <a:extLst>
              <a:ext uri="{FF2B5EF4-FFF2-40B4-BE49-F238E27FC236}">
                <a16:creationId xmlns:a16="http://schemas.microsoft.com/office/drawing/2014/main" id="{955042B3-79F1-407B-A562-5615D708B457}"/>
              </a:ext>
            </a:extLst>
          </p:cNvPr>
          <p:cNvSpPr>
            <a:spLocks noChangeArrowheads="1"/>
          </p:cNvSpPr>
          <p:nvPr/>
        </p:nvSpPr>
        <p:spPr bwMode="auto">
          <a:xfrm>
            <a:off x="3242023" y="3801666"/>
            <a:ext cx="2365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60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Rectangle 125">
            <a:extLst>
              <a:ext uri="{FF2B5EF4-FFF2-40B4-BE49-F238E27FC236}">
                <a16:creationId xmlns:a16="http://schemas.microsoft.com/office/drawing/2014/main" id="{88A8D35A-A42F-4BD4-B9F1-6283A2F5D7B8}"/>
              </a:ext>
            </a:extLst>
          </p:cNvPr>
          <p:cNvSpPr>
            <a:spLocks noChangeArrowheads="1"/>
          </p:cNvSpPr>
          <p:nvPr/>
        </p:nvSpPr>
        <p:spPr bwMode="auto">
          <a:xfrm>
            <a:off x="3745261" y="3801666"/>
            <a:ext cx="2365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62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Rectangle 126">
            <a:extLst>
              <a:ext uri="{FF2B5EF4-FFF2-40B4-BE49-F238E27FC236}">
                <a16:creationId xmlns:a16="http://schemas.microsoft.com/office/drawing/2014/main" id="{8FE0751C-B109-4C9C-8AE8-674CC8551F58}"/>
              </a:ext>
            </a:extLst>
          </p:cNvPr>
          <p:cNvSpPr>
            <a:spLocks noChangeArrowheads="1"/>
          </p:cNvSpPr>
          <p:nvPr/>
        </p:nvSpPr>
        <p:spPr bwMode="auto">
          <a:xfrm>
            <a:off x="4246911" y="3801666"/>
            <a:ext cx="2381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58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127">
            <a:extLst>
              <a:ext uri="{FF2B5EF4-FFF2-40B4-BE49-F238E27FC236}">
                <a16:creationId xmlns:a16="http://schemas.microsoft.com/office/drawing/2014/main" id="{E586B36F-E1C3-4F72-849A-6ABDA0C4C02B}"/>
              </a:ext>
            </a:extLst>
          </p:cNvPr>
          <p:cNvSpPr>
            <a:spLocks noChangeArrowheads="1"/>
          </p:cNvSpPr>
          <p:nvPr/>
        </p:nvSpPr>
        <p:spPr bwMode="auto">
          <a:xfrm>
            <a:off x="4750148" y="3801666"/>
            <a:ext cx="2381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128">
            <a:extLst>
              <a:ext uri="{FF2B5EF4-FFF2-40B4-BE49-F238E27FC236}">
                <a16:creationId xmlns:a16="http://schemas.microsoft.com/office/drawing/2014/main" id="{FA4E8278-6E43-4E8C-B454-7D8E9C4B8705}"/>
              </a:ext>
            </a:extLst>
          </p:cNvPr>
          <p:cNvSpPr>
            <a:spLocks noChangeArrowheads="1"/>
          </p:cNvSpPr>
          <p:nvPr/>
        </p:nvSpPr>
        <p:spPr bwMode="auto">
          <a:xfrm>
            <a:off x="5253386" y="3801666"/>
            <a:ext cx="2381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63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Rectangle 129">
            <a:extLst>
              <a:ext uri="{FF2B5EF4-FFF2-40B4-BE49-F238E27FC236}">
                <a16:creationId xmlns:a16="http://schemas.microsoft.com/office/drawing/2014/main" id="{FE005744-6879-4DE8-ACEF-8DB5AD3AFAC5}"/>
              </a:ext>
            </a:extLst>
          </p:cNvPr>
          <p:cNvSpPr>
            <a:spLocks noChangeArrowheads="1"/>
          </p:cNvSpPr>
          <p:nvPr/>
        </p:nvSpPr>
        <p:spPr bwMode="auto">
          <a:xfrm>
            <a:off x="5756623" y="3801666"/>
            <a:ext cx="2365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67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Rectangle 131">
            <a:extLst>
              <a:ext uri="{FF2B5EF4-FFF2-40B4-BE49-F238E27FC236}">
                <a16:creationId xmlns:a16="http://schemas.microsoft.com/office/drawing/2014/main" id="{FAF9871E-B157-4E3F-B2E1-7F03AAF539C1}"/>
              </a:ext>
            </a:extLst>
          </p:cNvPr>
          <p:cNvSpPr>
            <a:spLocks noChangeArrowheads="1"/>
          </p:cNvSpPr>
          <p:nvPr/>
        </p:nvSpPr>
        <p:spPr bwMode="auto">
          <a:xfrm>
            <a:off x="6984319" y="3779523"/>
            <a:ext cx="5386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58 (2:2)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Rectangle 132">
            <a:extLst>
              <a:ext uri="{FF2B5EF4-FFF2-40B4-BE49-F238E27FC236}">
                <a16:creationId xmlns:a16="http://schemas.microsoft.com/office/drawing/2014/main" id="{B1A82F3C-2F62-48CA-8217-0C97D0EF877C}"/>
              </a:ext>
            </a:extLst>
          </p:cNvPr>
          <p:cNvSpPr>
            <a:spLocks noChangeArrowheads="1"/>
          </p:cNvSpPr>
          <p:nvPr/>
        </p:nvSpPr>
        <p:spPr bwMode="auto">
          <a:xfrm>
            <a:off x="7630043" y="3774344"/>
            <a:ext cx="4199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1200" b="1" i="0" u="none" strike="noStrike" cap="none" normalizeH="0" baseline="0" dirty="0">
                <a:ln>
                  <a:noFill/>
                </a:ln>
                <a:solidFill>
                  <a:srgbClr val="000000"/>
                </a:solidFill>
                <a:effectLst/>
                <a:latin typeface="Century Gothic" panose="020B0502020202020204" pitchFamily="34" charset="0"/>
              </a:rPr>
              <a:t>2:1 </a:t>
            </a:r>
            <a:r>
              <a:rPr lang="en-US" altLang="en-US" sz="1400" b="1" dirty="0">
                <a:solidFill>
                  <a:schemeClr val="accent3">
                    <a:lumMod val="75000"/>
                  </a:schemeClr>
                </a:solidFill>
                <a:latin typeface="Century Gothic" panose="020B0502020202020204" pitchFamily="34" charset="0"/>
                <a:sym typeface="Wingdings 2" panose="05020102010507070707" pitchFamily="18" charset="2"/>
              </a:rPr>
              <a:t></a:t>
            </a:r>
            <a:endParaRPr kumimoji="0" lang="en-US" altLang="en-US" sz="1400" b="0" i="0" u="none" strike="noStrike" cap="none" normalizeH="0" baseline="0" dirty="0">
              <a:ln>
                <a:noFill/>
              </a:ln>
              <a:solidFill>
                <a:schemeClr val="accent3">
                  <a:lumMod val="75000"/>
                </a:schemeClr>
              </a:solidFill>
              <a:effectLst/>
            </a:endParaRPr>
          </a:p>
        </p:txBody>
      </p:sp>
      <p:sp>
        <p:nvSpPr>
          <p:cNvPr id="116" name="Rectangle 133">
            <a:extLst>
              <a:ext uri="{FF2B5EF4-FFF2-40B4-BE49-F238E27FC236}">
                <a16:creationId xmlns:a16="http://schemas.microsoft.com/office/drawing/2014/main" id="{C3FA9F84-38D3-4C6F-ADD2-E86CFB86C9D9}"/>
              </a:ext>
            </a:extLst>
          </p:cNvPr>
          <p:cNvSpPr>
            <a:spLocks noChangeArrowheads="1"/>
          </p:cNvSpPr>
          <p:nvPr/>
        </p:nvSpPr>
        <p:spPr bwMode="auto">
          <a:xfrm>
            <a:off x="587996" y="4114403"/>
            <a:ext cx="6908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Student B</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Rectangle 135">
            <a:extLst>
              <a:ext uri="{FF2B5EF4-FFF2-40B4-BE49-F238E27FC236}">
                <a16:creationId xmlns:a16="http://schemas.microsoft.com/office/drawing/2014/main" id="{ED108371-5C17-46C6-A47A-5B1A2BBA0DCC}"/>
              </a:ext>
            </a:extLst>
          </p:cNvPr>
          <p:cNvSpPr>
            <a:spLocks noChangeArrowheads="1"/>
          </p:cNvSpPr>
          <p:nvPr/>
        </p:nvSpPr>
        <p:spPr bwMode="auto">
          <a:xfrm>
            <a:off x="2235548" y="4114403"/>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8" name="Rectangle 136">
            <a:extLst>
              <a:ext uri="{FF2B5EF4-FFF2-40B4-BE49-F238E27FC236}">
                <a16:creationId xmlns:a16="http://schemas.microsoft.com/office/drawing/2014/main" id="{E88185EE-3A54-44B1-B0F3-F0346A69D0A7}"/>
              </a:ext>
            </a:extLst>
          </p:cNvPr>
          <p:cNvSpPr>
            <a:spLocks noChangeArrowheads="1"/>
          </p:cNvSpPr>
          <p:nvPr/>
        </p:nvSpPr>
        <p:spPr bwMode="auto">
          <a:xfrm>
            <a:off x="2738786" y="4114403"/>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137">
            <a:extLst>
              <a:ext uri="{FF2B5EF4-FFF2-40B4-BE49-F238E27FC236}">
                <a16:creationId xmlns:a16="http://schemas.microsoft.com/office/drawing/2014/main" id="{5C35EAAB-9A20-4E19-B0C5-1E063059470E}"/>
              </a:ext>
            </a:extLst>
          </p:cNvPr>
          <p:cNvSpPr>
            <a:spLocks noChangeArrowheads="1"/>
          </p:cNvSpPr>
          <p:nvPr/>
        </p:nvSpPr>
        <p:spPr bwMode="auto">
          <a:xfrm>
            <a:off x="3242023" y="4114403"/>
            <a:ext cx="236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0" name="Rectangle 138">
            <a:extLst>
              <a:ext uri="{FF2B5EF4-FFF2-40B4-BE49-F238E27FC236}">
                <a16:creationId xmlns:a16="http://schemas.microsoft.com/office/drawing/2014/main" id="{1E03068C-3BCB-4D2E-B101-92B7BE426A7C}"/>
              </a:ext>
            </a:extLst>
          </p:cNvPr>
          <p:cNvSpPr>
            <a:spLocks noChangeArrowheads="1"/>
          </p:cNvSpPr>
          <p:nvPr/>
        </p:nvSpPr>
        <p:spPr bwMode="auto">
          <a:xfrm>
            <a:off x="3745261" y="4114403"/>
            <a:ext cx="236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139">
            <a:extLst>
              <a:ext uri="{FF2B5EF4-FFF2-40B4-BE49-F238E27FC236}">
                <a16:creationId xmlns:a16="http://schemas.microsoft.com/office/drawing/2014/main" id="{EA9AD4B5-CA89-467E-B7D4-ADAB437B318B}"/>
              </a:ext>
            </a:extLst>
          </p:cNvPr>
          <p:cNvSpPr>
            <a:spLocks noChangeArrowheads="1"/>
          </p:cNvSpPr>
          <p:nvPr/>
        </p:nvSpPr>
        <p:spPr bwMode="auto">
          <a:xfrm>
            <a:off x="4246911" y="4114403"/>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82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2" name="Rectangle 140">
            <a:extLst>
              <a:ext uri="{FF2B5EF4-FFF2-40B4-BE49-F238E27FC236}">
                <a16:creationId xmlns:a16="http://schemas.microsoft.com/office/drawing/2014/main" id="{F7FCD6C3-E94A-407B-937F-7ACA146994E1}"/>
              </a:ext>
            </a:extLst>
          </p:cNvPr>
          <p:cNvSpPr>
            <a:spLocks noChangeArrowheads="1"/>
          </p:cNvSpPr>
          <p:nvPr/>
        </p:nvSpPr>
        <p:spPr bwMode="auto">
          <a:xfrm>
            <a:off x="4750148" y="4114403"/>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77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141">
            <a:extLst>
              <a:ext uri="{FF2B5EF4-FFF2-40B4-BE49-F238E27FC236}">
                <a16:creationId xmlns:a16="http://schemas.microsoft.com/office/drawing/2014/main" id="{B85DA156-8C69-4916-89CD-83FBFE3459C6}"/>
              </a:ext>
            </a:extLst>
          </p:cNvPr>
          <p:cNvSpPr>
            <a:spLocks noChangeArrowheads="1"/>
          </p:cNvSpPr>
          <p:nvPr/>
        </p:nvSpPr>
        <p:spPr bwMode="auto">
          <a:xfrm>
            <a:off x="5253386" y="4114403"/>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142">
            <a:extLst>
              <a:ext uri="{FF2B5EF4-FFF2-40B4-BE49-F238E27FC236}">
                <a16:creationId xmlns:a16="http://schemas.microsoft.com/office/drawing/2014/main" id="{A48D036C-7E75-48AA-AAE4-DC20CD07E68C}"/>
              </a:ext>
            </a:extLst>
          </p:cNvPr>
          <p:cNvSpPr>
            <a:spLocks noChangeArrowheads="1"/>
          </p:cNvSpPr>
          <p:nvPr/>
        </p:nvSpPr>
        <p:spPr bwMode="auto">
          <a:xfrm>
            <a:off x="5756623" y="4114403"/>
            <a:ext cx="236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Rectangle 143">
            <a:extLst>
              <a:ext uri="{FF2B5EF4-FFF2-40B4-BE49-F238E27FC236}">
                <a16:creationId xmlns:a16="http://schemas.microsoft.com/office/drawing/2014/main" id="{ED34EAE9-131F-4B47-9BBF-98676C6F076E}"/>
              </a:ext>
            </a:extLst>
          </p:cNvPr>
          <p:cNvSpPr>
            <a:spLocks noChangeArrowheads="1"/>
          </p:cNvSpPr>
          <p:nvPr/>
        </p:nvSpPr>
        <p:spPr bwMode="auto">
          <a:xfrm>
            <a:off x="6292305" y="4114403"/>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72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Rectangle 144">
            <a:extLst>
              <a:ext uri="{FF2B5EF4-FFF2-40B4-BE49-F238E27FC236}">
                <a16:creationId xmlns:a16="http://schemas.microsoft.com/office/drawing/2014/main" id="{7D83E975-973A-4696-AA38-454E190A8A63}"/>
              </a:ext>
            </a:extLst>
          </p:cNvPr>
          <p:cNvSpPr>
            <a:spLocks noChangeArrowheads="1"/>
          </p:cNvSpPr>
          <p:nvPr/>
        </p:nvSpPr>
        <p:spPr bwMode="auto">
          <a:xfrm>
            <a:off x="6981633" y="4099000"/>
            <a:ext cx="5386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Century Gothic" panose="020B0502020202020204" pitchFamily="34" charset="0"/>
              </a:rPr>
              <a:t>68 (2:1)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Rectangle 145">
            <a:extLst>
              <a:ext uri="{FF2B5EF4-FFF2-40B4-BE49-F238E27FC236}">
                <a16:creationId xmlns:a16="http://schemas.microsoft.com/office/drawing/2014/main" id="{D47F8D3E-CD47-4E92-BE8F-F79E95A2EEFE}"/>
              </a:ext>
            </a:extLst>
          </p:cNvPr>
          <p:cNvSpPr>
            <a:spLocks noChangeArrowheads="1"/>
          </p:cNvSpPr>
          <p:nvPr/>
        </p:nvSpPr>
        <p:spPr bwMode="auto">
          <a:xfrm>
            <a:off x="7633206" y="4084907"/>
            <a:ext cx="4776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sz="1200" b="1" i="0" u="none" strike="noStrike" cap="none" normalizeH="0" baseline="0" dirty="0">
                <a:ln>
                  <a:noFill/>
                </a:ln>
                <a:solidFill>
                  <a:srgbClr val="000000"/>
                </a:solidFill>
                <a:effectLst/>
                <a:latin typeface="Century Gothic" panose="020B0502020202020204" pitchFamily="34" charset="0"/>
              </a:rPr>
              <a:t>First </a:t>
            </a:r>
            <a:r>
              <a:rPr lang="en-US" altLang="en-US" sz="1400" b="1" dirty="0">
                <a:solidFill>
                  <a:schemeClr val="accent3">
                    <a:lumMod val="75000"/>
                  </a:schemeClr>
                </a:solidFill>
                <a:latin typeface="Century Gothic" panose="020B0502020202020204" pitchFamily="34" charset="0"/>
                <a:sym typeface="Wingdings 2" panose="05020102010507070707" pitchFamily="18" charset="2"/>
              </a:rPr>
              <a:t></a:t>
            </a:r>
            <a:endParaRPr kumimoji="0" lang="en-US" altLang="en-US" sz="1400" b="1" i="0" u="none" strike="noStrike" cap="none" normalizeH="0" baseline="0" dirty="0">
              <a:ln>
                <a:noFill/>
              </a:ln>
              <a:solidFill>
                <a:schemeClr val="accent4"/>
              </a:solidFill>
              <a:effectLst/>
              <a:latin typeface="Century Gothic" panose="020B0502020202020204" pitchFamily="34" charset="0"/>
            </a:endParaRPr>
          </a:p>
        </p:txBody>
      </p:sp>
      <p:sp>
        <p:nvSpPr>
          <p:cNvPr id="128" name="Rectangle 146">
            <a:extLst>
              <a:ext uri="{FF2B5EF4-FFF2-40B4-BE49-F238E27FC236}">
                <a16:creationId xmlns:a16="http://schemas.microsoft.com/office/drawing/2014/main" id="{27CAF197-15B7-43A1-B721-D55F9628F6CF}"/>
              </a:ext>
            </a:extLst>
          </p:cNvPr>
          <p:cNvSpPr>
            <a:spLocks noChangeArrowheads="1"/>
          </p:cNvSpPr>
          <p:nvPr/>
        </p:nvSpPr>
        <p:spPr bwMode="auto">
          <a:xfrm>
            <a:off x="587996" y="4427141"/>
            <a:ext cx="7213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Student 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9" name="Rectangle 148">
            <a:extLst>
              <a:ext uri="{FF2B5EF4-FFF2-40B4-BE49-F238E27FC236}">
                <a16:creationId xmlns:a16="http://schemas.microsoft.com/office/drawing/2014/main" id="{D08812FC-13F0-4EA2-9AA2-CE13B1A60887}"/>
              </a:ext>
            </a:extLst>
          </p:cNvPr>
          <p:cNvSpPr>
            <a:spLocks noChangeArrowheads="1"/>
          </p:cNvSpPr>
          <p:nvPr/>
        </p:nvSpPr>
        <p:spPr bwMode="auto">
          <a:xfrm>
            <a:off x="2235548" y="4427141"/>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149">
            <a:extLst>
              <a:ext uri="{FF2B5EF4-FFF2-40B4-BE49-F238E27FC236}">
                <a16:creationId xmlns:a16="http://schemas.microsoft.com/office/drawing/2014/main" id="{7932DEC0-68EC-4A32-BAEB-B73B6535F305}"/>
              </a:ext>
            </a:extLst>
          </p:cNvPr>
          <p:cNvSpPr>
            <a:spLocks noChangeArrowheads="1"/>
          </p:cNvSpPr>
          <p:nvPr/>
        </p:nvSpPr>
        <p:spPr bwMode="auto">
          <a:xfrm>
            <a:off x="2738786" y="4427141"/>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150">
            <a:extLst>
              <a:ext uri="{FF2B5EF4-FFF2-40B4-BE49-F238E27FC236}">
                <a16:creationId xmlns:a16="http://schemas.microsoft.com/office/drawing/2014/main" id="{C8B4B73A-8D14-40C9-8329-5301DE7433F9}"/>
              </a:ext>
            </a:extLst>
          </p:cNvPr>
          <p:cNvSpPr>
            <a:spLocks noChangeArrowheads="1"/>
          </p:cNvSpPr>
          <p:nvPr/>
        </p:nvSpPr>
        <p:spPr bwMode="auto">
          <a:xfrm>
            <a:off x="3242023" y="4427141"/>
            <a:ext cx="236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Rectangle 151">
            <a:extLst>
              <a:ext uri="{FF2B5EF4-FFF2-40B4-BE49-F238E27FC236}">
                <a16:creationId xmlns:a16="http://schemas.microsoft.com/office/drawing/2014/main" id="{F53D5072-32DE-4008-9751-566C1CE3D119}"/>
              </a:ext>
            </a:extLst>
          </p:cNvPr>
          <p:cNvSpPr>
            <a:spLocks noChangeArrowheads="1"/>
          </p:cNvSpPr>
          <p:nvPr/>
        </p:nvSpPr>
        <p:spPr bwMode="auto">
          <a:xfrm>
            <a:off x="3745261" y="4427141"/>
            <a:ext cx="236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72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3" name="Rectangle 152">
            <a:extLst>
              <a:ext uri="{FF2B5EF4-FFF2-40B4-BE49-F238E27FC236}">
                <a16:creationId xmlns:a16="http://schemas.microsoft.com/office/drawing/2014/main" id="{851B688C-1025-403A-9E61-6487D1BF3855}"/>
              </a:ext>
            </a:extLst>
          </p:cNvPr>
          <p:cNvSpPr>
            <a:spLocks noChangeArrowheads="1"/>
          </p:cNvSpPr>
          <p:nvPr/>
        </p:nvSpPr>
        <p:spPr bwMode="auto">
          <a:xfrm>
            <a:off x="4246911" y="4427141"/>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77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Rectangle 153">
            <a:extLst>
              <a:ext uri="{FF2B5EF4-FFF2-40B4-BE49-F238E27FC236}">
                <a16:creationId xmlns:a16="http://schemas.microsoft.com/office/drawing/2014/main" id="{B085E7AC-627D-43C4-8AC9-FB6EC8DA7761}"/>
              </a:ext>
            </a:extLst>
          </p:cNvPr>
          <p:cNvSpPr>
            <a:spLocks noChangeArrowheads="1"/>
          </p:cNvSpPr>
          <p:nvPr/>
        </p:nvSpPr>
        <p:spPr bwMode="auto">
          <a:xfrm>
            <a:off x="4750148" y="4427141"/>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Century Gothic" panose="020B0502020202020204" pitchFamily="34" charset="0"/>
              </a:rPr>
              <a:t>68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5" name="Rectangle 154">
            <a:extLst>
              <a:ext uri="{FF2B5EF4-FFF2-40B4-BE49-F238E27FC236}">
                <a16:creationId xmlns:a16="http://schemas.microsoft.com/office/drawing/2014/main" id="{7A474A72-0122-442C-B6B1-4A7E1B41FCDC}"/>
              </a:ext>
            </a:extLst>
          </p:cNvPr>
          <p:cNvSpPr>
            <a:spLocks noChangeArrowheads="1"/>
          </p:cNvSpPr>
          <p:nvPr/>
        </p:nvSpPr>
        <p:spPr bwMode="auto">
          <a:xfrm>
            <a:off x="5253386" y="4427141"/>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60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6" name="Rectangle 155">
            <a:extLst>
              <a:ext uri="{FF2B5EF4-FFF2-40B4-BE49-F238E27FC236}">
                <a16:creationId xmlns:a16="http://schemas.microsoft.com/office/drawing/2014/main" id="{1BED3FF2-D761-4C07-82FA-05669A51DB77}"/>
              </a:ext>
            </a:extLst>
          </p:cNvPr>
          <p:cNvSpPr>
            <a:spLocks noChangeArrowheads="1"/>
          </p:cNvSpPr>
          <p:nvPr/>
        </p:nvSpPr>
        <p:spPr bwMode="auto">
          <a:xfrm>
            <a:off x="5756623" y="4427141"/>
            <a:ext cx="236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Rectangle 156">
            <a:extLst>
              <a:ext uri="{FF2B5EF4-FFF2-40B4-BE49-F238E27FC236}">
                <a16:creationId xmlns:a16="http://schemas.microsoft.com/office/drawing/2014/main" id="{21FF86A5-ADB8-43DC-9BD3-B046778F69CD}"/>
              </a:ext>
            </a:extLst>
          </p:cNvPr>
          <p:cNvSpPr>
            <a:spLocks noChangeArrowheads="1"/>
          </p:cNvSpPr>
          <p:nvPr/>
        </p:nvSpPr>
        <p:spPr bwMode="auto">
          <a:xfrm>
            <a:off x="6292305" y="4427141"/>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69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8" name="Rectangle 157">
            <a:extLst>
              <a:ext uri="{FF2B5EF4-FFF2-40B4-BE49-F238E27FC236}">
                <a16:creationId xmlns:a16="http://schemas.microsoft.com/office/drawing/2014/main" id="{B449B109-248C-4296-B56B-9C574B13A7F6}"/>
              </a:ext>
            </a:extLst>
          </p:cNvPr>
          <p:cNvSpPr>
            <a:spLocks noChangeArrowheads="1"/>
          </p:cNvSpPr>
          <p:nvPr/>
        </p:nvSpPr>
        <p:spPr bwMode="auto">
          <a:xfrm>
            <a:off x="6981633" y="4420998"/>
            <a:ext cx="5386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Century Gothic" panose="020B0502020202020204" pitchFamily="34" charset="0"/>
              </a:rPr>
              <a:t>69 (2:1)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9" name="Rectangle 158">
            <a:extLst>
              <a:ext uri="{FF2B5EF4-FFF2-40B4-BE49-F238E27FC236}">
                <a16:creationId xmlns:a16="http://schemas.microsoft.com/office/drawing/2014/main" id="{A9042561-FD3F-4ACC-B2A2-A95E3A404683}"/>
              </a:ext>
            </a:extLst>
          </p:cNvPr>
          <p:cNvSpPr>
            <a:spLocks noChangeArrowheads="1"/>
          </p:cNvSpPr>
          <p:nvPr/>
        </p:nvSpPr>
        <p:spPr bwMode="auto">
          <a:xfrm>
            <a:off x="7630043" y="4394072"/>
            <a:ext cx="4199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2:1 </a:t>
            </a:r>
            <a:r>
              <a:rPr kumimoji="0" lang="en-US" altLang="en-US" sz="1400" b="1" i="0" u="none" strike="noStrike" cap="none" normalizeH="0" baseline="0" dirty="0">
                <a:ln>
                  <a:noFill/>
                </a:ln>
                <a:solidFill>
                  <a:srgbClr val="9F2936"/>
                </a:solidFill>
                <a:effectLst/>
                <a:latin typeface="Century Gothic" panose="020B0502020202020204" pitchFamily="34" charset="0"/>
                <a:sym typeface="Wingdings 2" panose="05020102010507070707" pitchFamily="18" charset="2"/>
              </a:rPr>
              <a:t></a:t>
            </a:r>
            <a:endParaRPr kumimoji="0" lang="en-US" altLang="en-US" sz="1400" b="0" i="0" u="none" strike="noStrike" cap="none" normalizeH="0" baseline="0" dirty="0">
              <a:ln>
                <a:noFill/>
              </a:ln>
              <a:solidFill>
                <a:srgbClr val="9F2936"/>
              </a:solidFill>
              <a:effectLst/>
            </a:endParaRPr>
          </a:p>
        </p:txBody>
      </p:sp>
      <p:sp>
        <p:nvSpPr>
          <p:cNvPr id="140" name="TextBox 139">
            <a:extLst>
              <a:ext uri="{FF2B5EF4-FFF2-40B4-BE49-F238E27FC236}">
                <a16:creationId xmlns:a16="http://schemas.microsoft.com/office/drawing/2014/main" id="{C4FE8DC2-61C1-4344-9E11-40A877E9959A}"/>
              </a:ext>
            </a:extLst>
          </p:cNvPr>
          <p:cNvSpPr txBox="1"/>
          <p:nvPr/>
        </p:nvSpPr>
        <p:spPr>
          <a:xfrm>
            <a:off x="1954095" y="3199174"/>
            <a:ext cx="3996201" cy="184666"/>
          </a:xfrm>
          <a:prstGeom prst="rect">
            <a:avLst/>
          </a:prstGeom>
          <a:solidFill>
            <a:schemeClr val="accent4">
              <a:lumMod val="75000"/>
            </a:schemeClr>
          </a:solidFill>
        </p:spPr>
        <p:txBody>
          <a:bodyPr wrap="square" tIns="0" bIns="0" rtlCol="0">
            <a:spAutoFit/>
          </a:bodyPr>
          <a:lstStyle/>
          <a:p>
            <a:pPr algn="ctr"/>
            <a:r>
              <a:rPr lang="en-GB" sz="1200" b="1" dirty="0">
                <a:solidFill>
                  <a:schemeClr val="bg1"/>
                </a:solidFill>
              </a:rPr>
              <a:t>15 credits</a:t>
            </a:r>
          </a:p>
        </p:txBody>
      </p:sp>
      <p:sp>
        <p:nvSpPr>
          <p:cNvPr id="141" name="TextBox 140">
            <a:extLst>
              <a:ext uri="{FF2B5EF4-FFF2-40B4-BE49-F238E27FC236}">
                <a16:creationId xmlns:a16="http://schemas.microsoft.com/office/drawing/2014/main" id="{6C2777FB-BDF8-45FF-A132-389624730652}"/>
              </a:ext>
            </a:extLst>
          </p:cNvPr>
          <p:cNvSpPr txBox="1"/>
          <p:nvPr/>
        </p:nvSpPr>
        <p:spPr>
          <a:xfrm>
            <a:off x="5949683" y="3199174"/>
            <a:ext cx="842512" cy="184666"/>
          </a:xfrm>
          <a:prstGeom prst="rect">
            <a:avLst/>
          </a:prstGeom>
          <a:solidFill>
            <a:schemeClr val="accent4">
              <a:lumMod val="75000"/>
            </a:schemeClr>
          </a:solidFill>
        </p:spPr>
        <p:txBody>
          <a:bodyPr wrap="square" tIns="0" bIns="0" rtlCol="0">
            <a:spAutoFit/>
          </a:bodyPr>
          <a:lstStyle/>
          <a:p>
            <a:pPr algn="ctr"/>
            <a:endParaRPr lang="en-GB" sz="1200" b="1" dirty="0">
              <a:solidFill>
                <a:schemeClr val="bg1"/>
              </a:solidFill>
            </a:endParaRPr>
          </a:p>
        </p:txBody>
      </p:sp>
      <p:sp>
        <p:nvSpPr>
          <p:cNvPr id="142" name="Line 70">
            <a:extLst>
              <a:ext uri="{FF2B5EF4-FFF2-40B4-BE49-F238E27FC236}">
                <a16:creationId xmlns:a16="http://schemas.microsoft.com/office/drawing/2014/main" id="{75646FF2-CA1D-4415-920C-892990974A0C}"/>
              </a:ext>
            </a:extLst>
          </p:cNvPr>
          <p:cNvSpPr>
            <a:spLocks noChangeShapeType="1"/>
          </p:cNvSpPr>
          <p:nvPr/>
        </p:nvSpPr>
        <p:spPr bwMode="auto">
          <a:xfrm flipH="1">
            <a:off x="6788364" y="3199175"/>
            <a:ext cx="4551" cy="145974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69">
            <a:extLst>
              <a:ext uri="{FF2B5EF4-FFF2-40B4-BE49-F238E27FC236}">
                <a16:creationId xmlns:a16="http://schemas.microsoft.com/office/drawing/2014/main" id="{BFA43D9B-8841-431B-8A88-A5F92734EC97}"/>
              </a:ext>
            </a:extLst>
          </p:cNvPr>
          <p:cNvSpPr>
            <a:spLocks noChangeShapeType="1"/>
          </p:cNvSpPr>
          <p:nvPr/>
        </p:nvSpPr>
        <p:spPr bwMode="auto">
          <a:xfrm>
            <a:off x="5947526" y="3199174"/>
            <a:ext cx="18161" cy="146609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70">
            <a:extLst>
              <a:ext uri="{FF2B5EF4-FFF2-40B4-BE49-F238E27FC236}">
                <a16:creationId xmlns:a16="http://schemas.microsoft.com/office/drawing/2014/main" id="{3D1BFF9A-0DF6-4F58-B3EE-563B75AA2114}"/>
              </a:ext>
            </a:extLst>
          </p:cNvPr>
          <p:cNvSpPr>
            <a:spLocks noChangeShapeType="1"/>
          </p:cNvSpPr>
          <p:nvPr/>
        </p:nvSpPr>
        <p:spPr bwMode="auto">
          <a:xfrm flipH="1">
            <a:off x="7571300" y="3366909"/>
            <a:ext cx="1143" cy="1298358"/>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Rectangle 102">
            <a:extLst>
              <a:ext uri="{FF2B5EF4-FFF2-40B4-BE49-F238E27FC236}">
                <a16:creationId xmlns:a16="http://schemas.microsoft.com/office/drawing/2014/main" id="{A2859533-78CB-4BE3-95E4-C0BDBF1D0550}"/>
              </a:ext>
            </a:extLst>
          </p:cNvPr>
          <p:cNvSpPr>
            <a:spLocks noChangeArrowheads="1"/>
          </p:cNvSpPr>
          <p:nvPr/>
        </p:nvSpPr>
        <p:spPr bwMode="auto">
          <a:xfrm>
            <a:off x="6001371" y="3353530"/>
            <a:ext cx="4841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entury Gothic" panose="020B0502020202020204" pitchFamily="34" charset="0"/>
              </a:rPr>
              <a:t>Level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6" name="Rectangle 104">
            <a:extLst>
              <a:ext uri="{FF2B5EF4-FFF2-40B4-BE49-F238E27FC236}">
                <a16:creationId xmlns:a16="http://schemas.microsoft.com/office/drawing/2014/main" id="{6B26DBD9-CF61-4173-B41A-1A409051FFC0}"/>
              </a:ext>
            </a:extLst>
          </p:cNvPr>
          <p:cNvSpPr>
            <a:spLocks noChangeArrowheads="1"/>
          </p:cNvSpPr>
          <p:nvPr/>
        </p:nvSpPr>
        <p:spPr bwMode="auto">
          <a:xfrm>
            <a:off x="6001371" y="3534505"/>
            <a:ext cx="3460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avg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Rectangle 105">
            <a:extLst>
              <a:ext uri="{FF2B5EF4-FFF2-40B4-BE49-F238E27FC236}">
                <a16:creationId xmlns:a16="http://schemas.microsoft.com/office/drawing/2014/main" id="{13F8B0E7-F1A7-437B-98E8-DB4EBFADB0A6}"/>
              </a:ext>
            </a:extLst>
          </p:cNvPr>
          <p:cNvSpPr>
            <a:spLocks noChangeArrowheads="1"/>
          </p:cNvSpPr>
          <p:nvPr/>
        </p:nvSpPr>
        <p:spPr bwMode="auto">
          <a:xfrm>
            <a:off x="6317283" y="3534505"/>
            <a:ext cx="446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mark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Rectangle 103">
            <a:extLst>
              <a:ext uri="{FF2B5EF4-FFF2-40B4-BE49-F238E27FC236}">
                <a16:creationId xmlns:a16="http://schemas.microsoft.com/office/drawing/2014/main" id="{61941D58-327D-41DF-8BA8-BD9328FF0A34}"/>
              </a:ext>
            </a:extLst>
          </p:cNvPr>
          <p:cNvSpPr>
            <a:spLocks noChangeArrowheads="1"/>
          </p:cNvSpPr>
          <p:nvPr/>
        </p:nvSpPr>
        <p:spPr bwMode="auto">
          <a:xfrm>
            <a:off x="6440272" y="3353152"/>
            <a:ext cx="865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FFFFFF"/>
                </a:solidFill>
                <a:latin typeface="Century Gothic" panose="020B0502020202020204" pitchFamily="34" charset="0"/>
              </a:rPr>
              <a:t>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9" name="Rectangle 117">
            <a:extLst>
              <a:ext uri="{FF2B5EF4-FFF2-40B4-BE49-F238E27FC236}">
                <a16:creationId xmlns:a16="http://schemas.microsoft.com/office/drawing/2014/main" id="{BF66CDAF-5C4F-4A14-8248-4C9C18983E00}"/>
              </a:ext>
            </a:extLst>
          </p:cNvPr>
          <p:cNvSpPr>
            <a:spLocks noChangeArrowheads="1"/>
          </p:cNvSpPr>
          <p:nvPr/>
        </p:nvSpPr>
        <p:spPr bwMode="auto">
          <a:xfrm>
            <a:off x="6300192" y="3790374"/>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59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583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9"/>
                                        </p:tgtEl>
                                      </p:cBhvr>
                                    </p:animEffect>
                                    <p:animScale>
                                      <p:cBhvr>
                                        <p:cTn id="15" dur="250" autoRev="1" fill="hold"/>
                                        <p:tgtEl>
                                          <p:spTgt spid="9"/>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6"/>
                                        </p:tgtEl>
                                      </p:cBhvr>
                                    </p:animEffect>
                                    <p:animScale>
                                      <p:cBhvr>
                                        <p:cTn id="23" dur="250" autoRev="1" fill="hold"/>
                                        <p:tgtEl>
                                          <p:spTgt spid="6"/>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150"/>
                                        </p:tgtEl>
                                      </p:cBhvr>
                                    </p:animEffect>
                                    <p:animScale>
                                      <p:cBhvr>
                                        <p:cTn id="28" dur="250" autoRev="1" fill="hold"/>
                                        <p:tgtEl>
                                          <p:spTgt spid="150"/>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24" presetClass="emph" presetSubtype="0" fill="remove" grpId="0" nodeType="clickEffect">
                                  <p:stCondLst>
                                    <p:cond delay="0"/>
                                  </p:stCondLst>
                                  <p:childTnLst>
                                    <p:animClr clrSpc="hsl" dir="cw">
                                      <p:cBhvr override="childStyle">
                                        <p:cTn id="32" dur="2000" fill="hold"/>
                                        <p:tgtEl>
                                          <p:spTgt spid="48"/>
                                        </p:tgtEl>
                                        <p:attrNameLst>
                                          <p:attrName>style.color</p:attrName>
                                        </p:attrNameLst>
                                      </p:cBhvr>
                                      <p:by>
                                        <p:hsl h="0" s="-12549" l="-25098"/>
                                      </p:by>
                                    </p:animClr>
                                    <p:animClr clrSpc="hsl" dir="cw">
                                      <p:cBhvr>
                                        <p:cTn id="33" dur="2000" fill="hold"/>
                                        <p:tgtEl>
                                          <p:spTgt spid="48"/>
                                        </p:tgtEl>
                                        <p:attrNameLst>
                                          <p:attrName>fillcolor</p:attrName>
                                        </p:attrNameLst>
                                      </p:cBhvr>
                                      <p:by>
                                        <p:hsl h="0" s="-12549" l="-25098"/>
                                      </p:by>
                                    </p:animClr>
                                    <p:animClr clrSpc="hsl" dir="cw">
                                      <p:cBhvr>
                                        <p:cTn id="34" dur="2000" fill="hold"/>
                                        <p:tgtEl>
                                          <p:spTgt spid="48"/>
                                        </p:tgtEl>
                                        <p:attrNameLst>
                                          <p:attrName>stroke.color</p:attrName>
                                        </p:attrNameLst>
                                      </p:cBhvr>
                                      <p:by>
                                        <p:hsl h="0" s="-12549" l="-25098"/>
                                      </p:by>
                                    </p:animClr>
                                    <p:set>
                                      <p:cBhvr>
                                        <p:cTn id="35" dur="2000" fill="hold"/>
                                        <p:tgtEl>
                                          <p:spTgt spid="48"/>
                                        </p:tgtEl>
                                        <p:attrNameLst>
                                          <p:attrName>fill.type</p:attrName>
                                        </p:attrNameLst>
                                      </p:cBhvr>
                                      <p:to>
                                        <p:strVal val="solid"/>
                                      </p:to>
                                    </p:set>
                                  </p:childTnLst>
                                </p:cTn>
                              </p:par>
                              <p:par>
                                <p:cTn id="36" presetID="24" presetClass="emph" presetSubtype="0" fill="remove" grpId="0" nodeType="withEffect">
                                  <p:stCondLst>
                                    <p:cond delay="0"/>
                                  </p:stCondLst>
                                  <p:childTnLst>
                                    <p:animClr clrSpc="hsl" dir="cw">
                                      <p:cBhvr override="childStyle">
                                        <p:cTn id="37" dur="2000" fill="hold"/>
                                        <p:tgtEl>
                                          <p:spTgt spid="61"/>
                                        </p:tgtEl>
                                        <p:attrNameLst>
                                          <p:attrName>style.color</p:attrName>
                                        </p:attrNameLst>
                                      </p:cBhvr>
                                      <p:by>
                                        <p:hsl h="0" s="-12549" l="-25098"/>
                                      </p:by>
                                    </p:animClr>
                                    <p:animClr clrSpc="hsl" dir="cw">
                                      <p:cBhvr>
                                        <p:cTn id="38" dur="2000" fill="hold"/>
                                        <p:tgtEl>
                                          <p:spTgt spid="61"/>
                                        </p:tgtEl>
                                        <p:attrNameLst>
                                          <p:attrName>fillcolor</p:attrName>
                                        </p:attrNameLst>
                                      </p:cBhvr>
                                      <p:by>
                                        <p:hsl h="0" s="-12549" l="-25098"/>
                                      </p:by>
                                    </p:animClr>
                                    <p:animClr clrSpc="hsl" dir="cw">
                                      <p:cBhvr>
                                        <p:cTn id="39" dur="2000" fill="hold"/>
                                        <p:tgtEl>
                                          <p:spTgt spid="61"/>
                                        </p:tgtEl>
                                        <p:attrNameLst>
                                          <p:attrName>stroke.color</p:attrName>
                                        </p:attrNameLst>
                                      </p:cBhvr>
                                      <p:by>
                                        <p:hsl h="0" s="-12549" l="-25098"/>
                                      </p:by>
                                    </p:animClr>
                                    <p:set>
                                      <p:cBhvr>
                                        <p:cTn id="40" dur="2000" fill="hold"/>
                                        <p:tgtEl>
                                          <p:spTgt spid="61"/>
                                        </p:tgtEl>
                                        <p:attrNameLst>
                                          <p:attrName>fill.type</p:attrName>
                                        </p:attrNameLst>
                                      </p:cBhvr>
                                      <p:to>
                                        <p:strVal val="solid"/>
                                      </p:to>
                                    </p:set>
                                  </p:childTnLst>
                                </p:cTn>
                              </p:par>
                              <p:par>
                                <p:cTn id="41" presetID="24" presetClass="emph" presetSubtype="0" fill="remove" grpId="0" nodeType="withEffect">
                                  <p:stCondLst>
                                    <p:cond delay="0"/>
                                  </p:stCondLst>
                                  <p:childTnLst>
                                    <p:animClr clrSpc="hsl" dir="cw">
                                      <p:cBhvr override="childStyle">
                                        <p:cTn id="42" dur="2000" fill="hold"/>
                                        <p:tgtEl>
                                          <p:spTgt spid="74"/>
                                        </p:tgtEl>
                                        <p:attrNameLst>
                                          <p:attrName>style.color</p:attrName>
                                        </p:attrNameLst>
                                      </p:cBhvr>
                                      <p:by>
                                        <p:hsl h="0" s="-12549" l="-25098"/>
                                      </p:by>
                                    </p:animClr>
                                    <p:animClr clrSpc="hsl" dir="cw">
                                      <p:cBhvr>
                                        <p:cTn id="43" dur="2000" fill="hold"/>
                                        <p:tgtEl>
                                          <p:spTgt spid="74"/>
                                        </p:tgtEl>
                                        <p:attrNameLst>
                                          <p:attrName>fillcolor</p:attrName>
                                        </p:attrNameLst>
                                      </p:cBhvr>
                                      <p:by>
                                        <p:hsl h="0" s="-12549" l="-25098"/>
                                      </p:by>
                                    </p:animClr>
                                    <p:animClr clrSpc="hsl" dir="cw">
                                      <p:cBhvr>
                                        <p:cTn id="44" dur="2000" fill="hold"/>
                                        <p:tgtEl>
                                          <p:spTgt spid="74"/>
                                        </p:tgtEl>
                                        <p:attrNameLst>
                                          <p:attrName>stroke.color</p:attrName>
                                        </p:attrNameLst>
                                      </p:cBhvr>
                                      <p:by>
                                        <p:hsl h="0" s="-12549" l="-25098"/>
                                      </p:by>
                                    </p:animClr>
                                    <p:set>
                                      <p:cBhvr>
                                        <p:cTn id="45" dur="2000" fill="hold"/>
                                        <p:tgtEl>
                                          <p:spTgt spid="74"/>
                                        </p:tgtEl>
                                        <p:attrNameLst>
                                          <p:attrName>fill.type</p:attrName>
                                        </p:attrNameLst>
                                      </p:cBhvr>
                                      <p:to>
                                        <p:strVal val="solid"/>
                                      </p:to>
                                    </p:set>
                                  </p:childTnLst>
                                </p:cTn>
                              </p:par>
                              <p:par>
                                <p:cTn id="46" presetID="24" presetClass="emph" presetSubtype="0" fill="remove" grpId="0" nodeType="withEffect">
                                  <p:stCondLst>
                                    <p:cond delay="0"/>
                                  </p:stCondLst>
                                  <p:childTnLst>
                                    <p:animClr clrSpc="hsl" dir="cw">
                                      <p:cBhvr override="childStyle">
                                        <p:cTn id="47" dur="2000" fill="hold"/>
                                        <p:tgtEl>
                                          <p:spTgt spid="22"/>
                                        </p:tgtEl>
                                        <p:attrNameLst>
                                          <p:attrName>style.color</p:attrName>
                                        </p:attrNameLst>
                                      </p:cBhvr>
                                      <p:by>
                                        <p:hsl h="0" s="-12549" l="-25098"/>
                                      </p:by>
                                    </p:animClr>
                                    <p:animClr clrSpc="hsl" dir="cw">
                                      <p:cBhvr>
                                        <p:cTn id="48" dur="2000" fill="hold"/>
                                        <p:tgtEl>
                                          <p:spTgt spid="22"/>
                                        </p:tgtEl>
                                        <p:attrNameLst>
                                          <p:attrName>fillcolor</p:attrName>
                                        </p:attrNameLst>
                                      </p:cBhvr>
                                      <p:by>
                                        <p:hsl h="0" s="-12549" l="-25098"/>
                                      </p:by>
                                    </p:animClr>
                                    <p:animClr clrSpc="hsl" dir="cw">
                                      <p:cBhvr>
                                        <p:cTn id="49" dur="2000" fill="hold"/>
                                        <p:tgtEl>
                                          <p:spTgt spid="22"/>
                                        </p:tgtEl>
                                        <p:attrNameLst>
                                          <p:attrName>stroke.color</p:attrName>
                                        </p:attrNameLst>
                                      </p:cBhvr>
                                      <p:by>
                                        <p:hsl h="0" s="-12549" l="-25098"/>
                                      </p:by>
                                    </p:animClr>
                                    <p:set>
                                      <p:cBhvr>
                                        <p:cTn id="50" dur="2000" fill="hold"/>
                                        <p:tgtEl>
                                          <p:spTgt spid="22"/>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4" presetClass="emph" presetSubtype="0" fill="remove" grpId="0" nodeType="clickEffect">
                                  <p:stCondLst>
                                    <p:cond delay="0"/>
                                  </p:stCondLst>
                                  <p:childTnLst>
                                    <p:animClr clrSpc="hsl" dir="cw">
                                      <p:cBhvr override="childStyle">
                                        <p:cTn id="54" dur="2000" fill="hold"/>
                                        <p:tgtEl>
                                          <p:spTgt spid="24"/>
                                        </p:tgtEl>
                                        <p:attrNameLst>
                                          <p:attrName>style.color</p:attrName>
                                        </p:attrNameLst>
                                      </p:cBhvr>
                                      <p:by>
                                        <p:hsl h="0" s="-12549" l="-25098"/>
                                      </p:by>
                                    </p:animClr>
                                    <p:animClr clrSpc="hsl" dir="cw">
                                      <p:cBhvr>
                                        <p:cTn id="55" dur="2000" fill="hold"/>
                                        <p:tgtEl>
                                          <p:spTgt spid="24"/>
                                        </p:tgtEl>
                                        <p:attrNameLst>
                                          <p:attrName>fillcolor</p:attrName>
                                        </p:attrNameLst>
                                      </p:cBhvr>
                                      <p:by>
                                        <p:hsl h="0" s="-12549" l="-25098"/>
                                      </p:by>
                                    </p:animClr>
                                    <p:animClr clrSpc="hsl" dir="cw">
                                      <p:cBhvr>
                                        <p:cTn id="56" dur="2000" fill="hold"/>
                                        <p:tgtEl>
                                          <p:spTgt spid="24"/>
                                        </p:tgtEl>
                                        <p:attrNameLst>
                                          <p:attrName>stroke.color</p:attrName>
                                        </p:attrNameLst>
                                      </p:cBhvr>
                                      <p:by>
                                        <p:hsl h="0" s="-12549" l="-25098"/>
                                      </p:by>
                                    </p:animClr>
                                    <p:set>
                                      <p:cBhvr>
                                        <p:cTn id="57" dur="2000" fill="hold"/>
                                        <p:tgtEl>
                                          <p:spTgt spid="24"/>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4" presetClass="emph" presetSubtype="0" fill="remove" grpId="0" nodeType="clickEffect">
                                  <p:stCondLst>
                                    <p:cond delay="0"/>
                                  </p:stCondLst>
                                  <p:childTnLst>
                                    <p:animClr clrSpc="hsl" dir="cw">
                                      <p:cBhvr override="childStyle">
                                        <p:cTn id="61" dur="2000" fill="hold"/>
                                        <p:tgtEl>
                                          <p:spTgt spid="37"/>
                                        </p:tgtEl>
                                        <p:attrNameLst>
                                          <p:attrName>style.color</p:attrName>
                                        </p:attrNameLst>
                                      </p:cBhvr>
                                      <p:by>
                                        <p:hsl h="0" s="-12549" l="-25098"/>
                                      </p:by>
                                    </p:animClr>
                                    <p:animClr clrSpc="hsl" dir="cw">
                                      <p:cBhvr>
                                        <p:cTn id="62" dur="2000" fill="hold"/>
                                        <p:tgtEl>
                                          <p:spTgt spid="37"/>
                                        </p:tgtEl>
                                        <p:attrNameLst>
                                          <p:attrName>fillcolor</p:attrName>
                                        </p:attrNameLst>
                                      </p:cBhvr>
                                      <p:by>
                                        <p:hsl h="0" s="-12549" l="-25098"/>
                                      </p:by>
                                    </p:animClr>
                                    <p:animClr clrSpc="hsl" dir="cw">
                                      <p:cBhvr>
                                        <p:cTn id="63" dur="2000" fill="hold"/>
                                        <p:tgtEl>
                                          <p:spTgt spid="37"/>
                                        </p:tgtEl>
                                        <p:attrNameLst>
                                          <p:attrName>stroke.color</p:attrName>
                                        </p:attrNameLst>
                                      </p:cBhvr>
                                      <p:by>
                                        <p:hsl h="0" s="-12549" l="-25098"/>
                                      </p:by>
                                    </p:animClr>
                                    <p:set>
                                      <p:cBhvr>
                                        <p:cTn id="64" dur="2000" fill="hold"/>
                                        <p:tgtEl>
                                          <p:spTgt spid="37"/>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4" presetClass="emph" presetSubtype="0" fill="remove" grpId="0" nodeType="clickEffect">
                                  <p:stCondLst>
                                    <p:cond delay="0"/>
                                  </p:stCondLst>
                                  <p:childTnLst>
                                    <p:animClr clrSpc="hsl" dir="cw">
                                      <p:cBhvr override="childStyle">
                                        <p:cTn id="68" dur="2000" fill="hold"/>
                                        <p:tgtEl>
                                          <p:spTgt spid="47"/>
                                        </p:tgtEl>
                                        <p:attrNameLst>
                                          <p:attrName>style.color</p:attrName>
                                        </p:attrNameLst>
                                      </p:cBhvr>
                                      <p:by>
                                        <p:hsl h="0" s="-12549" l="-25098"/>
                                      </p:by>
                                    </p:animClr>
                                    <p:animClr clrSpc="hsl" dir="cw">
                                      <p:cBhvr>
                                        <p:cTn id="69" dur="2000" fill="hold"/>
                                        <p:tgtEl>
                                          <p:spTgt spid="47"/>
                                        </p:tgtEl>
                                        <p:attrNameLst>
                                          <p:attrName>fillcolor</p:attrName>
                                        </p:attrNameLst>
                                      </p:cBhvr>
                                      <p:by>
                                        <p:hsl h="0" s="-12549" l="-25098"/>
                                      </p:by>
                                    </p:animClr>
                                    <p:animClr clrSpc="hsl" dir="cw">
                                      <p:cBhvr>
                                        <p:cTn id="70" dur="2000" fill="hold"/>
                                        <p:tgtEl>
                                          <p:spTgt spid="47"/>
                                        </p:tgtEl>
                                        <p:attrNameLst>
                                          <p:attrName>stroke.color</p:attrName>
                                        </p:attrNameLst>
                                      </p:cBhvr>
                                      <p:by>
                                        <p:hsl h="0" s="-12549" l="-25098"/>
                                      </p:by>
                                    </p:animClr>
                                    <p:set>
                                      <p:cBhvr>
                                        <p:cTn id="71" dur="2000" fill="hold"/>
                                        <p:tgtEl>
                                          <p:spTgt spid="47"/>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4" presetClass="emph" presetSubtype="0" fill="remove" grpId="0" nodeType="clickEffect">
                                  <p:stCondLst>
                                    <p:cond delay="0"/>
                                  </p:stCondLst>
                                  <p:childTnLst>
                                    <p:animClr clrSpc="hsl" dir="cw">
                                      <p:cBhvr override="childStyle">
                                        <p:cTn id="75" dur="2000" fill="hold"/>
                                        <p:tgtEl>
                                          <p:spTgt spid="41"/>
                                        </p:tgtEl>
                                        <p:attrNameLst>
                                          <p:attrName>style.color</p:attrName>
                                        </p:attrNameLst>
                                      </p:cBhvr>
                                      <p:by>
                                        <p:hsl h="0" s="-12549" l="-25098"/>
                                      </p:by>
                                    </p:animClr>
                                    <p:animClr clrSpc="hsl" dir="cw">
                                      <p:cBhvr>
                                        <p:cTn id="76" dur="2000" fill="hold"/>
                                        <p:tgtEl>
                                          <p:spTgt spid="41"/>
                                        </p:tgtEl>
                                        <p:attrNameLst>
                                          <p:attrName>fillcolor</p:attrName>
                                        </p:attrNameLst>
                                      </p:cBhvr>
                                      <p:by>
                                        <p:hsl h="0" s="-12549" l="-25098"/>
                                      </p:by>
                                    </p:animClr>
                                    <p:animClr clrSpc="hsl" dir="cw">
                                      <p:cBhvr>
                                        <p:cTn id="77" dur="2000" fill="hold"/>
                                        <p:tgtEl>
                                          <p:spTgt spid="41"/>
                                        </p:tgtEl>
                                        <p:attrNameLst>
                                          <p:attrName>stroke.color</p:attrName>
                                        </p:attrNameLst>
                                      </p:cBhvr>
                                      <p:by>
                                        <p:hsl h="0" s="-12549" l="-25098"/>
                                      </p:by>
                                    </p:animClr>
                                    <p:set>
                                      <p:cBhvr>
                                        <p:cTn id="78" dur="2000" fill="hold"/>
                                        <p:tgtEl>
                                          <p:spTgt spid="41"/>
                                        </p:tgtEl>
                                        <p:attrNameLst>
                                          <p:attrName>fill.type</p:attrName>
                                        </p:attrNameLst>
                                      </p:cBhvr>
                                      <p:to>
                                        <p:strVal val="solid"/>
                                      </p:to>
                                    </p:set>
                                  </p:childTnLst>
                                </p:cTn>
                              </p:par>
                              <p:par>
                                <p:cTn id="79" presetID="24" presetClass="emph" presetSubtype="0" fill="remove" grpId="0" nodeType="withEffect">
                                  <p:stCondLst>
                                    <p:cond delay="0"/>
                                  </p:stCondLst>
                                  <p:childTnLst>
                                    <p:animClr clrSpc="hsl" dir="cw">
                                      <p:cBhvr override="childStyle">
                                        <p:cTn id="80" dur="2000" fill="hold"/>
                                        <p:tgtEl>
                                          <p:spTgt spid="42"/>
                                        </p:tgtEl>
                                        <p:attrNameLst>
                                          <p:attrName>style.color</p:attrName>
                                        </p:attrNameLst>
                                      </p:cBhvr>
                                      <p:by>
                                        <p:hsl h="0" s="-12549" l="-25098"/>
                                      </p:by>
                                    </p:animClr>
                                    <p:animClr clrSpc="hsl" dir="cw">
                                      <p:cBhvr>
                                        <p:cTn id="81" dur="2000" fill="hold"/>
                                        <p:tgtEl>
                                          <p:spTgt spid="42"/>
                                        </p:tgtEl>
                                        <p:attrNameLst>
                                          <p:attrName>fillcolor</p:attrName>
                                        </p:attrNameLst>
                                      </p:cBhvr>
                                      <p:by>
                                        <p:hsl h="0" s="-12549" l="-25098"/>
                                      </p:by>
                                    </p:animClr>
                                    <p:animClr clrSpc="hsl" dir="cw">
                                      <p:cBhvr>
                                        <p:cTn id="82" dur="2000" fill="hold"/>
                                        <p:tgtEl>
                                          <p:spTgt spid="42"/>
                                        </p:tgtEl>
                                        <p:attrNameLst>
                                          <p:attrName>stroke.color</p:attrName>
                                        </p:attrNameLst>
                                      </p:cBhvr>
                                      <p:by>
                                        <p:hsl h="0" s="-12549" l="-25098"/>
                                      </p:by>
                                    </p:animClr>
                                    <p:set>
                                      <p:cBhvr>
                                        <p:cTn id="83" dur="2000" fill="hold"/>
                                        <p:tgtEl>
                                          <p:spTgt spid="42"/>
                                        </p:tgtEl>
                                        <p:attrNameLst>
                                          <p:attrName>fill.type</p:attrName>
                                        </p:attrNameLst>
                                      </p:cBhvr>
                                      <p:to>
                                        <p:strVal val="solid"/>
                                      </p:to>
                                    </p:set>
                                  </p:childTnLst>
                                </p:cTn>
                              </p:par>
                              <p:par>
                                <p:cTn id="84" presetID="24" presetClass="emph" presetSubtype="0" fill="remove" grpId="0" nodeType="withEffect">
                                  <p:stCondLst>
                                    <p:cond delay="0"/>
                                  </p:stCondLst>
                                  <p:childTnLst>
                                    <p:animClr clrSpc="hsl" dir="cw">
                                      <p:cBhvr override="childStyle">
                                        <p:cTn id="85" dur="2000" fill="hold"/>
                                        <p:tgtEl>
                                          <p:spTgt spid="45"/>
                                        </p:tgtEl>
                                        <p:attrNameLst>
                                          <p:attrName>style.color</p:attrName>
                                        </p:attrNameLst>
                                      </p:cBhvr>
                                      <p:by>
                                        <p:hsl h="0" s="-12549" l="-25098"/>
                                      </p:by>
                                    </p:animClr>
                                    <p:animClr clrSpc="hsl" dir="cw">
                                      <p:cBhvr>
                                        <p:cTn id="86" dur="2000" fill="hold"/>
                                        <p:tgtEl>
                                          <p:spTgt spid="45"/>
                                        </p:tgtEl>
                                        <p:attrNameLst>
                                          <p:attrName>fillcolor</p:attrName>
                                        </p:attrNameLst>
                                      </p:cBhvr>
                                      <p:by>
                                        <p:hsl h="0" s="-12549" l="-25098"/>
                                      </p:by>
                                    </p:animClr>
                                    <p:animClr clrSpc="hsl" dir="cw">
                                      <p:cBhvr>
                                        <p:cTn id="87" dur="2000" fill="hold"/>
                                        <p:tgtEl>
                                          <p:spTgt spid="45"/>
                                        </p:tgtEl>
                                        <p:attrNameLst>
                                          <p:attrName>stroke.color</p:attrName>
                                        </p:attrNameLst>
                                      </p:cBhvr>
                                      <p:by>
                                        <p:hsl h="0" s="-12549" l="-25098"/>
                                      </p:by>
                                    </p:animClr>
                                    <p:set>
                                      <p:cBhvr>
                                        <p:cTn id="88" dur="2000" fill="hold"/>
                                        <p:tgtEl>
                                          <p:spTgt spid="45"/>
                                        </p:tgtEl>
                                        <p:attrNameLst>
                                          <p:attrName>fill.type</p:attrName>
                                        </p:attrNameLst>
                                      </p:cBhvr>
                                      <p:to>
                                        <p:strVal val="solid"/>
                                      </p:to>
                                    </p:set>
                                  </p:childTnLst>
                                </p:cTn>
                              </p:par>
                              <p:par>
                                <p:cTn id="89" presetID="24" presetClass="emph" presetSubtype="0" fill="remove" grpId="0" nodeType="withEffect">
                                  <p:stCondLst>
                                    <p:cond delay="0"/>
                                  </p:stCondLst>
                                  <p:childTnLst>
                                    <p:animClr clrSpc="hsl" dir="cw">
                                      <p:cBhvr override="childStyle">
                                        <p:cTn id="90" dur="2000" fill="hold"/>
                                        <p:tgtEl>
                                          <p:spTgt spid="46"/>
                                        </p:tgtEl>
                                        <p:attrNameLst>
                                          <p:attrName>style.color</p:attrName>
                                        </p:attrNameLst>
                                      </p:cBhvr>
                                      <p:by>
                                        <p:hsl h="0" s="-12549" l="-25098"/>
                                      </p:by>
                                    </p:animClr>
                                    <p:animClr clrSpc="hsl" dir="cw">
                                      <p:cBhvr>
                                        <p:cTn id="91" dur="2000" fill="hold"/>
                                        <p:tgtEl>
                                          <p:spTgt spid="46"/>
                                        </p:tgtEl>
                                        <p:attrNameLst>
                                          <p:attrName>fillcolor</p:attrName>
                                        </p:attrNameLst>
                                      </p:cBhvr>
                                      <p:by>
                                        <p:hsl h="0" s="-12549" l="-25098"/>
                                      </p:by>
                                    </p:animClr>
                                    <p:animClr clrSpc="hsl" dir="cw">
                                      <p:cBhvr>
                                        <p:cTn id="92" dur="2000" fill="hold"/>
                                        <p:tgtEl>
                                          <p:spTgt spid="46"/>
                                        </p:tgtEl>
                                        <p:attrNameLst>
                                          <p:attrName>stroke.color</p:attrName>
                                        </p:attrNameLst>
                                      </p:cBhvr>
                                      <p:by>
                                        <p:hsl h="0" s="-12549" l="-25098"/>
                                      </p:by>
                                    </p:animClr>
                                    <p:set>
                                      <p:cBhvr>
                                        <p:cTn id="93" dur="2000" fill="hold"/>
                                        <p:tgtEl>
                                          <p:spTgt spid="46"/>
                                        </p:tgtEl>
                                        <p:attrNameLst>
                                          <p:attrName>fill.type</p:attrName>
                                        </p:attrNameLst>
                                      </p:cBhvr>
                                      <p:to>
                                        <p:strVal val="solid"/>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1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4" presetClass="emph" presetSubtype="0" fill="remove" grpId="0" nodeType="clickEffect">
                                  <p:stCondLst>
                                    <p:cond delay="0"/>
                                  </p:stCondLst>
                                  <p:childTnLst>
                                    <p:animClr clrSpc="hsl" dir="cw">
                                      <p:cBhvr override="childStyle">
                                        <p:cTn id="101" dur="2000" fill="hold"/>
                                        <p:tgtEl>
                                          <p:spTgt spid="50"/>
                                        </p:tgtEl>
                                        <p:attrNameLst>
                                          <p:attrName>style.color</p:attrName>
                                        </p:attrNameLst>
                                      </p:cBhvr>
                                      <p:by>
                                        <p:hsl h="0" s="-12549" l="-25098"/>
                                      </p:by>
                                    </p:animClr>
                                    <p:animClr clrSpc="hsl" dir="cw">
                                      <p:cBhvr>
                                        <p:cTn id="102" dur="2000" fill="hold"/>
                                        <p:tgtEl>
                                          <p:spTgt spid="50"/>
                                        </p:tgtEl>
                                        <p:attrNameLst>
                                          <p:attrName>fillcolor</p:attrName>
                                        </p:attrNameLst>
                                      </p:cBhvr>
                                      <p:by>
                                        <p:hsl h="0" s="-12549" l="-25098"/>
                                      </p:by>
                                    </p:animClr>
                                    <p:animClr clrSpc="hsl" dir="cw">
                                      <p:cBhvr>
                                        <p:cTn id="103" dur="2000" fill="hold"/>
                                        <p:tgtEl>
                                          <p:spTgt spid="50"/>
                                        </p:tgtEl>
                                        <p:attrNameLst>
                                          <p:attrName>stroke.color</p:attrName>
                                        </p:attrNameLst>
                                      </p:cBhvr>
                                      <p:by>
                                        <p:hsl h="0" s="-12549" l="-25098"/>
                                      </p:by>
                                    </p:animClr>
                                    <p:set>
                                      <p:cBhvr>
                                        <p:cTn id="104" dur="2000" fill="hold"/>
                                        <p:tgtEl>
                                          <p:spTgt spid="50"/>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4" presetClass="emph" presetSubtype="0" fill="remove" grpId="0" nodeType="clickEffect">
                                  <p:stCondLst>
                                    <p:cond delay="0"/>
                                  </p:stCondLst>
                                  <p:childTnLst>
                                    <p:animClr clrSpc="hsl" dir="cw">
                                      <p:cBhvr override="childStyle">
                                        <p:cTn id="108" dur="2000" fill="hold"/>
                                        <p:tgtEl>
                                          <p:spTgt spid="60"/>
                                        </p:tgtEl>
                                        <p:attrNameLst>
                                          <p:attrName>style.color</p:attrName>
                                        </p:attrNameLst>
                                      </p:cBhvr>
                                      <p:by>
                                        <p:hsl h="0" s="-12549" l="-25098"/>
                                      </p:by>
                                    </p:animClr>
                                    <p:animClr clrSpc="hsl" dir="cw">
                                      <p:cBhvr>
                                        <p:cTn id="109" dur="2000" fill="hold"/>
                                        <p:tgtEl>
                                          <p:spTgt spid="60"/>
                                        </p:tgtEl>
                                        <p:attrNameLst>
                                          <p:attrName>fillcolor</p:attrName>
                                        </p:attrNameLst>
                                      </p:cBhvr>
                                      <p:by>
                                        <p:hsl h="0" s="-12549" l="-25098"/>
                                      </p:by>
                                    </p:animClr>
                                    <p:animClr clrSpc="hsl" dir="cw">
                                      <p:cBhvr>
                                        <p:cTn id="110" dur="2000" fill="hold"/>
                                        <p:tgtEl>
                                          <p:spTgt spid="60"/>
                                        </p:tgtEl>
                                        <p:attrNameLst>
                                          <p:attrName>stroke.color</p:attrName>
                                        </p:attrNameLst>
                                      </p:cBhvr>
                                      <p:by>
                                        <p:hsl h="0" s="-12549" l="-25098"/>
                                      </p:by>
                                    </p:animClr>
                                    <p:set>
                                      <p:cBhvr>
                                        <p:cTn id="111" dur="2000" fill="hold"/>
                                        <p:tgtEl>
                                          <p:spTgt spid="60"/>
                                        </p:tgtEl>
                                        <p:attrNameLst>
                                          <p:attrName>fill.type</p:attrName>
                                        </p:attrNameLst>
                                      </p:cBhvr>
                                      <p:to>
                                        <p:strVal val="solid"/>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127"/>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24" presetClass="emph" presetSubtype="0" fill="remove" grpId="0" nodeType="clickEffect">
                                  <p:stCondLst>
                                    <p:cond delay="0"/>
                                  </p:stCondLst>
                                  <p:childTnLst>
                                    <p:animClr clrSpc="hsl" dir="cw">
                                      <p:cBhvr override="childStyle">
                                        <p:cTn id="119" dur="2000" fill="hold"/>
                                        <p:tgtEl>
                                          <p:spTgt spid="63"/>
                                        </p:tgtEl>
                                        <p:attrNameLst>
                                          <p:attrName>style.color</p:attrName>
                                        </p:attrNameLst>
                                      </p:cBhvr>
                                      <p:by>
                                        <p:hsl h="0" s="-12549" l="-25098"/>
                                      </p:by>
                                    </p:animClr>
                                    <p:animClr clrSpc="hsl" dir="cw">
                                      <p:cBhvr>
                                        <p:cTn id="120" dur="2000" fill="hold"/>
                                        <p:tgtEl>
                                          <p:spTgt spid="63"/>
                                        </p:tgtEl>
                                        <p:attrNameLst>
                                          <p:attrName>fillcolor</p:attrName>
                                        </p:attrNameLst>
                                      </p:cBhvr>
                                      <p:by>
                                        <p:hsl h="0" s="-12549" l="-25098"/>
                                      </p:by>
                                    </p:animClr>
                                    <p:animClr clrSpc="hsl" dir="cw">
                                      <p:cBhvr>
                                        <p:cTn id="121" dur="2000" fill="hold"/>
                                        <p:tgtEl>
                                          <p:spTgt spid="63"/>
                                        </p:tgtEl>
                                        <p:attrNameLst>
                                          <p:attrName>stroke.color</p:attrName>
                                        </p:attrNameLst>
                                      </p:cBhvr>
                                      <p:by>
                                        <p:hsl h="0" s="-12549" l="-25098"/>
                                      </p:by>
                                    </p:animClr>
                                    <p:set>
                                      <p:cBhvr>
                                        <p:cTn id="122" dur="2000" fill="hold"/>
                                        <p:tgtEl>
                                          <p:spTgt spid="63"/>
                                        </p:tgtEl>
                                        <p:attrNameLst>
                                          <p:attrName>fill.type</p:attrName>
                                        </p:attrNameLst>
                                      </p:cBhvr>
                                      <p:to>
                                        <p:strVal val="solid"/>
                                      </p:to>
                                    </p:set>
                                  </p:childTnLst>
                                </p:cTn>
                              </p:par>
                            </p:childTnLst>
                          </p:cTn>
                        </p:par>
                      </p:childTnLst>
                    </p:cTn>
                  </p:par>
                  <p:par>
                    <p:cTn id="123" fill="hold">
                      <p:stCondLst>
                        <p:cond delay="indefinite"/>
                      </p:stCondLst>
                      <p:childTnLst>
                        <p:par>
                          <p:cTn id="124" fill="hold">
                            <p:stCondLst>
                              <p:cond delay="0"/>
                            </p:stCondLst>
                            <p:childTnLst>
                              <p:par>
                                <p:cTn id="125" presetID="24" presetClass="emph" presetSubtype="0" fill="remove" grpId="0" nodeType="clickEffect">
                                  <p:stCondLst>
                                    <p:cond delay="0"/>
                                  </p:stCondLst>
                                  <p:childTnLst>
                                    <p:animClr clrSpc="hsl" dir="cw">
                                      <p:cBhvr override="childStyle">
                                        <p:cTn id="126" dur="2000" fill="hold"/>
                                        <p:tgtEl>
                                          <p:spTgt spid="73"/>
                                        </p:tgtEl>
                                        <p:attrNameLst>
                                          <p:attrName>style.color</p:attrName>
                                        </p:attrNameLst>
                                      </p:cBhvr>
                                      <p:by>
                                        <p:hsl h="0" s="-12549" l="-25098"/>
                                      </p:by>
                                    </p:animClr>
                                    <p:animClr clrSpc="hsl" dir="cw">
                                      <p:cBhvr>
                                        <p:cTn id="127" dur="2000" fill="hold"/>
                                        <p:tgtEl>
                                          <p:spTgt spid="73"/>
                                        </p:tgtEl>
                                        <p:attrNameLst>
                                          <p:attrName>fillcolor</p:attrName>
                                        </p:attrNameLst>
                                      </p:cBhvr>
                                      <p:by>
                                        <p:hsl h="0" s="-12549" l="-25098"/>
                                      </p:by>
                                    </p:animClr>
                                    <p:animClr clrSpc="hsl" dir="cw">
                                      <p:cBhvr>
                                        <p:cTn id="128" dur="2000" fill="hold"/>
                                        <p:tgtEl>
                                          <p:spTgt spid="73"/>
                                        </p:tgtEl>
                                        <p:attrNameLst>
                                          <p:attrName>stroke.color</p:attrName>
                                        </p:attrNameLst>
                                      </p:cBhvr>
                                      <p:by>
                                        <p:hsl h="0" s="-12549" l="-25098"/>
                                      </p:by>
                                    </p:animClr>
                                    <p:set>
                                      <p:cBhvr>
                                        <p:cTn id="129" dur="2000" fill="hold"/>
                                        <p:tgtEl>
                                          <p:spTgt spid="73"/>
                                        </p:tgtEl>
                                        <p:attrNameLst>
                                          <p:attrName>fill.type</p:attrName>
                                        </p:attrNameLst>
                                      </p:cBhvr>
                                      <p:to>
                                        <p:strVal val="solid"/>
                                      </p:to>
                                    </p:set>
                                  </p:childTnLst>
                                </p:cTn>
                              </p:par>
                            </p:childTnLst>
                          </p:cTn>
                        </p:par>
                      </p:childTnLst>
                    </p:cTn>
                  </p:par>
                  <p:par>
                    <p:cTn id="130" fill="hold">
                      <p:stCondLst>
                        <p:cond delay="indefinite"/>
                      </p:stCondLst>
                      <p:childTnLst>
                        <p:par>
                          <p:cTn id="131" fill="hold">
                            <p:stCondLst>
                              <p:cond delay="0"/>
                            </p:stCondLst>
                            <p:childTnLst>
                              <p:par>
                                <p:cTn id="132" presetID="24" presetClass="emph" presetSubtype="0" fill="remove" grpId="0" nodeType="clickEffect">
                                  <p:stCondLst>
                                    <p:cond delay="0"/>
                                  </p:stCondLst>
                                  <p:childTnLst>
                                    <p:animClr clrSpc="hsl" dir="cw">
                                      <p:cBhvr override="childStyle">
                                        <p:cTn id="133" dur="2000" fill="hold"/>
                                        <p:tgtEl>
                                          <p:spTgt spid="69"/>
                                        </p:tgtEl>
                                        <p:attrNameLst>
                                          <p:attrName>style.color</p:attrName>
                                        </p:attrNameLst>
                                      </p:cBhvr>
                                      <p:by>
                                        <p:hsl h="0" s="-12549" l="-25098"/>
                                      </p:by>
                                    </p:animClr>
                                    <p:animClr clrSpc="hsl" dir="cw">
                                      <p:cBhvr>
                                        <p:cTn id="134" dur="2000" fill="hold"/>
                                        <p:tgtEl>
                                          <p:spTgt spid="69"/>
                                        </p:tgtEl>
                                        <p:attrNameLst>
                                          <p:attrName>fillcolor</p:attrName>
                                        </p:attrNameLst>
                                      </p:cBhvr>
                                      <p:by>
                                        <p:hsl h="0" s="-12549" l="-25098"/>
                                      </p:by>
                                    </p:animClr>
                                    <p:animClr clrSpc="hsl" dir="cw">
                                      <p:cBhvr>
                                        <p:cTn id="135" dur="2000" fill="hold"/>
                                        <p:tgtEl>
                                          <p:spTgt spid="69"/>
                                        </p:tgtEl>
                                        <p:attrNameLst>
                                          <p:attrName>stroke.color</p:attrName>
                                        </p:attrNameLst>
                                      </p:cBhvr>
                                      <p:by>
                                        <p:hsl h="0" s="-12549" l="-25098"/>
                                      </p:by>
                                    </p:animClr>
                                    <p:set>
                                      <p:cBhvr>
                                        <p:cTn id="136" dur="2000" fill="hold"/>
                                        <p:tgtEl>
                                          <p:spTgt spid="69"/>
                                        </p:tgtEl>
                                        <p:attrNameLst>
                                          <p:attrName>fill.type</p:attrName>
                                        </p:attrNameLst>
                                      </p:cBhvr>
                                      <p:to>
                                        <p:strVal val="solid"/>
                                      </p:to>
                                    </p:set>
                                  </p:childTnLst>
                                </p:cTn>
                              </p:par>
                              <p:par>
                                <p:cTn id="137" presetID="24" presetClass="emph" presetSubtype="0" fill="remove" grpId="0" nodeType="withEffect">
                                  <p:stCondLst>
                                    <p:cond delay="0"/>
                                  </p:stCondLst>
                                  <p:childTnLst>
                                    <p:animClr clrSpc="hsl" dir="cw">
                                      <p:cBhvr override="childStyle">
                                        <p:cTn id="138" dur="2000" fill="hold"/>
                                        <p:tgtEl>
                                          <p:spTgt spid="70"/>
                                        </p:tgtEl>
                                        <p:attrNameLst>
                                          <p:attrName>style.color</p:attrName>
                                        </p:attrNameLst>
                                      </p:cBhvr>
                                      <p:by>
                                        <p:hsl h="0" s="-12549" l="-25098"/>
                                      </p:by>
                                    </p:animClr>
                                    <p:animClr clrSpc="hsl" dir="cw">
                                      <p:cBhvr>
                                        <p:cTn id="139" dur="2000" fill="hold"/>
                                        <p:tgtEl>
                                          <p:spTgt spid="70"/>
                                        </p:tgtEl>
                                        <p:attrNameLst>
                                          <p:attrName>fillcolor</p:attrName>
                                        </p:attrNameLst>
                                      </p:cBhvr>
                                      <p:by>
                                        <p:hsl h="0" s="-12549" l="-25098"/>
                                      </p:by>
                                    </p:animClr>
                                    <p:animClr clrSpc="hsl" dir="cw">
                                      <p:cBhvr>
                                        <p:cTn id="140" dur="2000" fill="hold"/>
                                        <p:tgtEl>
                                          <p:spTgt spid="70"/>
                                        </p:tgtEl>
                                        <p:attrNameLst>
                                          <p:attrName>stroke.color</p:attrName>
                                        </p:attrNameLst>
                                      </p:cBhvr>
                                      <p:by>
                                        <p:hsl h="0" s="-12549" l="-25098"/>
                                      </p:by>
                                    </p:animClr>
                                    <p:set>
                                      <p:cBhvr>
                                        <p:cTn id="141" dur="2000" fill="hold"/>
                                        <p:tgtEl>
                                          <p:spTgt spid="70"/>
                                        </p:tgtEl>
                                        <p:attrNameLst>
                                          <p:attrName>fill.type</p:attrName>
                                        </p:attrNameLst>
                                      </p:cBhvr>
                                      <p:to>
                                        <p:strVal val="solid"/>
                                      </p:to>
                                    </p:set>
                                  </p:childTnLst>
                                </p:cTn>
                              </p:par>
                              <p:par>
                                <p:cTn id="142" presetID="24" presetClass="emph" presetSubtype="0" fill="remove" grpId="0" nodeType="withEffect">
                                  <p:stCondLst>
                                    <p:cond delay="0"/>
                                  </p:stCondLst>
                                  <p:childTnLst>
                                    <p:animClr clrSpc="hsl" dir="cw">
                                      <p:cBhvr override="childStyle">
                                        <p:cTn id="143" dur="2000" fill="hold"/>
                                        <p:tgtEl>
                                          <p:spTgt spid="72"/>
                                        </p:tgtEl>
                                        <p:attrNameLst>
                                          <p:attrName>style.color</p:attrName>
                                        </p:attrNameLst>
                                      </p:cBhvr>
                                      <p:by>
                                        <p:hsl h="0" s="-12549" l="-25098"/>
                                      </p:by>
                                    </p:animClr>
                                    <p:animClr clrSpc="hsl" dir="cw">
                                      <p:cBhvr>
                                        <p:cTn id="144" dur="2000" fill="hold"/>
                                        <p:tgtEl>
                                          <p:spTgt spid="72"/>
                                        </p:tgtEl>
                                        <p:attrNameLst>
                                          <p:attrName>fillcolor</p:attrName>
                                        </p:attrNameLst>
                                      </p:cBhvr>
                                      <p:by>
                                        <p:hsl h="0" s="-12549" l="-25098"/>
                                      </p:by>
                                    </p:animClr>
                                    <p:animClr clrSpc="hsl" dir="cw">
                                      <p:cBhvr>
                                        <p:cTn id="145" dur="2000" fill="hold"/>
                                        <p:tgtEl>
                                          <p:spTgt spid="72"/>
                                        </p:tgtEl>
                                        <p:attrNameLst>
                                          <p:attrName>stroke.color</p:attrName>
                                        </p:attrNameLst>
                                      </p:cBhvr>
                                      <p:by>
                                        <p:hsl h="0" s="-12549" l="-25098"/>
                                      </p:by>
                                    </p:animClr>
                                    <p:set>
                                      <p:cBhvr>
                                        <p:cTn id="146" dur="2000" fill="hold"/>
                                        <p:tgtEl>
                                          <p:spTgt spid="72"/>
                                        </p:tgtEl>
                                        <p:attrNameLst>
                                          <p:attrName>fill.type</p:attrName>
                                        </p:attrNameLst>
                                      </p:cBhvr>
                                      <p:to>
                                        <p:strVal val="solid"/>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p:bldP spid="150" grpId="0" animBg="1"/>
      <p:bldP spid="22" grpId="0" animBg="1"/>
      <p:bldP spid="24" grpId="0" animBg="1"/>
      <p:bldP spid="37" grpId="0" animBg="1"/>
      <p:bldP spid="41" grpId="0" animBg="1"/>
      <p:bldP spid="42" grpId="0" animBg="1"/>
      <p:bldP spid="45" grpId="0" animBg="1"/>
      <p:bldP spid="46" grpId="0" animBg="1"/>
      <p:bldP spid="47" grpId="0" animBg="1"/>
      <p:bldP spid="48" grpId="0" animBg="1"/>
      <p:bldP spid="50" grpId="0" animBg="1"/>
      <p:bldP spid="60" grpId="0" animBg="1"/>
      <p:bldP spid="61" grpId="0" animBg="1"/>
      <p:bldP spid="63" grpId="0" animBg="1"/>
      <p:bldP spid="69" grpId="0" animBg="1"/>
      <p:bldP spid="70" grpId="0" animBg="1"/>
      <p:bldP spid="72" grpId="0" animBg="1"/>
      <p:bldP spid="73" grpId="0" animBg="1"/>
      <p:bldP spid="74" grpId="0" animBg="1"/>
      <p:bldP spid="115" grpId="0"/>
      <p:bldP spid="127" grpId="0"/>
      <p:bldP spid="1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8229600" cy="746377"/>
          </a:xfrm>
        </p:spPr>
        <p:txBody>
          <a:bodyPr>
            <a:normAutofit/>
          </a:bodyPr>
          <a:lstStyle/>
          <a:p>
            <a:r>
              <a:rPr lang="en-GB" sz="3600" b="1" dirty="0">
                <a:solidFill>
                  <a:srgbClr val="981E32"/>
                </a:solidFill>
              </a:rPr>
              <a:t>PG degree classification</a:t>
            </a:r>
          </a:p>
        </p:txBody>
      </p:sp>
      <p:sp>
        <p:nvSpPr>
          <p:cNvPr id="20" name="Line 19">
            <a:extLst>
              <a:ext uri="{FF2B5EF4-FFF2-40B4-BE49-F238E27FC236}">
                <a16:creationId xmlns:a16="http://schemas.microsoft.com/office/drawing/2014/main" id="{AC3617C8-E9ED-4B41-A904-A6CEECE46938}"/>
              </a:ext>
            </a:extLst>
          </p:cNvPr>
          <p:cNvSpPr>
            <a:spLocks noChangeShapeType="1"/>
          </p:cNvSpPr>
          <p:nvPr/>
        </p:nvSpPr>
        <p:spPr bwMode="auto">
          <a:xfrm>
            <a:off x="535314" y="1038014"/>
            <a:ext cx="8161830"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Rectangle 28">
            <a:extLst>
              <a:ext uri="{FF2B5EF4-FFF2-40B4-BE49-F238E27FC236}">
                <a16:creationId xmlns:a16="http://schemas.microsoft.com/office/drawing/2014/main" id="{1ACFA1C0-FE5F-4DDA-B4F4-437E2334963C}"/>
              </a:ext>
            </a:extLst>
          </p:cNvPr>
          <p:cNvSpPr>
            <a:spLocks noChangeArrowheads="1"/>
          </p:cNvSpPr>
          <p:nvPr/>
        </p:nvSpPr>
        <p:spPr bwMode="auto">
          <a:xfrm>
            <a:off x="542560" y="2697723"/>
            <a:ext cx="609359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200" i="1" dirty="0">
                <a:solidFill>
                  <a:srgbClr val="000000"/>
                </a:solidFill>
                <a:latin typeface="+mj-lt"/>
              </a:rPr>
              <a:t>*  Where a PGCert/PGDip is made as an exit award, the best 60/120 credits will be used to classify</a:t>
            </a:r>
            <a:endParaRPr kumimoji="0" lang="en-US" altLang="en-US" sz="1800" b="0" i="1" u="none" strike="noStrike" cap="none" normalizeH="0" baseline="0" dirty="0">
              <a:ln>
                <a:noFill/>
              </a:ln>
              <a:solidFill>
                <a:schemeClr val="tx1"/>
              </a:solidFill>
              <a:effectLst/>
              <a:latin typeface="+mj-lt"/>
            </a:endParaRPr>
          </a:p>
        </p:txBody>
      </p:sp>
      <p:graphicFrame>
        <p:nvGraphicFramePr>
          <p:cNvPr id="194" name="Table 193">
            <a:extLst>
              <a:ext uri="{FF2B5EF4-FFF2-40B4-BE49-F238E27FC236}">
                <a16:creationId xmlns:a16="http://schemas.microsoft.com/office/drawing/2014/main" id="{22448B8D-8687-4489-B364-DBC4F19D2601}"/>
              </a:ext>
            </a:extLst>
          </p:cNvPr>
          <p:cNvGraphicFramePr>
            <a:graphicFrameLocks noGrp="1"/>
          </p:cNvGraphicFramePr>
          <p:nvPr>
            <p:extLst/>
          </p:nvPr>
        </p:nvGraphicFramePr>
        <p:xfrm>
          <a:off x="560022" y="948212"/>
          <a:ext cx="8048664" cy="1691640"/>
        </p:xfrm>
        <a:graphic>
          <a:graphicData uri="http://schemas.openxmlformats.org/drawingml/2006/table">
            <a:tbl>
              <a:tblPr firstRow="1" bandRow="1">
                <a:tableStyleId>{5C22544A-7EE6-4342-B048-85BDC9FD1C3A}</a:tableStyleId>
              </a:tblPr>
              <a:tblGrid>
                <a:gridCol w="1059650">
                  <a:extLst>
                    <a:ext uri="{9D8B030D-6E8A-4147-A177-3AD203B41FA5}">
                      <a16:colId xmlns:a16="http://schemas.microsoft.com/office/drawing/2014/main" val="20000"/>
                    </a:ext>
                  </a:extLst>
                </a:gridCol>
                <a:gridCol w="6989014">
                  <a:extLst>
                    <a:ext uri="{9D8B030D-6E8A-4147-A177-3AD203B41FA5}">
                      <a16:colId xmlns:a16="http://schemas.microsoft.com/office/drawing/2014/main" val="20001"/>
                    </a:ext>
                  </a:extLst>
                </a:gridCol>
              </a:tblGrid>
              <a:tr h="370840">
                <a:tc>
                  <a:txBody>
                    <a:bodyPr/>
                    <a:lstStyle/>
                    <a:p>
                      <a:r>
                        <a:rPr lang="en-GB" dirty="0"/>
                        <a:t>Award </a:t>
                      </a:r>
                    </a:p>
                  </a:txBody>
                  <a:tcPr anchor="b">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tc>
                  <a:txBody>
                    <a:bodyPr/>
                    <a:lstStyle/>
                    <a:p>
                      <a:r>
                        <a:rPr lang="en-GB" baseline="0" dirty="0"/>
                        <a:t>Classification criteria</a:t>
                      </a:r>
                    </a:p>
                  </a:txBody>
                  <a:tcPr anchor="b">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tcPr>
                </a:tc>
                <a:extLst>
                  <a:ext uri="{0D108BD9-81ED-4DB2-BD59-A6C34878D82A}">
                    <a16:rowId xmlns:a16="http://schemas.microsoft.com/office/drawing/2014/main" val="10000"/>
                  </a:ext>
                </a:extLst>
              </a:tr>
              <a:tr h="370840">
                <a:tc>
                  <a:txBody>
                    <a:bodyPr/>
                    <a:lstStyle/>
                    <a:p>
                      <a:r>
                        <a:rPr lang="en-GB" sz="1600" b="1" dirty="0">
                          <a:solidFill>
                            <a:schemeClr val="bg1"/>
                          </a:solidFill>
                        </a:rPr>
                        <a:t>PgCert</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Overall average mark in higher band </a:t>
                      </a:r>
                      <a:r>
                        <a:rPr lang="en-GB" sz="1600" b="1" dirty="0"/>
                        <a:t>OR </a:t>
                      </a:r>
                      <a:r>
                        <a:rPr lang="en-US" altLang="en-US" sz="1600" kern="1200" dirty="0">
                          <a:solidFill>
                            <a:srgbClr val="000000"/>
                          </a:solidFill>
                          <a:latin typeface="+mn-lt"/>
                          <a:ea typeface="+mn-ea"/>
                          <a:cs typeface="+mn-cs"/>
                        </a:rPr>
                        <a:t>m</a:t>
                      </a:r>
                      <a:r>
                        <a:rPr kumimoji="0" lang="en-US" altLang="en-US" sz="1600" b="0" i="0" u="none" strike="noStrike" kern="1200" cap="none" normalizeH="0" baseline="0" dirty="0">
                          <a:ln>
                            <a:noFill/>
                          </a:ln>
                          <a:solidFill>
                            <a:srgbClr val="000000"/>
                          </a:solidFill>
                          <a:effectLst/>
                          <a:latin typeface="+mn-lt"/>
                          <a:ea typeface="+mn-ea"/>
                          <a:cs typeface="+mn-cs"/>
                        </a:rPr>
                        <a:t>inimum 45 credits (out of 60) * </a:t>
                      </a:r>
                      <a:endParaRPr kumimoji="0" lang="en-US" altLang="en-US" sz="1600" b="0" i="0" u="none" strike="noStrike" kern="1200" cap="none" normalizeH="0" baseline="0" dirty="0">
                        <a:ln>
                          <a:noFill/>
                        </a:ln>
                        <a:solidFill>
                          <a:schemeClr val="tx1"/>
                        </a:solidFill>
                        <a:effectLst/>
                        <a:latin typeface="+mn-lt"/>
                        <a:ea typeface="+mn-ea"/>
                        <a:cs typeface="+mn-cs"/>
                      </a:endParaRP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bg1"/>
                          </a:solidFill>
                        </a:rPr>
                        <a:t>PgDip</a:t>
                      </a:r>
                    </a:p>
                  </a:txBody>
                  <a:tcP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Overall average mark in higher band </a:t>
                      </a:r>
                      <a:r>
                        <a:rPr lang="en-GB" sz="1600" b="1" dirty="0"/>
                        <a:t>OR </a:t>
                      </a:r>
                      <a:r>
                        <a:rPr lang="en-US" altLang="en-US" sz="1600" kern="1200" dirty="0">
                          <a:solidFill>
                            <a:srgbClr val="000000"/>
                          </a:solidFill>
                          <a:latin typeface="+mn-lt"/>
                          <a:ea typeface="+mn-ea"/>
                          <a:cs typeface="+mn-cs"/>
                        </a:rPr>
                        <a:t>m</a:t>
                      </a:r>
                      <a:r>
                        <a:rPr kumimoji="0" lang="en-US" altLang="en-US" sz="1600" b="0" i="0" u="none" strike="noStrike" kern="1200" cap="none" normalizeH="0" baseline="0" dirty="0">
                          <a:ln>
                            <a:noFill/>
                          </a:ln>
                          <a:solidFill>
                            <a:srgbClr val="000000"/>
                          </a:solidFill>
                          <a:effectLst/>
                          <a:latin typeface="+mn-lt"/>
                          <a:ea typeface="+mn-ea"/>
                          <a:cs typeface="+mn-cs"/>
                        </a:rPr>
                        <a:t>inimum 90 credits (out of 120) * </a:t>
                      </a:r>
                      <a:endParaRPr kumimoji="0" lang="en-US" altLang="en-US" sz="1600" b="0" i="0" u="none" strike="noStrike" kern="1200" cap="none" normalizeH="0" baseline="0" dirty="0">
                        <a:ln>
                          <a:noFill/>
                        </a:ln>
                        <a:solidFill>
                          <a:schemeClr val="tx1"/>
                        </a:solidFill>
                        <a:effectLst/>
                        <a:latin typeface="+mn-lt"/>
                        <a:ea typeface="+mn-ea"/>
                        <a:cs typeface="+mn-cs"/>
                      </a:endParaRPr>
                    </a:p>
                  </a:txBody>
                  <a:tcPr/>
                </a:tc>
                <a:extLst>
                  <a:ext uri="{0D108BD9-81ED-4DB2-BD59-A6C34878D82A}">
                    <a16:rowId xmlns:a16="http://schemas.microsoft.com/office/drawing/2014/main" val="10002"/>
                  </a:ext>
                </a:extLst>
              </a:tr>
              <a:tr h="370840">
                <a:tc>
                  <a:txBody>
                    <a:bodyPr/>
                    <a:lstStyle/>
                    <a:p>
                      <a:r>
                        <a:rPr lang="en-GB" sz="1600" b="1" dirty="0">
                          <a:solidFill>
                            <a:schemeClr val="bg1"/>
                          </a:solidFill>
                        </a:rPr>
                        <a:t>Master’s</a:t>
                      </a:r>
                    </a:p>
                  </a:txBody>
                  <a:tcPr>
                    <a:solidFill>
                      <a:schemeClr val="tx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rgbClr val="000000"/>
                          </a:solidFill>
                          <a:effectLst/>
                          <a:latin typeface="+mn-lt"/>
                          <a:ea typeface="+mn-ea"/>
                          <a:cs typeface="+mn-cs"/>
                        </a:rPr>
                        <a:t>Major/final piece </a:t>
                      </a:r>
                      <a:r>
                        <a:rPr kumimoji="0" lang="en-US" altLang="en-US" sz="1600" b="1" i="0" u="none" strike="noStrike" kern="1200" cap="none" normalizeH="0" baseline="0" dirty="0">
                          <a:ln>
                            <a:noFill/>
                          </a:ln>
                          <a:solidFill>
                            <a:srgbClr val="000000"/>
                          </a:solidFill>
                          <a:effectLst/>
                          <a:latin typeface="+mn-lt"/>
                          <a:ea typeface="+mn-ea"/>
                          <a:cs typeface="+mn-cs"/>
                        </a:rPr>
                        <a:t>AND </a:t>
                      </a:r>
                      <a:br>
                        <a:rPr kumimoji="0" lang="en-GB" altLang="en-US" sz="1600" b="0" i="0" u="none" strike="noStrike" kern="1200" cap="none" normalizeH="0" baseline="0" dirty="0">
                          <a:ln>
                            <a:noFill/>
                          </a:ln>
                          <a:solidFill>
                            <a:srgbClr val="000000"/>
                          </a:solidFill>
                          <a:effectLst/>
                          <a:latin typeface="+mn-lt"/>
                          <a:ea typeface="+mn-ea"/>
                          <a:cs typeface="+mn-cs"/>
                        </a:rPr>
                      </a:br>
                      <a:r>
                        <a:rPr kumimoji="0" lang="en-GB" altLang="en-US" sz="1600" b="0" i="0" u="none" strike="noStrike" kern="1200" cap="none" normalizeH="0" baseline="0" dirty="0">
                          <a:ln>
                            <a:noFill/>
                          </a:ln>
                          <a:solidFill>
                            <a:srgbClr val="000000"/>
                          </a:solidFill>
                          <a:effectLst/>
                          <a:latin typeface="+mn-lt"/>
                          <a:ea typeface="+mn-ea"/>
                          <a:cs typeface="+mn-cs"/>
                        </a:rPr>
                        <a:t>O</a:t>
                      </a:r>
                      <a:r>
                        <a:rPr lang="en-GB" sz="1600" dirty="0"/>
                        <a:t>verall average mark in higher band </a:t>
                      </a:r>
                      <a:r>
                        <a:rPr lang="en-GB" sz="1600" b="1" dirty="0"/>
                        <a:t>OR </a:t>
                      </a:r>
                      <a:r>
                        <a:rPr lang="en-US" altLang="en-US" sz="1600" kern="1200" dirty="0">
                          <a:solidFill>
                            <a:srgbClr val="000000"/>
                          </a:solidFill>
                          <a:latin typeface="+mn-lt"/>
                          <a:ea typeface="+mn-ea"/>
                          <a:cs typeface="+mn-cs"/>
                        </a:rPr>
                        <a:t>m</a:t>
                      </a:r>
                      <a:r>
                        <a:rPr kumimoji="0" lang="en-US" altLang="en-US" sz="1600" b="0" i="0" u="none" strike="noStrike" kern="1200" cap="none" normalizeH="0" baseline="0" dirty="0">
                          <a:ln>
                            <a:noFill/>
                          </a:ln>
                          <a:solidFill>
                            <a:srgbClr val="000000"/>
                          </a:solidFill>
                          <a:effectLst/>
                          <a:latin typeface="+mn-lt"/>
                          <a:ea typeface="+mn-ea"/>
                          <a:cs typeface="+mn-cs"/>
                        </a:rPr>
                        <a:t>inimum 120 credits (out of 180) </a:t>
                      </a:r>
                      <a:endParaRPr kumimoji="0" lang="en-US" altLang="en-US" sz="1600" b="0" i="0" u="none" strike="noStrike" kern="1200" cap="none" normalizeH="0" baseline="0" dirty="0">
                        <a:ln>
                          <a:noFill/>
                        </a:ln>
                        <a:solidFill>
                          <a:schemeClr val="tx1"/>
                        </a:solidFill>
                        <a:effectLst/>
                        <a:latin typeface="+mn-lt"/>
                        <a:ea typeface="+mn-ea"/>
                        <a:cs typeface="+mn-cs"/>
                      </a:endParaRPr>
                    </a:p>
                  </a:txBody>
                  <a:tcPr/>
                </a:tc>
                <a:extLst>
                  <a:ext uri="{0D108BD9-81ED-4DB2-BD59-A6C34878D82A}">
                    <a16:rowId xmlns:a16="http://schemas.microsoft.com/office/drawing/2014/main" val="10003"/>
                  </a:ext>
                </a:extLst>
              </a:tr>
            </a:tbl>
          </a:graphicData>
        </a:graphic>
      </p:graphicFrame>
      <p:sp>
        <p:nvSpPr>
          <p:cNvPr id="6" name="AutoShape 2">
            <a:extLst>
              <a:ext uri="{FF2B5EF4-FFF2-40B4-BE49-F238E27FC236}">
                <a16:creationId xmlns:a16="http://schemas.microsoft.com/office/drawing/2014/main" id="{EFF6D427-1E01-4F78-BCF3-31F2D38BD55D}"/>
              </a:ext>
            </a:extLst>
          </p:cNvPr>
          <p:cNvSpPr>
            <a:spLocks noChangeAspect="1" noChangeArrowheads="1" noTextEdit="1"/>
          </p:cNvSpPr>
          <p:nvPr/>
        </p:nvSpPr>
        <p:spPr bwMode="auto">
          <a:xfrm>
            <a:off x="542560" y="3031155"/>
            <a:ext cx="84296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4">
            <a:extLst>
              <a:ext uri="{FF2B5EF4-FFF2-40B4-BE49-F238E27FC236}">
                <a16:creationId xmlns:a16="http://schemas.microsoft.com/office/drawing/2014/main" id="{09A09100-572E-4CD2-A5D2-19CF0234CC6B}"/>
              </a:ext>
            </a:extLst>
          </p:cNvPr>
          <p:cNvSpPr>
            <a:spLocks noChangeArrowheads="1"/>
          </p:cNvSpPr>
          <p:nvPr/>
        </p:nvSpPr>
        <p:spPr bwMode="auto">
          <a:xfrm>
            <a:off x="553673" y="3064493"/>
            <a:ext cx="833438"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5">
            <a:extLst>
              <a:ext uri="{FF2B5EF4-FFF2-40B4-BE49-F238E27FC236}">
                <a16:creationId xmlns:a16="http://schemas.microsoft.com/office/drawing/2014/main" id="{CF14C9A7-259D-414D-A2E1-4299F9F49668}"/>
              </a:ext>
            </a:extLst>
          </p:cNvPr>
          <p:cNvSpPr>
            <a:spLocks noChangeArrowheads="1"/>
          </p:cNvSpPr>
          <p:nvPr/>
        </p:nvSpPr>
        <p:spPr bwMode="auto">
          <a:xfrm>
            <a:off x="1387110" y="3064493"/>
            <a:ext cx="898525"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Rectangle 6">
            <a:extLst>
              <a:ext uri="{FF2B5EF4-FFF2-40B4-BE49-F238E27FC236}">
                <a16:creationId xmlns:a16="http://schemas.microsoft.com/office/drawing/2014/main" id="{BA5149A4-A0EE-45C0-9615-BAADFE3DD0F0}"/>
              </a:ext>
            </a:extLst>
          </p:cNvPr>
          <p:cNvSpPr>
            <a:spLocks noChangeArrowheads="1"/>
          </p:cNvSpPr>
          <p:nvPr/>
        </p:nvSpPr>
        <p:spPr bwMode="auto">
          <a:xfrm>
            <a:off x="2052372" y="3064493"/>
            <a:ext cx="501650"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7">
            <a:extLst>
              <a:ext uri="{FF2B5EF4-FFF2-40B4-BE49-F238E27FC236}">
                <a16:creationId xmlns:a16="http://schemas.microsoft.com/office/drawing/2014/main" id="{8D21E866-1396-4FA4-AEC5-9182D14EE529}"/>
              </a:ext>
            </a:extLst>
          </p:cNvPr>
          <p:cNvSpPr>
            <a:spLocks noChangeArrowheads="1"/>
          </p:cNvSpPr>
          <p:nvPr/>
        </p:nvSpPr>
        <p:spPr bwMode="auto">
          <a:xfrm>
            <a:off x="2437762" y="3064493"/>
            <a:ext cx="503238"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Rectangle 8">
            <a:extLst>
              <a:ext uri="{FF2B5EF4-FFF2-40B4-BE49-F238E27FC236}">
                <a16:creationId xmlns:a16="http://schemas.microsoft.com/office/drawing/2014/main" id="{039E85A1-17E1-42D0-826C-C00DBAF7823A}"/>
              </a:ext>
            </a:extLst>
          </p:cNvPr>
          <p:cNvSpPr>
            <a:spLocks noChangeArrowheads="1"/>
          </p:cNvSpPr>
          <p:nvPr/>
        </p:nvSpPr>
        <p:spPr bwMode="auto">
          <a:xfrm>
            <a:off x="2941000" y="3064493"/>
            <a:ext cx="503238"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9">
            <a:extLst>
              <a:ext uri="{FF2B5EF4-FFF2-40B4-BE49-F238E27FC236}">
                <a16:creationId xmlns:a16="http://schemas.microsoft.com/office/drawing/2014/main" id="{842538DE-9FF6-4077-AB3D-6F147B183C3F}"/>
              </a:ext>
            </a:extLst>
          </p:cNvPr>
          <p:cNvSpPr>
            <a:spLocks noChangeArrowheads="1"/>
          </p:cNvSpPr>
          <p:nvPr/>
        </p:nvSpPr>
        <p:spPr bwMode="auto">
          <a:xfrm>
            <a:off x="3444237" y="3064493"/>
            <a:ext cx="503238"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10">
            <a:extLst>
              <a:ext uri="{FF2B5EF4-FFF2-40B4-BE49-F238E27FC236}">
                <a16:creationId xmlns:a16="http://schemas.microsoft.com/office/drawing/2014/main" id="{90B208AA-9D0C-4FD9-B1B3-94FDC26FC72B}"/>
              </a:ext>
            </a:extLst>
          </p:cNvPr>
          <p:cNvSpPr>
            <a:spLocks noChangeArrowheads="1"/>
          </p:cNvSpPr>
          <p:nvPr/>
        </p:nvSpPr>
        <p:spPr bwMode="auto">
          <a:xfrm>
            <a:off x="3947475" y="3064493"/>
            <a:ext cx="501650"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1">
            <a:extLst>
              <a:ext uri="{FF2B5EF4-FFF2-40B4-BE49-F238E27FC236}">
                <a16:creationId xmlns:a16="http://schemas.microsoft.com/office/drawing/2014/main" id="{78D4C7FE-40D0-449E-9AB2-55F84AB5A470}"/>
              </a:ext>
            </a:extLst>
          </p:cNvPr>
          <p:cNvSpPr>
            <a:spLocks noChangeArrowheads="1"/>
          </p:cNvSpPr>
          <p:nvPr/>
        </p:nvSpPr>
        <p:spPr bwMode="auto">
          <a:xfrm>
            <a:off x="4449125" y="3064493"/>
            <a:ext cx="503238"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Rectangle 12">
            <a:extLst>
              <a:ext uri="{FF2B5EF4-FFF2-40B4-BE49-F238E27FC236}">
                <a16:creationId xmlns:a16="http://schemas.microsoft.com/office/drawing/2014/main" id="{39AE09E4-737F-45A9-9E05-4E1339FD2590}"/>
              </a:ext>
            </a:extLst>
          </p:cNvPr>
          <p:cNvSpPr>
            <a:spLocks noChangeArrowheads="1"/>
          </p:cNvSpPr>
          <p:nvPr/>
        </p:nvSpPr>
        <p:spPr bwMode="auto">
          <a:xfrm>
            <a:off x="4952362" y="3064493"/>
            <a:ext cx="503238"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13">
            <a:extLst>
              <a:ext uri="{FF2B5EF4-FFF2-40B4-BE49-F238E27FC236}">
                <a16:creationId xmlns:a16="http://schemas.microsoft.com/office/drawing/2014/main" id="{CA6078B2-5083-4C1E-B4EE-C9F47B117518}"/>
              </a:ext>
            </a:extLst>
          </p:cNvPr>
          <p:cNvSpPr>
            <a:spLocks noChangeArrowheads="1"/>
          </p:cNvSpPr>
          <p:nvPr/>
        </p:nvSpPr>
        <p:spPr bwMode="auto">
          <a:xfrm>
            <a:off x="5455600" y="3064493"/>
            <a:ext cx="503238"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14">
            <a:extLst>
              <a:ext uri="{FF2B5EF4-FFF2-40B4-BE49-F238E27FC236}">
                <a16:creationId xmlns:a16="http://schemas.microsoft.com/office/drawing/2014/main" id="{5A040F77-0FA7-48C0-9417-65C68AD46CD3}"/>
              </a:ext>
            </a:extLst>
          </p:cNvPr>
          <p:cNvSpPr>
            <a:spLocks noChangeArrowheads="1"/>
          </p:cNvSpPr>
          <p:nvPr/>
        </p:nvSpPr>
        <p:spPr bwMode="auto">
          <a:xfrm>
            <a:off x="5963602" y="3064493"/>
            <a:ext cx="847996"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GB" dirty="0"/>
          </a:p>
        </p:txBody>
      </p:sp>
      <p:sp>
        <p:nvSpPr>
          <p:cNvPr id="18" name="Rectangle 15">
            <a:extLst>
              <a:ext uri="{FF2B5EF4-FFF2-40B4-BE49-F238E27FC236}">
                <a16:creationId xmlns:a16="http://schemas.microsoft.com/office/drawing/2014/main" id="{82743499-7161-4231-A77E-A34D73516D69}"/>
              </a:ext>
            </a:extLst>
          </p:cNvPr>
          <p:cNvSpPr>
            <a:spLocks noChangeArrowheads="1"/>
          </p:cNvSpPr>
          <p:nvPr/>
        </p:nvSpPr>
        <p:spPr bwMode="auto">
          <a:xfrm>
            <a:off x="6811598" y="3064493"/>
            <a:ext cx="763588"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16">
            <a:extLst>
              <a:ext uri="{FF2B5EF4-FFF2-40B4-BE49-F238E27FC236}">
                <a16:creationId xmlns:a16="http://schemas.microsoft.com/office/drawing/2014/main" id="{656B4066-FC18-4C75-B7C2-06658939020B}"/>
              </a:ext>
            </a:extLst>
          </p:cNvPr>
          <p:cNvSpPr>
            <a:spLocks noChangeArrowheads="1"/>
          </p:cNvSpPr>
          <p:nvPr/>
        </p:nvSpPr>
        <p:spPr bwMode="auto">
          <a:xfrm>
            <a:off x="7575186" y="3064493"/>
            <a:ext cx="1101922" cy="360363"/>
          </a:xfrm>
          <a:prstGeom prst="rect">
            <a:avLst/>
          </a:prstGeom>
          <a:solidFill>
            <a:srgbClr val="6048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Rectangle 17">
            <a:extLst>
              <a:ext uri="{FF2B5EF4-FFF2-40B4-BE49-F238E27FC236}">
                <a16:creationId xmlns:a16="http://schemas.microsoft.com/office/drawing/2014/main" id="{8654A3DC-212A-485C-8582-6040BA16FB8F}"/>
              </a:ext>
            </a:extLst>
          </p:cNvPr>
          <p:cNvSpPr>
            <a:spLocks noChangeArrowheads="1"/>
          </p:cNvSpPr>
          <p:nvPr/>
        </p:nvSpPr>
        <p:spPr bwMode="auto">
          <a:xfrm>
            <a:off x="553673" y="3424855"/>
            <a:ext cx="833438"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Rectangle 18">
            <a:extLst>
              <a:ext uri="{FF2B5EF4-FFF2-40B4-BE49-F238E27FC236}">
                <a16:creationId xmlns:a16="http://schemas.microsoft.com/office/drawing/2014/main" id="{9BAC8D39-1AE3-434C-8E1B-D051AD10E1D9}"/>
              </a:ext>
            </a:extLst>
          </p:cNvPr>
          <p:cNvSpPr>
            <a:spLocks noChangeArrowheads="1"/>
          </p:cNvSpPr>
          <p:nvPr/>
        </p:nvSpPr>
        <p:spPr bwMode="auto">
          <a:xfrm>
            <a:off x="1387110" y="3424855"/>
            <a:ext cx="898525"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19">
            <a:extLst>
              <a:ext uri="{FF2B5EF4-FFF2-40B4-BE49-F238E27FC236}">
                <a16:creationId xmlns:a16="http://schemas.microsoft.com/office/drawing/2014/main" id="{0EE4DEDC-28E6-4271-A23F-4643461819BB}"/>
              </a:ext>
            </a:extLst>
          </p:cNvPr>
          <p:cNvSpPr>
            <a:spLocks noChangeArrowheads="1"/>
          </p:cNvSpPr>
          <p:nvPr/>
        </p:nvSpPr>
        <p:spPr bwMode="auto">
          <a:xfrm>
            <a:off x="2052372" y="3424855"/>
            <a:ext cx="501650"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Rectangle 20">
            <a:extLst>
              <a:ext uri="{FF2B5EF4-FFF2-40B4-BE49-F238E27FC236}">
                <a16:creationId xmlns:a16="http://schemas.microsoft.com/office/drawing/2014/main" id="{93B3376D-6664-4F50-B5B7-DA0EDE07FA0D}"/>
              </a:ext>
            </a:extLst>
          </p:cNvPr>
          <p:cNvSpPr>
            <a:spLocks noChangeArrowheads="1"/>
          </p:cNvSpPr>
          <p:nvPr/>
        </p:nvSpPr>
        <p:spPr bwMode="auto">
          <a:xfrm>
            <a:off x="2437762" y="3424855"/>
            <a:ext cx="503238"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Rectangle 21">
            <a:extLst>
              <a:ext uri="{FF2B5EF4-FFF2-40B4-BE49-F238E27FC236}">
                <a16:creationId xmlns:a16="http://schemas.microsoft.com/office/drawing/2014/main" id="{94FB69DC-A5A0-481D-B5AC-30F76CF99F9B}"/>
              </a:ext>
            </a:extLst>
          </p:cNvPr>
          <p:cNvSpPr>
            <a:spLocks noChangeArrowheads="1"/>
          </p:cNvSpPr>
          <p:nvPr/>
        </p:nvSpPr>
        <p:spPr bwMode="auto">
          <a:xfrm>
            <a:off x="2941000" y="3424855"/>
            <a:ext cx="503238"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Rectangle 22">
            <a:extLst>
              <a:ext uri="{FF2B5EF4-FFF2-40B4-BE49-F238E27FC236}">
                <a16:creationId xmlns:a16="http://schemas.microsoft.com/office/drawing/2014/main" id="{956B0D42-E944-4D71-8EB5-2A9C572C071C}"/>
              </a:ext>
            </a:extLst>
          </p:cNvPr>
          <p:cNvSpPr>
            <a:spLocks noChangeArrowheads="1"/>
          </p:cNvSpPr>
          <p:nvPr/>
        </p:nvSpPr>
        <p:spPr bwMode="auto">
          <a:xfrm>
            <a:off x="3444237" y="3424855"/>
            <a:ext cx="503238"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Rectangle 23">
            <a:extLst>
              <a:ext uri="{FF2B5EF4-FFF2-40B4-BE49-F238E27FC236}">
                <a16:creationId xmlns:a16="http://schemas.microsoft.com/office/drawing/2014/main" id="{1E5A9E37-AFFE-459F-A617-694609566AD4}"/>
              </a:ext>
            </a:extLst>
          </p:cNvPr>
          <p:cNvSpPr>
            <a:spLocks noChangeArrowheads="1"/>
          </p:cNvSpPr>
          <p:nvPr/>
        </p:nvSpPr>
        <p:spPr bwMode="auto">
          <a:xfrm>
            <a:off x="3947475" y="3424855"/>
            <a:ext cx="501650"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24">
            <a:extLst>
              <a:ext uri="{FF2B5EF4-FFF2-40B4-BE49-F238E27FC236}">
                <a16:creationId xmlns:a16="http://schemas.microsoft.com/office/drawing/2014/main" id="{084AC905-6236-459A-875F-6D4066420018}"/>
              </a:ext>
            </a:extLst>
          </p:cNvPr>
          <p:cNvSpPr>
            <a:spLocks noChangeArrowheads="1"/>
          </p:cNvSpPr>
          <p:nvPr/>
        </p:nvSpPr>
        <p:spPr bwMode="auto">
          <a:xfrm>
            <a:off x="4449125" y="3424855"/>
            <a:ext cx="503238"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25">
            <a:extLst>
              <a:ext uri="{FF2B5EF4-FFF2-40B4-BE49-F238E27FC236}">
                <a16:creationId xmlns:a16="http://schemas.microsoft.com/office/drawing/2014/main" id="{E62B042C-1B60-47D3-811D-666CA7AC1707}"/>
              </a:ext>
            </a:extLst>
          </p:cNvPr>
          <p:cNvSpPr>
            <a:spLocks noChangeArrowheads="1"/>
          </p:cNvSpPr>
          <p:nvPr/>
        </p:nvSpPr>
        <p:spPr bwMode="auto">
          <a:xfrm>
            <a:off x="4952362" y="3424855"/>
            <a:ext cx="503238"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Rectangle 26">
            <a:extLst>
              <a:ext uri="{FF2B5EF4-FFF2-40B4-BE49-F238E27FC236}">
                <a16:creationId xmlns:a16="http://schemas.microsoft.com/office/drawing/2014/main" id="{E6F659B3-9DC1-4EB7-A54F-FD22F0C42DB1}"/>
              </a:ext>
            </a:extLst>
          </p:cNvPr>
          <p:cNvSpPr>
            <a:spLocks noChangeArrowheads="1"/>
          </p:cNvSpPr>
          <p:nvPr/>
        </p:nvSpPr>
        <p:spPr bwMode="auto">
          <a:xfrm>
            <a:off x="5455600" y="3424855"/>
            <a:ext cx="503238"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Rectangle 27">
            <a:extLst>
              <a:ext uri="{FF2B5EF4-FFF2-40B4-BE49-F238E27FC236}">
                <a16:creationId xmlns:a16="http://schemas.microsoft.com/office/drawing/2014/main" id="{4EE0CAE5-30CA-4D8C-AB67-3BB1599E9720}"/>
              </a:ext>
            </a:extLst>
          </p:cNvPr>
          <p:cNvSpPr>
            <a:spLocks noChangeArrowheads="1"/>
          </p:cNvSpPr>
          <p:nvPr/>
        </p:nvSpPr>
        <p:spPr bwMode="auto">
          <a:xfrm>
            <a:off x="5959558" y="3424855"/>
            <a:ext cx="852040"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28">
            <a:extLst>
              <a:ext uri="{FF2B5EF4-FFF2-40B4-BE49-F238E27FC236}">
                <a16:creationId xmlns:a16="http://schemas.microsoft.com/office/drawing/2014/main" id="{163BF773-6922-46FD-AD7B-DC94148C1F47}"/>
              </a:ext>
            </a:extLst>
          </p:cNvPr>
          <p:cNvSpPr>
            <a:spLocks noChangeArrowheads="1"/>
          </p:cNvSpPr>
          <p:nvPr/>
        </p:nvSpPr>
        <p:spPr bwMode="auto">
          <a:xfrm>
            <a:off x="6811598" y="3424855"/>
            <a:ext cx="763588"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Rectangle 29">
            <a:extLst>
              <a:ext uri="{FF2B5EF4-FFF2-40B4-BE49-F238E27FC236}">
                <a16:creationId xmlns:a16="http://schemas.microsoft.com/office/drawing/2014/main" id="{1A678E3A-FB1A-4E53-A70F-4CEED5B83657}"/>
              </a:ext>
            </a:extLst>
          </p:cNvPr>
          <p:cNvSpPr>
            <a:spLocks noChangeArrowheads="1"/>
          </p:cNvSpPr>
          <p:nvPr/>
        </p:nvSpPr>
        <p:spPr bwMode="auto">
          <a:xfrm>
            <a:off x="7575185" y="3424855"/>
            <a:ext cx="1101923" cy="311150"/>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Rectangle 30">
            <a:extLst>
              <a:ext uri="{FF2B5EF4-FFF2-40B4-BE49-F238E27FC236}">
                <a16:creationId xmlns:a16="http://schemas.microsoft.com/office/drawing/2014/main" id="{20F5C4FD-A3C7-4BAF-9D27-13492D9BB098}"/>
              </a:ext>
            </a:extLst>
          </p:cNvPr>
          <p:cNvSpPr>
            <a:spLocks noChangeArrowheads="1"/>
          </p:cNvSpPr>
          <p:nvPr/>
        </p:nvSpPr>
        <p:spPr bwMode="auto">
          <a:xfrm>
            <a:off x="553673" y="3736005"/>
            <a:ext cx="8334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31">
            <a:extLst>
              <a:ext uri="{FF2B5EF4-FFF2-40B4-BE49-F238E27FC236}">
                <a16:creationId xmlns:a16="http://schemas.microsoft.com/office/drawing/2014/main" id="{91540574-B9F6-42EB-BE12-902E2F6DBBAC}"/>
              </a:ext>
            </a:extLst>
          </p:cNvPr>
          <p:cNvSpPr>
            <a:spLocks noChangeArrowheads="1"/>
          </p:cNvSpPr>
          <p:nvPr/>
        </p:nvSpPr>
        <p:spPr bwMode="auto">
          <a:xfrm>
            <a:off x="1387110" y="3736005"/>
            <a:ext cx="898525"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Rectangle 32">
            <a:extLst>
              <a:ext uri="{FF2B5EF4-FFF2-40B4-BE49-F238E27FC236}">
                <a16:creationId xmlns:a16="http://schemas.microsoft.com/office/drawing/2014/main" id="{33ED27BB-A97E-404E-B2B3-2D946DB77526}"/>
              </a:ext>
            </a:extLst>
          </p:cNvPr>
          <p:cNvSpPr>
            <a:spLocks noChangeArrowheads="1"/>
          </p:cNvSpPr>
          <p:nvPr/>
        </p:nvSpPr>
        <p:spPr bwMode="auto">
          <a:xfrm>
            <a:off x="2052372" y="3736005"/>
            <a:ext cx="501650"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Rectangle 33">
            <a:extLst>
              <a:ext uri="{FF2B5EF4-FFF2-40B4-BE49-F238E27FC236}">
                <a16:creationId xmlns:a16="http://schemas.microsoft.com/office/drawing/2014/main" id="{BBFE3767-A482-41F4-95A2-EABF91D69274}"/>
              </a:ext>
            </a:extLst>
          </p:cNvPr>
          <p:cNvSpPr>
            <a:spLocks noChangeArrowheads="1"/>
          </p:cNvSpPr>
          <p:nvPr/>
        </p:nvSpPr>
        <p:spPr bwMode="auto">
          <a:xfrm>
            <a:off x="2437762" y="3736005"/>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34">
            <a:extLst>
              <a:ext uri="{FF2B5EF4-FFF2-40B4-BE49-F238E27FC236}">
                <a16:creationId xmlns:a16="http://schemas.microsoft.com/office/drawing/2014/main" id="{0EF7CB0D-43BC-4C4F-91A8-865E3A209244}"/>
              </a:ext>
            </a:extLst>
          </p:cNvPr>
          <p:cNvSpPr>
            <a:spLocks noChangeArrowheads="1"/>
          </p:cNvSpPr>
          <p:nvPr/>
        </p:nvSpPr>
        <p:spPr bwMode="auto">
          <a:xfrm>
            <a:off x="2941000" y="3736005"/>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Rectangle 35">
            <a:extLst>
              <a:ext uri="{FF2B5EF4-FFF2-40B4-BE49-F238E27FC236}">
                <a16:creationId xmlns:a16="http://schemas.microsoft.com/office/drawing/2014/main" id="{8AD1E951-602E-4975-92EE-739ADC533B65}"/>
              </a:ext>
            </a:extLst>
          </p:cNvPr>
          <p:cNvSpPr>
            <a:spLocks noChangeArrowheads="1"/>
          </p:cNvSpPr>
          <p:nvPr/>
        </p:nvSpPr>
        <p:spPr bwMode="auto">
          <a:xfrm>
            <a:off x="3444237" y="3736005"/>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Rectangle 36">
            <a:extLst>
              <a:ext uri="{FF2B5EF4-FFF2-40B4-BE49-F238E27FC236}">
                <a16:creationId xmlns:a16="http://schemas.microsoft.com/office/drawing/2014/main" id="{858A79CF-7746-458C-9956-55A0858F6308}"/>
              </a:ext>
            </a:extLst>
          </p:cNvPr>
          <p:cNvSpPr>
            <a:spLocks noChangeArrowheads="1"/>
          </p:cNvSpPr>
          <p:nvPr/>
        </p:nvSpPr>
        <p:spPr bwMode="auto">
          <a:xfrm>
            <a:off x="3947475" y="3736005"/>
            <a:ext cx="501650"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Rectangle 37">
            <a:extLst>
              <a:ext uri="{FF2B5EF4-FFF2-40B4-BE49-F238E27FC236}">
                <a16:creationId xmlns:a16="http://schemas.microsoft.com/office/drawing/2014/main" id="{37F6AFD0-83E5-4AF3-AC9C-825128E1915C}"/>
              </a:ext>
            </a:extLst>
          </p:cNvPr>
          <p:cNvSpPr>
            <a:spLocks noChangeArrowheads="1"/>
          </p:cNvSpPr>
          <p:nvPr/>
        </p:nvSpPr>
        <p:spPr bwMode="auto">
          <a:xfrm>
            <a:off x="4449125" y="3736005"/>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Rectangle 38">
            <a:extLst>
              <a:ext uri="{FF2B5EF4-FFF2-40B4-BE49-F238E27FC236}">
                <a16:creationId xmlns:a16="http://schemas.microsoft.com/office/drawing/2014/main" id="{C91E3E7D-8944-449F-AA78-BFAF4F385748}"/>
              </a:ext>
            </a:extLst>
          </p:cNvPr>
          <p:cNvSpPr>
            <a:spLocks noChangeArrowheads="1"/>
          </p:cNvSpPr>
          <p:nvPr/>
        </p:nvSpPr>
        <p:spPr bwMode="auto">
          <a:xfrm>
            <a:off x="4952362" y="3736005"/>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39">
            <a:extLst>
              <a:ext uri="{FF2B5EF4-FFF2-40B4-BE49-F238E27FC236}">
                <a16:creationId xmlns:a16="http://schemas.microsoft.com/office/drawing/2014/main" id="{1F3DA7CA-E853-45D1-8650-44729029432B}"/>
              </a:ext>
            </a:extLst>
          </p:cNvPr>
          <p:cNvSpPr>
            <a:spLocks noChangeArrowheads="1"/>
          </p:cNvSpPr>
          <p:nvPr/>
        </p:nvSpPr>
        <p:spPr bwMode="auto">
          <a:xfrm>
            <a:off x="5455600" y="3736005"/>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Rectangle 40">
            <a:extLst>
              <a:ext uri="{FF2B5EF4-FFF2-40B4-BE49-F238E27FC236}">
                <a16:creationId xmlns:a16="http://schemas.microsoft.com/office/drawing/2014/main" id="{4F304F30-A9B4-4504-9527-C59E1D08E74A}"/>
              </a:ext>
            </a:extLst>
          </p:cNvPr>
          <p:cNvSpPr>
            <a:spLocks noChangeArrowheads="1"/>
          </p:cNvSpPr>
          <p:nvPr/>
        </p:nvSpPr>
        <p:spPr bwMode="auto">
          <a:xfrm>
            <a:off x="5963601" y="3736005"/>
            <a:ext cx="847997"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Rectangle 41">
            <a:extLst>
              <a:ext uri="{FF2B5EF4-FFF2-40B4-BE49-F238E27FC236}">
                <a16:creationId xmlns:a16="http://schemas.microsoft.com/office/drawing/2014/main" id="{FE976982-C6AE-4336-86CB-C3393FC0A6B2}"/>
              </a:ext>
            </a:extLst>
          </p:cNvPr>
          <p:cNvSpPr>
            <a:spLocks noChangeArrowheads="1"/>
          </p:cNvSpPr>
          <p:nvPr/>
        </p:nvSpPr>
        <p:spPr bwMode="auto">
          <a:xfrm>
            <a:off x="6811598" y="3736005"/>
            <a:ext cx="76358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Rectangle 42">
            <a:extLst>
              <a:ext uri="{FF2B5EF4-FFF2-40B4-BE49-F238E27FC236}">
                <a16:creationId xmlns:a16="http://schemas.microsoft.com/office/drawing/2014/main" id="{7E81B92E-8CAE-4708-9C36-E14BBD4F48DB}"/>
              </a:ext>
            </a:extLst>
          </p:cNvPr>
          <p:cNvSpPr>
            <a:spLocks noChangeArrowheads="1"/>
          </p:cNvSpPr>
          <p:nvPr/>
        </p:nvSpPr>
        <p:spPr bwMode="auto">
          <a:xfrm>
            <a:off x="7575186" y="3736005"/>
            <a:ext cx="1108272"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Rectangle 43">
            <a:extLst>
              <a:ext uri="{FF2B5EF4-FFF2-40B4-BE49-F238E27FC236}">
                <a16:creationId xmlns:a16="http://schemas.microsoft.com/office/drawing/2014/main" id="{849BE5D3-538D-44AE-B8BD-F93F20B4055F}"/>
              </a:ext>
            </a:extLst>
          </p:cNvPr>
          <p:cNvSpPr>
            <a:spLocks noChangeArrowheads="1"/>
          </p:cNvSpPr>
          <p:nvPr/>
        </p:nvSpPr>
        <p:spPr bwMode="auto">
          <a:xfrm>
            <a:off x="553673" y="4048743"/>
            <a:ext cx="833438"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44">
            <a:extLst>
              <a:ext uri="{FF2B5EF4-FFF2-40B4-BE49-F238E27FC236}">
                <a16:creationId xmlns:a16="http://schemas.microsoft.com/office/drawing/2014/main" id="{7EAC96A8-CE86-460E-8CFA-A985378A5144}"/>
              </a:ext>
            </a:extLst>
          </p:cNvPr>
          <p:cNvSpPr>
            <a:spLocks noChangeArrowheads="1"/>
          </p:cNvSpPr>
          <p:nvPr/>
        </p:nvSpPr>
        <p:spPr bwMode="auto">
          <a:xfrm>
            <a:off x="1387110" y="4048743"/>
            <a:ext cx="898525"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Rectangle 45">
            <a:extLst>
              <a:ext uri="{FF2B5EF4-FFF2-40B4-BE49-F238E27FC236}">
                <a16:creationId xmlns:a16="http://schemas.microsoft.com/office/drawing/2014/main" id="{9F4D4977-7571-49F1-B007-919AFDEFAB99}"/>
              </a:ext>
            </a:extLst>
          </p:cNvPr>
          <p:cNvSpPr>
            <a:spLocks noChangeArrowheads="1"/>
          </p:cNvSpPr>
          <p:nvPr/>
        </p:nvSpPr>
        <p:spPr bwMode="auto">
          <a:xfrm>
            <a:off x="2052372" y="4048743"/>
            <a:ext cx="501650"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Rectangle 46">
            <a:extLst>
              <a:ext uri="{FF2B5EF4-FFF2-40B4-BE49-F238E27FC236}">
                <a16:creationId xmlns:a16="http://schemas.microsoft.com/office/drawing/2014/main" id="{1128A7AF-E070-486A-84DB-CEDF743B76D4}"/>
              </a:ext>
            </a:extLst>
          </p:cNvPr>
          <p:cNvSpPr>
            <a:spLocks noChangeArrowheads="1"/>
          </p:cNvSpPr>
          <p:nvPr/>
        </p:nvSpPr>
        <p:spPr bwMode="auto">
          <a:xfrm>
            <a:off x="2437762" y="4048743"/>
            <a:ext cx="503238"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Rectangle 47">
            <a:extLst>
              <a:ext uri="{FF2B5EF4-FFF2-40B4-BE49-F238E27FC236}">
                <a16:creationId xmlns:a16="http://schemas.microsoft.com/office/drawing/2014/main" id="{DB374231-D68E-40E9-BE10-7E7AF25044E2}"/>
              </a:ext>
            </a:extLst>
          </p:cNvPr>
          <p:cNvSpPr>
            <a:spLocks noChangeArrowheads="1"/>
          </p:cNvSpPr>
          <p:nvPr/>
        </p:nvSpPr>
        <p:spPr bwMode="auto">
          <a:xfrm>
            <a:off x="2941000" y="4048743"/>
            <a:ext cx="503238"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Rectangle 48">
            <a:extLst>
              <a:ext uri="{FF2B5EF4-FFF2-40B4-BE49-F238E27FC236}">
                <a16:creationId xmlns:a16="http://schemas.microsoft.com/office/drawing/2014/main" id="{0DE7FF86-2021-48A8-9E09-4AC79EA002A9}"/>
              </a:ext>
            </a:extLst>
          </p:cNvPr>
          <p:cNvSpPr>
            <a:spLocks noChangeArrowheads="1"/>
          </p:cNvSpPr>
          <p:nvPr/>
        </p:nvSpPr>
        <p:spPr bwMode="auto">
          <a:xfrm>
            <a:off x="3444237" y="4048743"/>
            <a:ext cx="503238"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49">
            <a:extLst>
              <a:ext uri="{FF2B5EF4-FFF2-40B4-BE49-F238E27FC236}">
                <a16:creationId xmlns:a16="http://schemas.microsoft.com/office/drawing/2014/main" id="{A3E40CD6-F487-4B8E-899D-B37E69D82773}"/>
              </a:ext>
            </a:extLst>
          </p:cNvPr>
          <p:cNvSpPr>
            <a:spLocks noChangeArrowheads="1"/>
          </p:cNvSpPr>
          <p:nvPr/>
        </p:nvSpPr>
        <p:spPr bwMode="auto">
          <a:xfrm>
            <a:off x="3947475" y="4048743"/>
            <a:ext cx="501650"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Rectangle 50">
            <a:extLst>
              <a:ext uri="{FF2B5EF4-FFF2-40B4-BE49-F238E27FC236}">
                <a16:creationId xmlns:a16="http://schemas.microsoft.com/office/drawing/2014/main" id="{DD4266CE-3DFA-4AEC-B3F0-3AF1FC3B1CC5}"/>
              </a:ext>
            </a:extLst>
          </p:cNvPr>
          <p:cNvSpPr>
            <a:spLocks noChangeArrowheads="1"/>
          </p:cNvSpPr>
          <p:nvPr/>
        </p:nvSpPr>
        <p:spPr bwMode="auto">
          <a:xfrm>
            <a:off x="4449125" y="4048743"/>
            <a:ext cx="503238"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Rectangle 51">
            <a:extLst>
              <a:ext uri="{FF2B5EF4-FFF2-40B4-BE49-F238E27FC236}">
                <a16:creationId xmlns:a16="http://schemas.microsoft.com/office/drawing/2014/main" id="{B2EE6A53-4B27-4AAB-B739-CDBD648D0F8C}"/>
              </a:ext>
            </a:extLst>
          </p:cNvPr>
          <p:cNvSpPr>
            <a:spLocks noChangeArrowheads="1"/>
          </p:cNvSpPr>
          <p:nvPr/>
        </p:nvSpPr>
        <p:spPr bwMode="auto">
          <a:xfrm>
            <a:off x="4952362" y="4048743"/>
            <a:ext cx="503238"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Rectangle 52">
            <a:extLst>
              <a:ext uri="{FF2B5EF4-FFF2-40B4-BE49-F238E27FC236}">
                <a16:creationId xmlns:a16="http://schemas.microsoft.com/office/drawing/2014/main" id="{DBFEAF80-9A6F-48EB-A17D-AA76F79B9222}"/>
              </a:ext>
            </a:extLst>
          </p:cNvPr>
          <p:cNvSpPr>
            <a:spLocks noChangeArrowheads="1"/>
          </p:cNvSpPr>
          <p:nvPr/>
        </p:nvSpPr>
        <p:spPr bwMode="auto">
          <a:xfrm>
            <a:off x="5455600" y="4048743"/>
            <a:ext cx="503238"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Rectangle 53">
            <a:extLst>
              <a:ext uri="{FF2B5EF4-FFF2-40B4-BE49-F238E27FC236}">
                <a16:creationId xmlns:a16="http://schemas.microsoft.com/office/drawing/2014/main" id="{AEA2369C-AFD1-43E8-A7EE-F15A0FE6F995}"/>
              </a:ext>
            </a:extLst>
          </p:cNvPr>
          <p:cNvSpPr>
            <a:spLocks noChangeArrowheads="1"/>
          </p:cNvSpPr>
          <p:nvPr/>
        </p:nvSpPr>
        <p:spPr bwMode="auto">
          <a:xfrm>
            <a:off x="5962881" y="4048743"/>
            <a:ext cx="848717"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Rectangle 54">
            <a:extLst>
              <a:ext uri="{FF2B5EF4-FFF2-40B4-BE49-F238E27FC236}">
                <a16:creationId xmlns:a16="http://schemas.microsoft.com/office/drawing/2014/main" id="{9801C362-9219-46C3-B725-A3AC776FA076}"/>
              </a:ext>
            </a:extLst>
          </p:cNvPr>
          <p:cNvSpPr>
            <a:spLocks noChangeArrowheads="1"/>
          </p:cNvSpPr>
          <p:nvPr/>
        </p:nvSpPr>
        <p:spPr bwMode="auto">
          <a:xfrm>
            <a:off x="6811598" y="4048743"/>
            <a:ext cx="763588"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Rectangle 55">
            <a:extLst>
              <a:ext uri="{FF2B5EF4-FFF2-40B4-BE49-F238E27FC236}">
                <a16:creationId xmlns:a16="http://schemas.microsoft.com/office/drawing/2014/main" id="{7F1BB8E5-4905-41FF-BA93-4147474134BB}"/>
              </a:ext>
            </a:extLst>
          </p:cNvPr>
          <p:cNvSpPr>
            <a:spLocks noChangeArrowheads="1"/>
          </p:cNvSpPr>
          <p:nvPr/>
        </p:nvSpPr>
        <p:spPr bwMode="auto">
          <a:xfrm>
            <a:off x="7575186" y="4048743"/>
            <a:ext cx="1101922" cy="312738"/>
          </a:xfrm>
          <a:prstGeom prst="rect">
            <a:avLst/>
          </a:prstGeom>
          <a:solidFill>
            <a:srgbClr val="EAE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Rectangle 56">
            <a:extLst>
              <a:ext uri="{FF2B5EF4-FFF2-40B4-BE49-F238E27FC236}">
                <a16:creationId xmlns:a16="http://schemas.microsoft.com/office/drawing/2014/main" id="{33A21EEC-356D-4E3C-8DF7-8BF6BBCA221C}"/>
              </a:ext>
            </a:extLst>
          </p:cNvPr>
          <p:cNvSpPr>
            <a:spLocks noChangeArrowheads="1"/>
          </p:cNvSpPr>
          <p:nvPr/>
        </p:nvSpPr>
        <p:spPr bwMode="auto">
          <a:xfrm>
            <a:off x="553673" y="4361480"/>
            <a:ext cx="8334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Rectangle 57">
            <a:extLst>
              <a:ext uri="{FF2B5EF4-FFF2-40B4-BE49-F238E27FC236}">
                <a16:creationId xmlns:a16="http://schemas.microsoft.com/office/drawing/2014/main" id="{E2538DDF-8920-43EB-918F-59DE59486E8E}"/>
              </a:ext>
            </a:extLst>
          </p:cNvPr>
          <p:cNvSpPr>
            <a:spLocks noChangeArrowheads="1"/>
          </p:cNvSpPr>
          <p:nvPr/>
        </p:nvSpPr>
        <p:spPr bwMode="auto">
          <a:xfrm>
            <a:off x="1387110" y="4361480"/>
            <a:ext cx="898525"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Rectangle 58">
            <a:extLst>
              <a:ext uri="{FF2B5EF4-FFF2-40B4-BE49-F238E27FC236}">
                <a16:creationId xmlns:a16="http://schemas.microsoft.com/office/drawing/2014/main" id="{B0BA758C-5CEB-4308-A428-560798CD7BE1}"/>
              </a:ext>
            </a:extLst>
          </p:cNvPr>
          <p:cNvSpPr>
            <a:spLocks noChangeArrowheads="1"/>
          </p:cNvSpPr>
          <p:nvPr/>
        </p:nvSpPr>
        <p:spPr bwMode="auto">
          <a:xfrm>
            <a:off x="2052372" y="4361480"/>
            <a:ext cx="501650"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Rectangle 59">
            <a:extLst>
              <a:ext uri="{FF2B5EF4-FFF2-40B4-BE49-F238E27FC236}">
                <a16:creationId xmlns:a16="http://schemas.microsoft.com/office/drawing/2014/main" id="{2B29621A-BB5D-456F-9774-E0E2AB173CBF}"/>
              </a:ext>
            </a:extLst>
          </p:cNvPr>
          <p:cNvSpPr>
            <a:spLocks noChangeArrowheads="1"/>
          </p:cNvSpPr>
          <p:nvPr/>
        </p:nvSpPr>
        <p:spPr bwMode="auto">
          <a:xfrm>
            <a:off x="2437762" y="4361480"/>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Rectangle 60">
            <a:extLst>
              <a:ext uri="{FF2B5EF4-FFF2-40B4-BE49-F238E27FC236}">
                <a16:creationId xmlns:a16="http://schemas.microsoft.com/office/drawing/2014/main" id="{C5ADD5E8-9E14-4B72-A409-6B8100811565}"/>
              </a:ext>
            </a:extLst>
          </p:cNvPr>
          <p:cNvSpPr>
            <a:spLocks noChangeArrowheads="1"/>
          </p:cNvSpPr>
          <p:nvPr/>
        </p:nvSpPr>
        <p:spPr bwMode="auto">
          <a:xfrm>
            <a:off x="2941000" y="4361480"/>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Rectangle 61">
            <a:extLst>
              <a:ext uri="{FF2B5EF4-FFF2-40B4-BE49-F238E27FC236}">
                <a16:creationId xmlns:a16="http://schemas.microsoft.com/office/drawing/2014/main" id="{93F390D6-F23B-4C5C-831A-3A72F9241E24}"/>
              </a:ext>
            </a:extLst>
          </p:cNvPr>
          <p:cNvSpPr>
            <a:spLocks noChangeArrowheads="1"/>
          </p:cNvSpPr>
          <p:nvPr/>
        </p:nvSpPr>
        <p:spPr bwMode="auto">
          <a:xfrm>
            <a:off x="3444237" y="4361480"/>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Rectangle 62">
            <a:extLst>
              <a:ext uri="{FF2B5EF4-FFF2-40B4-BE49-F238E27FC236}">
                <a16:creationId xmlns:a16="http://schemas.microsoft.com/office/drawing/2014/main" id="{899F50F9-85FF-45E2-8764-DD99A0DBED83}"/>
              </a:ext>
            </a:extLst>
          </p:cNvPr>
          <p:cNvSpPr>
            <a:spLocks noChangeArrowheads="1"/>
          </p:cNvSpPr>
          <p:nvPr/>
        </p:nvSpPr>
        <p:spPr bwMode="auto">
          <a:xfrm>
            <a:off x="3947475" y="4361480"/>
            <a:ext cx="501650"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Rectangle 63">
            <a:extLst>
              <a:ext uri="{FF2B5EF4-FFF2-40B4-BE49-F238E27FC236}">
                <a16:creationId xmlns:a16="http://schemas.microsoft.com/office/drawing/2014/main" id="{1BC8976F-FBF7-43F1-AC9C-243370692748}"/>
              </a:ext>
            </a:extLst>
          </p:cNvPr>
          <p:cNvSpPr>
            <a:spLocks noChangeArrowheads="1"/>
          </p:cNvSpPr>
          <p:nvPr/>
        </p:nvSpPr>
        <p:spPr bwMode="auto">
          <a:xfrm>
            <a:off x="4449125" y="4361480"/>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Rectangle 64">
            <a:extLst>
              <a:ext uri="{FF2B5EF4-FFF2-40B4-BE49-F238E27FC236}">
                <a16:creationId xmlns:a16="http://schemas.microsoft.com/office/drawing/2014/main" id="{8072A539-3780-4698-B04B-28B212B8F200}"/>
              </a:ext>
            </a:extLst>
          </p:cNvPr>
          <p:cNvSpPr>
            <a:spLocks noChangeArrowheads="1"/>
          </p:cNvSpPr>
          <p:nvPr/>
        </p:nvSpPr>
        <p:spPr bwMode="auto">
          <a:xfrm>
            <a:off x="4952362" y="4361480"/>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Rectangle 65">
            <a:extLst>
              <a:ext uri="{FF2B5EF4-FFF2-40B4-BE49-F238E27FC236}">
                <a16:creationId xmlns:a16="http://schemas.microsoft.com/office/drawing/2014/main" id="{E782EBB4-56CE-4F19-87EE-34A63D5CEF24}"/>
              </a:ext>
            </a:extLst>
          </p:cNvPr>
          <p:cNvSpPr>
            <a:spLocks noChangeArrowheads="1"/>
          </p:cNvSpPr>
          <p:nvPr/>
        </p:nvSpPr>
        <p:spPr bwMode="auto">
          <a:xfrm>
            <a:off x="5455600" y="4361480"/>
            <a:ext cx="50323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Rectangle 66">
            <a:extLst>
              <a:ext uri="{FF2B5EF4-FFF2-40B4-BE49-F238E27FC236}">
                <a16:creationId xmlns:a16="http://schemas.microsoft.com/office/drawing/2014/main" id="{C7290E86-3249-49DB-A6A3-F1FEEFC3521C}"/>
              </a:ext>
            </a:extLst>
          </p:cNvPr>
          <p:cNvSpPr>
            <a:spLocks noChangeArrowheads="1"/>
          </p:cNvSpPr>
          <p:nvPr/>
        </p:nvSpPr>
        <p:spPr bwMode="auto">
          <a:xfrm>
            <a:off x="5962880" y="4361480"/>
            <a:ext cx="84871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Rectangle 67">
            <a:extLst>
              <a:ext uri="{FF2B5EF4-FFF2-40B4-BE49-F238E27FC236}">
                <a16:creationId xmlns:a16="http://schemas.microsoft.com/office/drawing/2014/main" id="{BF560927-3A1C-4E3C-B584-9650E6B4970E}"/>
              </a:ext>
            </a:extLst>
          </p:cNvPr>
          <p:cNvSpPr>
            <a:spLocks noChangeArrowheads="1"/>
          </p:cNvSpPr>
          <p:nvPr/>
        </p:nvSpPr>
        <p:spPr bwMode="auto">
          <a:xfrm>
            <a:off x="6811598" y="4361480"/>
            <a:ext cx="763588"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Rectangle 68">
            <a:extLst>
              <a:ext uri="{FF2B5EF4-FFF2-40B4-BE49-F238E27FC236}">
                <a16:creationId xmlns:a16="http://schemas.microsoft.com/office/drawing/2014/main" id="{82362F40-13E5-4A6F-9089-B78914248587}"/>
              </a:ext>
            </a:extLst>
          </p:cNvPr>
          <p:cNvSpPr>
            <a:spLocks noChangeArrowheads="1"/>
          </p:cNvSpPr>
          <p:nvPr/>
        </p:nvSpPr>
        <p:spPr bwMode="auto">
          <a:xfrm>
            <a:off x="7575186" y="4361480"/>
            <a:ext cx="1101924" cy="3127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Line 71">
            <a:extLst>
              <a:ext uri="{FF2B5EF4-FFF2-40B4-BE49-F238E27FC236}">
                <a16:creationId xmlns:a16="http://schemas.microsoft.com/office/drawing/2014/main" id="{6C421228-8293-49CA-8B20-9F9699F1AA30}"/>
              </a:ext>
            </a:extLst>
          </p:cNvPr>
          <p:cNvSpPr>
            <a:spLocks noChangeShapeType="1"/>
          </p:cNvSpPr>
          <p:nvPr/>
        </p:nvSpPr>
        <p:spPr bwMode="auto">
          <a:xfrm>
            <a:off x="547324" y="3424855"/>
            <a:ext cx="8129784" cy="0"/>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72">
            <a:extLst>
              <a:ext uri="{FF2B5EF4-FFF2-40B4-BE49-F238E27FC236}">
                <a16:creationId xmlns:a16="http://schemas.microsoft.com/office/drawing/2014/main" id="{A2D7E253-F574-458D-A0AE-99B7F2D3E48C}"/>
              </a:ext>
            </a:extLst>
          </p:cNvPr>
          <p:cNvSpPr>
            <a:spLocks noChangeShapeType="1"/>
          </p:cNvSpPr>
          <p:nvPr/>
        </p:nvSpPr>
        <p:spPr bwMode="auto">
          <a:xfrm>
            <a:off x="547323" y="3736005"/>
            <a:ext cx="8129785" cy="0"/>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73">
            <a:extLst>
              <a:ext uri="{FF2B5EF4-FFF2-40B4-BE49-F238E27FC236}">
                <a16:creationId xmlns:a16="http://schemas.microsoft.com/office/drawing/2014/main" id="{6DFD220E-BBE2-4134-A195-F6329BA34304}"/>
              </a:ext>
            </a:extLst>
          </p:cNvPr>
          <p:cNvSpPr>
            <a:spLocks noChangeShapeType="1"/>
          </p:cNvSpPr>
          <p:nvPr/>
        </p:nvSpPr>
        <p:spPr bwMode="auto">
          <a:xfrm flipV="1">
            <a:off x="547324" y="4045567"/>
            <a:ext cx="8129784" cy="3176"/>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74">
            <a:extLst>
              <a:ext uri="{FF2B5EF4-FFF2-40B4-BE49-F238E27FC236}">
                <a16:creationId xmlns:a16="http://schemas.microsoft.com/office/drawing/2014/main" id="{D0AA620E-1EF3-4B89-9E3B-7D75196A58FB}"/>
              </a:ext>
            </a:extLst>
          </p:cNvPr>
          <p:cNvSpPr>
            <a:spLocks noChangeShapeType="1"/>
          </p:cNvSpPr>
          <p:nvPr/>
        </p:nvSpPr>
        <p:spPr bwMode="auto">
          <a:xfrm>
            <a:off x="547323" y="4361480"/>
            <a:ext cx="8129785" cy="0"/>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75">
            <a:extLst>
              <a:ext uri="{FF2B5EF4-FFF2-40B4-BE49-F238E27FC236}">
                <a16:creationId xmlns:a16="http://schemas.microsoft.com/office/drawing/2014/main" id="{D765BE46-73FF-4BA6-BD16-133A3BD4A28A}"/>
              </a:ext>
            </a:extLst>
          </p:cNvPr>
          <p:cNvSpPr>
            <a:spLocks noChangeShapeType="1"/>
          </p:cNvSpPr>
          <p:nvPr/>
        </p:nvSpPr>
        <p:spPr bwMode="auto">
          <a:xfrm>
            <a:off x="553673" y="3058143"/>
            <a:ext cx="0" cy="1622425"/>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76">
            <a:extLst>
              <a:ext uri="{FF2B5EF4-FFF2-40B4-BE49-F238E27FC236}">
                <a16:creationId xmlns:a16="http://schemas.microsoft.com/office/drawing/2014/main" id="{B4758AF2-436E-4849-9CD5-D60423897D0E}"/>
              </a:ext>
            </a:extLst>
          </p:cNvPr>
          <p:cNvSpPr>
            <a:spLocks noChangeShapeType="1"/>
          </p:cNvSpPr>
          <p:nvPr/>
        </p:nvSpPr>
        <p:spPr bwMode="auto">
          <a:xfrm>
            <a:off x="8677108" y="3078780"/>
            <a:ext cx="0" cy="1601788"/>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77">
            <a:extLst>
              <a:ext uri="{FF2B5EF4-FFF2-40B4-BE49-F238E27FC236}">
                <a16:creationId xmlns:a16="http://schemas.microsoft.com/office/drawing/2014/main" id="{408057C1-2511-473C-ACD8-123D98EE217B}"/>
              </a:ext>
            </a:extLst>
          </p:cNvPr>
          <p:cNvSpPr>
            <a:spLocks noChangeShapeType="1"/>
          </p:cNvSpPr>
          <p:nvPr/>
        </p:nvSpPr>
        <p:spPr bwMode="auto">
          <a:xfrm>
            <a:off x="547323" y="3064493"/>
            <a:ext cx="5761038" cy="0"/>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78">
            <a:extLst>
              <a:ext uri="{FF2B5EF4-FFF2-40B4-BE49-F238E27FC236}">
                <a16:creationId xmlns:a16="http://schemas.microsoft.com/office/drawing/2014/main" id="{AE858180-0DDC-4B33-8E2D-A484A9FDCFC4}"/>
              </a:ext>
            </a:extLst>
          </p:cNvPr>
          <p:cNvSpPr>
            <a:spLocks noChangeShapeType="1"/>
          </p:cNvSpPr>
          <p:nvPr/>
        </p:nvSpPr>
        <p:spPr bwMode="auto">
          <a:xfrm>
            <a:off x="6308360" y="3064493"/>
            <a:ext cx="503238"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79">
            <a:extLst>
              <a:ext uri="{FF2B5EF4-FFF2-40B4-BE49-F238E27FC236}">
                <a16:creationId xmlns:a16="http://schemas.microsoft.com/office/drawing/2014/main" id="{D4473270-448C-4DDD-AD65-3DAC9C5E9BBC}"/>
              </a:ext>
            </a:extLst>
          </p:cNvPr>
          <p:cNvSpPr>
            <a:spLocks noChangeShapeType="1"/>
          </p:cNvSpPr>
          <p:nvPr/>
        </p:nvSpPr>
        <p:spPr bwMode="auto">
          <a:xfrm>
            <a:off x="6811598" y="3064492"/>
            <a:ext cx="1865479" cy="21305"/>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80">
            <a:extLst>
              <a:ext uri="{FF2B5EF4-FFF2-40B4-BE49-F238E27FC236}">
                <a16:creationId xmlns:a16="http://schemas.microsoft.com/office/drawing/2014/main" id="{9EA23EA4-1186-4523-BB9A-3536BA9DAE29}"/>
              </a:ext>
            </a:extLst>
          </p:cNvPr>
          <p:cNvSpPr>
            <a:spLocks noChangeShapeType="1"/>
          </p:cNvSpPr>
          <p:nvPr/>
        </p:nvSpPr>
        <p:spPr bwMode="auto">
          <a:xfrm>
            <a:off x="547322" y="4674218"/>
            <a:ext cx="8136135" cy="0"/>
          </a:xfrm>
          <a:prstGeom prst="line">
            <a:avLst/>
          </a:prstGeom>
          <a:noFill/>
          <a:ln w="12700" cap="flat">
            <a:solidFill>
              <a:srgbClr val="6048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Rectangle 83">
            <a:extLst>
              <a:ext uri="{FF2B5EF4-FFF2-40B4-BE49-F238E27FC236}">
                <a16:creationId xmlns:a16="http://schemas.microsoft.com/office/drawing/2014/main" id="{AD6B32E3-C13E-48FA-B444-BC9FCA404A90}"/>
              </a:ext>
            </a:extLst>
          </p:cNvPr>
          <p:cNvSpPr>
            <a:spLocks noChangeArrowheads="1"/>
          </p:cNvSpPr>
          <p:nvPr/>
        </p:nvSpPr>
        <p:spPr bwMode="auto">
          <a:xfrm>
            <a:off x="1430437" y="3075089"/>
            <a:ext cx="532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entury Gothic" panose="020B0502020202020204" pitchFamily="34" charset="0"/>
              </a:rPr>
              <a:t>Award </a:t>
            </a:r>
            <a:br>
              <a:rPr kumimoji="0" lang="en-US" altLang="en-US" sz="1200" b="1" i="0" u="none" strike="noStrike" cap="none" normalizeH="0" baseline="0" dirty="0">
                <a:ln>
                  <a:noFill/>
                </a:ln>
                <a:solidFill>
                  <a:srgbClr val="FFFFFF"/>
                </a:solidFill>
                <a:effectLst/>
                <a:latin typeface="Century Gothic" panose="020B0502020202020204" pitchFamily="34" charset="0"/>
              </a:rPr>
            </a:br>
            <a:r>
              <a:rPr kumimoji="0" lang="en-US" altLang="en-US" sz="1200" b="1" i="0" u="none" strike="noStrike" cap="none" normalizeH="0" baseline="0" dirty="0">
                <a:ln>
                  <a:noFill/>
                </a:ln>
                <a:solidFill>
                  <a:srgbClr val="FFFFFF"/>
                </a:solidFill>
                <a:effectLst/>
                <a:latin typeface="Century Gothic" panose="020B0502020202020204" pitchFamily="34" charset="0"/>
              </a:rPr>
              <a:t>aim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84">
            <a:extLst>
              <a:ext uri="{FF2B5EF4-FFF2-40B4-BE49-F238E27FC236}">
                <a16:creationId xmlns:a16="http://schemas.microsoft.com/office/drawing/2014/main" id="{2050CB9E-5F81-4602-B003-9AAB0C7ADA7F}"/>
              </a:ext>
            </a:extLst>
          </p:cNvPr>
          <p:cNvSpPr>
            <a:spLocks noChangeArrowheads="1"/>
          </p:cNvSpPr>
          <p:nvPr/>
        </p:nvSpPr>
        <p:spPr bwMode="auto">
          <a:xfrm>
            <a:off x="2017075" y="3078780"/>
            <a:ext cx="4556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entury Gothic" panose="020B0502020202020204" pitchFamily="34" charset="0"/>
              </a:rPr>
              <a:t>SCEN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85">
            <a:extLst>
              <a:ext uri="{FF2B5EF4-FFF2-40B4-BE49-F238E27FC236}">
                <a16:creationId xmlns:a16="http://schemas.microsoft.com/office/drawing/2014/main" id="{2A057C70-A993-4F83-874C-6EE94651CEA5}"/>
              </a:ext>
            </a:extLst>
          </p:cNvPr>
          <p:cNvSpPr>
            <a:spLocks noChangeArrowheads="1"/>
          </p:cNvSpPr>
          <p:nvPr/>
        </p:nvSpPr>
        <p:spPr bwMode="auto">
          <a:xfrm>
            <a:off x="2086925" y="3247055"/>
            <a:ext cx="4048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entury Gothic" panose="020B0502020202020204" pitchFamily="34" charset="0"/>
              </a:rPr>
              <a:t>5001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Rectangle 86">
            <a:extLst>
              <a:ext uri="{FF2B5EF4-FFF2-40B4-BE49-F238E27FC236}">
                <a16:creationId xmlns:a16="http://schemas.microsoft.com/office/drawing/2014/main" id="{9DFAE259-0318-4247-99CB-30D448A8D0FD}"/>
              </a:ext>
            </a:extLst>
          </p:cNvPr>
          <p:cNvSpPr>
            <a:spLocks noChangeArrowheads="1"/>
          </p:cNvSpPr>
          <p:nvPr/>
        </p:nvSpPr>
        <p:spPr bwMode="auto">
          <a:xfrm>
            <a:off x="2520312" y="3078780"/>
            <a:ext cx="4540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SCEN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87">
            <a:extLst>
              <a:ext uri="{FF2B5EF4-FFF2-40B4-BE49-F238E27FC236}">
                <a16:creationId xmlns:a16="http://schemas.microsoft.com/office/drawing/2014/main" id="{546D5F5C-C9B5-42DC-8BEB-D1D98747CE06}"/>
              </a:ext>
            </a:extLst>
          </p:cNvPr>
          <p:cNvSpPr>
            <a:spLocks noChangeArrowheads="1"/>
          </p:cNvSpPr>
          <p:nvPr/>
        </p:nvSpPr>
        <p:spPr bwMode="auto">
          <a:xfrm>
            <a:off x="2588575" y="3247055"/>
            <a:ext cx="4064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5002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88">
            <a:extLst>
              <a:ext uri="{FF2B5EF4-FFF2-40B4-BE49-F238E27FC236}">
                <a16:creationId xmlns:a16="http://schemas.microsoft.com/office/drawing/2014/main" id="{2E8D7277-BD28-441D-83EA-32412BC36AE5}"/>
              </a:ext>
            </a:extLst>
          </p:cNvPr>
          <p:cNvSpPr>
            <a:spLocks noChangeArrowheads="1"/>
          </p:cNvSpPr>
          <p:nvPr/>
        </p:nvSpPr>
        <p:spPr bwMode="auto">
          <a:xfrm>
            <a:off x="3023550" y="3078780"/>
            <a:ext cx="4540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SCEN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89">
            <a:extLst>
              <a:ext uri="{FF2B5EF4-FFF2-40B4-BE49-F238E27FC236}">
                <a16:creationId xmlns:a16="http://schemas.microsoft.com/office/drawing/2014/main" id="{94A421CF-A5BB-4DBE-98BC-F35B772F8071}"/>
              </a:ext>
            </a:extLst>
          </p:cNvPr>
          <p:cNvSpPr>
            <a:spLocks noChangeArrowheads="1"/>
          </p:cNvSpPr>
          <p:nvPr/>
        </p:nvSpPr>
        <p:spPr bwMode="auto">
          <a:xfrm>
            <a:off x="3091812" y="3247055"/>
            <a:ext cx="4064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5003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90">
            <a:extLst>
              <a:ext uri="{FF2B5EF4-FFF2-40B4-BE49-F238E27FC236}">
                <a16:creationId xmlns:a16="http://schemas.microsoft.com/office/drawing/2014/main" id="{D8F1CF01-EC53-4914-A8DF-23384E93EA9E}"/>
              </a:ext>
            </a:extLst>
          </p:cNvPr>
          <p:cNvSpPr>
            <a:spLocks noChangeArrowheads="1"/>
          </p:cNvSpPr>
          <p:nvPr/>
        </p:nvSpPr>
        <p:spPr bwMode="auto">
          <a:xfrm>
            <a:off x="3525200" y="3078780"/>
            <a:ext cx="4556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entury Gothic" panose="020B0502020202020204" pitchFamily="34" charset="0"/>
              </a:rPr>
              <a:t>SCEN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Rectangle 91">
            <a:extLst>
              <a:ext uri="{FF2B5EF4-FFF2-40B4-BE49-F238E27FC236}">
                <a16:creationId xmlns:a16="http://schemas.microsoft.com/office/drawing/2014/main" id="{544FF774-D9BE-481F-BFBB-0CCB85286FEA}"/>
              </a:ext>
            </a:extLst>
          </p:cNvPr>
          <p:cNvSpPr>
            <a:spLocks noChangeArrowheads="1"/>
          </p:cNvSpPr>
          <p:nvPr/>
        </p:nvSpPr>
        <p:spPr bwMode="auto">
          <a:xfrm>
            <a:off x="3595050" y="3247055"/>
            <a:ext cx="4048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5004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92">
            <a:extLst>
              <a:ext uri="{FF2B5EF4-FFF2-40B4-BE49-F238E27FC236}">
                <a16:creationId xmlns:a16="http://schemas.microsoft.com/office/drawing/2014/main" id="{FEE78225-49D8-428E-B0A0-C4F8C72684B2}"/>
              </a:ext>
            </a:extLst>
          </p:cNvPr>
          <p:cNvSpPr>
            <a:spLocks noChangeArrowheads="1"/>
          </p:cNvSpPr>
          <p:nvPr/>
        </p:nvSpPr>
        <p:spPr bwMode="auto">
          <a:xfrm>
            <a:off x="4028437" y="3078780"/>
            <a:ext cx="4556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SCEN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93">
            <a:extLst>
              <a:ext uri="{FF2B5EF4-FFF2-40B4-BE49-F238E27FC236}">
                <a16:creationId xmlns:a16="http://schemas.microsoft.com/office/drawing/2014/main" id="{7D69ECBC-9294-4A96-8F5D-86A32C26FDA5}"/>
              </a:ext>
            </a:extLst>
          </p:cNvPr>
          <p:cNvSpPr>
            <a:spLocks noChangeArrowheads="1"/>
          </p:cNvSpPr>
          <p:nvPr/>
        </p:nvSpPr>
        <p:spPr bwMode="auto">
          <a:xfrm>
            <a:off x="4098287" y="3247055"/>
            <a:ext cx="4048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5005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94">
            <a:extLst>
              <a:ext uri="{FF2B5EF4-FFF2-40B4-BE49-F238E27FC236}">
                <a16:creationId xmlns:a16="http://schemas.microsoft.com/office/drawing/2014/main" id="{C6AEADD3-9656-4AE0-B788-ECA78224E5CE}"/>
              </a:ext>
            </a:extLst>
          </p:cNvPr>
          <p:cNvSpPr>
            <a:spLocks noChangeArrowheads="1"/>
          </p:cNvSpPr>
          <p:nvPr/>
        </p:nvSpPr>
        <p:spPr bwMode="auto">
          <a:xfrm>
            <a:off x="4531675" y="3078780"/>
            <a:ext cx="4556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SCEN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95">
            <a:extLst>
              <a:ext uri="{FF2B5EF4-FFF2-40B4-BE49-F238E27FC236}">
                <a16:creationId xmlns:a16="http://schemas.microsoft.com/office/drawing/2014/main" id="{E60ADA8B-C14F-4A84-81BE-77EA2BAF7261}"/>
              </a:ext>
            </a:extLst>
          </p:cNvPr>
          <p:cNvSpPr>
            <a:spLocks noChangeArrowheads="1"/>
          </p:cNvSpPr>
          <p:nvPr/>
        </p:nvSpPr>
        <p:spPr bwMode="auto">
          <a:xfrm>
            <a:off x="4599937" y="3247055"/>
            <a:ext cx="4064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5006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96">
            <a:extLst>
              <a:ext uri="{FF2B5EF4-FFF2-40B4-BE49-F238E27FC236}">
                <a16:creationId xmlns:a16="http://schemas.microsoft.com/office/drawing/2014/main" id="{8F7F519C-5B6D-412D-A363-265A0CD5685D}"/>
              </a:ext>
            </a:extLst>
          </p:cNvPr>
          <p:cNvSpPr>
            <a:spLocks noChangeArrowheads="1"/>
          </p:cNvSpPr>
          <p:nvPr/>
        </p:nvSpPr>
        <p:spPr bwMode="auto">
          <a:xfrm>
            <a:off x="5034912" y="3078780"/>
            <a:ext cx="4540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SCEN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97">
            <a:extLst>
              <a:ext uri="{FF2B5EF4-FFF2-40B4-BE49-F238E27FC236}">
                <a16:creationId xmlns:a16="http://schemas.microsoft.com/office/drawing/2014/main" id="{116C1555-5F75-4BCB-95A5-2876B8F0F69A}"/>
              </a:ext>
            </a:extLst>
          </p:cNvPr>
          <p:cNvSpPr>
            <a:spLocks noChangeArrowheads="1"/>
          </p:cNvSpPr>
          <p:nvPr/>
        </p:nvSpPr>
        <p:spPr bwMode="auto">
          <a:xfrm>
            <a:off x="5103175" y="3247055"/>
            <a:ext cx="4064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5007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98">
            <a:extLst>
              <a:ext uri="{FF2B5EF4-FFF2-40B4-BE49-F238E27FC236}">
                <a16:creationId xmlns:a16="http://schemas.microsoft.com/office/drawing/2014/main" id="{4D8B99FD-36BA-4033-B307-27029B0C4602}"/>
              </a:ext>
            </a:extLst>
          </p:cNvPr>
          <p:cNvSpPr>
            <a:spLocks noChangeArrowheads="1"/>
          </p:cNvSpPr>
          <p:nvPr/>
        </p:nvSpPr>
        <p:spPr bwMode="auto">
          <a:xfrm>
            <a:off x="5536562" y="3078780"/>
            <a:ext cx="4556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entury Gothic" panose="020B0502020202020204" pitchFamily="34" charset="0"/>
              </a:rPr>
              <a:t>SCEN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Rectangle 99">
            <a:extLst>
              <a:ext uri="{FF2B5EF4-FFF2-40B4-BE49-F238E27FC236}">
                <a16:creationId xmlns:a16="http://schemas.microsoft.com/office/drawing/2014/main" id="{C8AC1DD3-EBBF-4C5B-ACD4-5F4E333D8B4B}"/>
              </a:ext>
            </a:extLst>
          </p:cNvPr>
          <p:cNvSpPr>
            <a:spLocks noChangeArrowheads="1"/>
          </p:cNvSpPr>
          <p:nvPr/>
        </p:nvSpPr>
        <p:spPr bwMode="auto">
          <a:xfrm>
            <a:off x="5606412" y="3247055"/>
            <a:ext cx="4064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entury Gothic" panose="020B0502020202020204" pitchFamily="34" charset="0"/>
              </a:rPr>
              <a:t>5008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Rectangle 100">
            <a:extLst>
              <a:ext uri="{FF2B5EF4-FFF2-40B4-BE49-F238E27FC236}">
                <a16:creationId xmlns:a16="http://schemas.microsoft.com/office/drawing/2014/main" id="{DAE2F18C-2C64-45C8-A833-EF9A244916EB}"/>
              </a:ext>
            </a:extLst>
          </p:cNvPr>
          <p:cNvSpPr>
            <a:spLocks noChangeArrowheads="1"/>
          </p:cNvSpPr>
          <p:nvPr/>
        </p:nvSpPr>
        <p:spPr bwMode="auto">
          <a:xfrm>
            <a:off x="6156828" y="3078780"/>
            <a:ext cx="45561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entury Gothic" panose="020B0502020202020204" pitchFamily="34" charset="0"/>
              </a:rPr>
              <a:t>SCEN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Rectangle 101">
            <a:extLst>
              <a:ext uri="{FF2B5EF4-FFF2-40B4-BE49-F238E27FC236}">
                <a16:creationId xmlns:a16="http://schemas.microsoft.com/office/drawing/2014/main" id="{43270637-8B3E-4236-AA1C-6689A4F0E854}"/>
              </a:ext>
            </a:extLst>
          </p:cNvPr>
          <p:cNvSpPr>
            <a:spLocks noChangeArrowheads="1"/>
          </p:cNvSpPr>
          <p:nvPr/>
        </p:nvSpPr>
        <p:spPr bwMode="auto">
          <a:xfrm>
            <a:off x="6226678" y="3247055"/>
            <a:ext cx="40481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entury Gothic" panose="020B0502020202020204" pitchFamily="34" charset="0"/>
              </a:rPr>
              <a:t>5000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Rectangle 102">
            <a:extLst>
              <a:ext uri="{FF2B5EF4-FFF2-40B4-BE49-F238E27FC236}">
                <a16:creationId xmlns:a16="http://schemas.microsoft.com/office/drawing/2014/main" id="{B1169D0C-E86F-4162-BD6E-32D0D63FF1BD}"/>
              </a:ext>
            </a:extLst>
          </p:cNvPr>
          <p:cNvSpPr>
            <a:spLocks noChangeArrowheads="1"/>
          </p:cNvSpPr>
          <p:nvPr/>
        </p:nvSpPr>
        <p:spPr bwMode="auto">
          <a:xfrm>
            <a:off x="6852873" y="3078780"/>
            <a:ext cx="4841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entury Gothic" panose="020B0502020202020204" pitchFamily="34" charset="0"/>
              </a:rPr>
              <a:t>Level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Rectangle 103">
            <a:extLst>
              <a:ext uri="{FF2B5EF4-FFF2-40B4-BE49-F238E27FC236}">
                <a16:creationId xmlns:a16="http://schemas.microsoft.com/office/drawing/2014/main" id="{94572320-4E81-48FB-9BE0-4212A65971C4}"/>
              </a:ext>
            </a:extLst>
          </p:cNvPr>
          <p:cNvSpPr>
            <a:spLocks noChangeArrowheads="1"/>
          </p:cNvSpPr>
          <p:nvPr/>
        </p:nvSpPr>
        <p:spPr bwMode="auto">
          <a:xfrm>
            <a:off x="7268798" y="3078780"/>
            <a:ext cx="19685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7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104">
            <a:extLst>
              <a:ext uri="{FF2B5EF4-FFF2-40B4-BE49-F238E27FC236}">
                <a16:creationId xmlns:a16="http://schemas.microsoft.com/office/drawing/2014/main" id="{070CC744-1794-4A03-9044-667778FAC087}"/>
              </a:ext>
            </a:extLst>
          </p:cNvPr>
          <p:cNvSpPr>
            <a:spLocks noChangeArrowheads="1"/>
          </p:cNvSpPr>
          <p:nvPr/>
        </p:nvSpPr>
        <p:spPr bwMode="auto">
          <a:xfrm>
            <a:off x="6852873" y="3259755"/>
            <a:ext cx="3460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avg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105">
            <a:extLst>
              <a:ext uri="{FF2B5EF4-FFF2-40B4-BE49-F238E27FC236}">
                <a16:creationId xmlns:a16="http://schemas.microsoft.com/office/drawing/2014/main" id="{4953AF32-4DB8-42C5-993E-27D42643885D}"/>
              </a:ext>
            </a:extLst>
          </p:cNvPr>
          <p:cNvSpPr>
            <a:spLocks noChangeArrowheads="1"/>
          </p:cNvSpPr>
          <p:nvPr/>
        </p:nvSpPr>
        <p:spPr bwMode="auto">
          <a:xfrm>
            <a:off x="7168785" y="3259755"/>
            <a:ext cx="4460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FFFF"/>
                </a:solidFill>
                <a:effectLst/>
                <a:latin typeface="Century Gothic" panose="020B0502020202020204" pitchFamily="34" charset="0"/>
              </a:rPr>
              <a:t>mark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106">
            <a:extLst>
              <a:ext uri="{FF2B5EF4-FFF2-40B4-BE49-F238E27FC236}">
                <a16:creationId xmlns:a16="http://schemas.microsoft.com/office/drawing/2014/main" id="{3DFD13BF-6398-4B16-9E0C-2D43C417967E}"/>
              </a:ext>
            </a:extLst>
          </p:cNvPr>
          <p:cNvSpPr>
            <a:spLocks noChangeArrowheads="1"/>
          </p:cNvSpPr>
          <p:nvPr/>
        </p:nvSpPr>
        <p:spPr bwMode="auto">
          <a:xfrm>
            <a:off x="7616460" y="3085799"/>
            <a:ext cx="960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Century Gothic" panose="020B0502020202020204" pitchFamily="34" charset="0"/>
              </a:rPr>
              <a:t>Final </a:t>
            </a:r>
            <a:br>
              <a:rPr kumimoji="0" lang="en-US" altLang="en-US" sz="1200" b="1" i="0" u="none" strike="noStrike" cap="none" normalizeH="0" baseline="0" dirty="0">
                <a:ln>
                  <a:noFill/>
                </a:ln>
                <a:solidFill>
                  <a:srgbClr val="FFFFFF"/>
                </a:solidFill>
                <a:effectLst/>
                <a:latin typeface="Century Gothic" panose="020B0502020202020204" pitchFamily="34" charset="0"/>
              </a:rPr>
            </a:br>
            <a:r>
              <a:rPr kumimoji="0" lang="en-US" altLang="en-US" sz="1200" b="1" i="0" u="none" strike="noStrike" cap="none" normalizeH="0" baseline="0" dirty="0">
                <a:ln>
                  <a:noFill/>
                </a:ln>
                <a:solidFill>
                  <a:srgbClr val="FFFFFF"/>
                </a:solidFill>
                <a:effectLst/>
                <a:latin typeface="Century Gothic" panose="020B0502020202020204" pitchFamily="34" charset="0"/>
              </a:rPr>
              <a:t>classification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Rectangle 107">
            <a:extLst>
              <a:ext uri="{FF2B5EF4-FFF2-40B4-BE49-F238E27FC236}">
                <a16:creationId xmlns:a16="http://schemas.microsoft.com/office/drawing/2014/main" id="{CB67E90E-9E1F-46A8-809B-C0BB139C54D4}"/>
              </a:ext>
            </a:extLst>
          </p:cNvPr>
          <p:cNvSpPr>
            <a:spLocks noChangeArrowheads="1"/>
          </p:cNvSpPr>
          <p:nvPr/>
        </p:nvSpPr>
        <p:spPr bwMode="auto">
          <a:xfrm>
            <a:off x="596535" y="3504230"/>
            <a:ext cx="7620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Student 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Rectangle 108">
            <a:extLst>
              <a:ext uri="{FF2B5EF4-FFF2-40B4-BE49-F238E27FC236}">
                <a16:creationId xmlns:a16="http://schemas.microsoft.com/office/drawing/2014/main" id="{B9C0AA85-C6D4-4AD9-ACCE-57E50AC71D8A}"/>
              </a:ext>
            </a:extLst>
          </p:cNvPr>
          <p:cNvSpPr>
            <a:spLocks noChangeArrowheads="1"/>
          </p:cNvSpPr>
          <p:nvPr/>
        </p:nvSpPr>
        <p:spPr bwMode="auto">
          <a:xfrm>
            <a:off x="1429973" y="3504230"/>
            <a:ext cx="60325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PGCert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Rectangle 109">
            <a:extLst>
              <a:ext uri="{FF2B5EF4-FFF2-40B4-BE49-F238E27FC236}">
                <a16:creationId xmlns:a16="http://schemas.microsoft.com/office/drawing/2014/main" id="{C55137F7-AC03-4C1C-BE17-292DBA8B63BB}"/>
              </a:ext>
            </a:extLst>
          </p:cNvPr>
          <p:cNvSpPr>
            <a:spLocks noChangeArrowheads="1"/>
          </p:cNvSpPr>
          <p:nvPr/>
        </p:nvSpPr>
        <p:spPr bwMode="auto">
          <a:xfrm>
            <a:off x="2244087" y="3504230"/>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72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Rectangle 110">
            <a:extLst>
              <a:ext uri="{FF2B5EF4-FFF2-40B4-BE49-F238E27FC236}">
                <a16:creationId xmlns:a16="http://schemas.microsoft.com/office/drawing/2014/main" id="{5E732363-1396-4B23-ABAD-652E5A697D78}"/>
              </a:ext>
            </a:extLst>
          </p:cNvPr>
          <p:cNvSpPr>
            <a:spLocks noChangeArrowheads="1"/>
          </p:cNvSpPr>
          <p:nvPr/>
        </p:nvSpPr>
        <p:spPr bwMode="auto">
          <a:xfrm>
            <a:off x="2747325" y="3504230"/>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52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111">
            <a:extLst>
              <a:ext uri="{FF2B5EF4-FFF2-40B4-BE49-F238E27FC236}">
                <a16:creationId xmlns:a16="http://schemas.microsoft.com/office/drawing/2014/main" id="{5B623240-1A3C-4DFE-8D00-FA7A7A622E07}"/>
              </a:ext>
            </a:extLst>
          </p:cNvPr>
          <p:cNvSpPr>
            <a:spLocks noChangeArrowheads="1"/>
          </p:cNvSpPr>
          <p:nvPr/>
        </p:nvSpPr>
        <p:spPr bwMode="auto">
          <a:xfrm>
            <a:off x="3250562" y="3504230"/>
            <a:ext cx="236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78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112">
            <a:extLst>
              <a:ext uri="{FF2B5EF4-FFF2-40B4-BE49-F238E27FC236}">
                <a16:creationId xmlns:a16="http://schemas.microsoft.com/office/drawing/2014/main" id="{B815BB44-0FCE-42C4-8B89-2CF10DEAC239}"/>
              </a:ext>
            </a:extLst>
          </p:cNvPr>
          <p:cNvSpPr>
            <a:spLocks noChangeArrowheads="1"/>
          </p:cNvSpPr>
          <p:nvPr/>
        </p:nvSpPr>
        <p:spPr bwMode="auto">
          <a:xfrm>
            <a:off x="3753800" y="3504230"/>
            <a:ext cx="236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113">
            <a:extLst>
              <a:ext uri="{FF2B5EF4-FFF2-40B4-BE49-F238E27FC236}">
                <a16:creationId xmlns:a16="http://schemas.microsoft.com/office/drawing/2014/main" id="{7B7E2CF5-EFCB-4C08-9C47-06C543027F88}"/>
              </a:ext>
            </a:extLst>
          </p:cNvPr>
          <p:cNvSpPr>
            <a:spLocks noChangeArrowheads="1"/>
          </p:cNvSpPr>
          <p:nvPr/>
        </p:nvSpPr>
        <p:spPr bwMode="auto">
          <a:xfrm>
            <a:off x="4364987" y="3504230"/>
            <a:ext cx="1190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Rectangle 114">
            <a:extLst>
              <a:ext uri="{FF2B5EF4-FFF2-40B4-BE49-F238E27FC236}">
                <a16:creationId xmlns:a16="http://schemas.microsoft.com/office/drawing/2014/main" id="{AE344804-E3E6-4E82-9C0B-EBC1566F5173}"/>
              </a:ext>
            </a:extLst>
          </p:cNvPr>
          <p:cNvSpPr>
            <a:spLocks noChangeArrowheads="1"/>
          </p:cNvSpPr>
          <p:nvPr/>
        </p:nvSpPr>
        <p:spPr bwMode="auto">
          <a:xfrm>
            <a:off x="4868225" y="3504230"/>
            <a:ext cx="1190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5" name="Rectangle 115">
            <a:extLst>
              <a:ext uri="{FF2B5EF4-FFF2-40B4-BE49-F238E27FC236}">
                <a16:creationId xmlns:a16="http://schemas.microsoft.com/office/drawing/2014/main" id="{48A001A0-34F7-4B76-90D6-8904B5638AE7}"/>
              </a:ext>
            </a:extLst>
          </p:cNvPr>
          <p:cNvSpPr>
            <a:spLocks noChangeArrowheads="1"/>
          </p:cNvSpPr>
          <p:nvPr/>
        </p:nvSpPr>
        <p:spPr bwMode="auto">
          <a:xfrm>
            <a:off x="5371462" y="3504230"/>
            <a:ext cx="1174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6" name="Rectangle 116">
            <a:extLst>
              <a:ext uri="{FF2B5EF4-FFF2-40B4-BE49-F238E27FC236}">
                <a16:creationId xmlns:a16="http://schemas.microsoft.com/office/drawing/2014/main" id="{40229CDA-B15B-4E78-AC35-C4339BA964B1}"/>
              </a:ext>
            </a:extLst>
          </p:cNvPr>
          <p:cNvSpPr>
            <a:spLocks noChangeArrowheads="1"/>
          </p:cNvSpPr>
          <p:nvPr/>
        </p:nvSpPr>
        <p:spPr bwMode="auto">
          <a:xfrm>
            <a:off x="5873112" y="3504230"/>
            <a:ext cx="1190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Rectangle 117">
            <a:extLst>
              <a:ext uri="{FF2B5EF4-FFF2-40B4-BE49-F238E27FC236}">
                <a16:creationId xmlns:a16="http://schemas.microsoft.com/office/drawing/2014/main" id="{88D810AE-4E67-45BE-95DE-A266AD7D1B3A}"/>
              </a:ext>
            </a:extLst>
          </p:cNvPr>
          <p:cNvSpPr>
            <a:spLocks noChangeArrowheads="1"/>
          </p:cNvSpPr>
          <p:nvPr/>
        </p:nvSpPr>
        <p:spPr bwMode="auto">
          <a:xfrm>
            <a:off x="6325797" y="3504230"/>
            <a:ext cx="1190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8" name="Rectangle 118">
            <a:extLst>
              <a:ext uri="{FF2B5EF4-FFF2-40B4-BE49-F238E27FC236}">
                <a16:creationId xmlns:a16="http://schemas.microsoft.com/office/drawing/2014/main" id="{D80F6663-CC67-4A5C-8C94-F68C7E014568}"/>
              </a:ext>
            </a:extLst>
          </p:cNvPr>
          <p:cNvSpPr>
            <a:spLocks noChangeArrowheads="1"/>
          </p:cNvSpPr>
          <p:nvPr/>
        </p:nvSpPr>
        <p:spPr bwMode="auto">
          <a:xfrm>
            <a:off x="7358863" y="3504230"/>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Rectangle 119">
            <a:extLst>
              <a:ext uri="{FF2B5EF4-FFF2-40B4-BE49-F238E27FC236}">
                <a16:creationId xmlns:a16="http://schemas.microsoft.com/office/drawing/2014/main" id="{89FE2FC3-8CF9-49E1-BF75-5D6FEA9D7AB5}"/>
              </a:ext>
            </a:extLst>
          </p:cNvPr>
          <p:cNvSpPr>
            <a:spLocks noChangeArrowheads="1"/>
          </p:cNvSpPr>
          <p:nvPr/>
        </p:nvSpPr>
        <p:spPr bwMode="auto">
          <a:xfrm>
            <a:off x="7616460" y="3504230"/>
            <a:ext cx="8016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Distinction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Rectangle 120">
            <a:extLst>
              <a:ext uri="{FF2B5EF4-FFF2-40B4-BE49-F238E27FC236}">
                <a16:creationId xmlns:a16="http://schemas.microsoft.com/office/drawing/2014/main" id="{D1B116B9-F655-437A-AB8A-CF241CCD5B12}"/>
              </a:ext>
            </a:extLst>
          </p:cNvPr>
          <p:cNvSpPr>
            <a:spLocks noChangeArrowheads="1"/>
          </p:cNvSpPr>
          <p:nvPr/>
        </p:nvSpPr>
        <p:spPr bwMode="auto">
          <a:xfrm>
            <a:off x="596535" y="3813793"/>
            <a:ext cx="7318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entury Gothic" panose="020B0502020202020204" pitchFamily="34" charset="0"/>
              </a:rPr>
              <a:t>Student B</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Rectangle 121">
            <a:extLst>
              <a:ext uri="{FF2B5EF4-FFF2-40B4-BE49-F238E27FC236}">
                <a16:creationId xmlns:a16="http://schemas.microsoft.com/office/drawing/2014/main" id="{9955ACD4-3334-459E-A979-D5872CE924D2}"/>
              </a:ext>
            </a:extLst>
          </p:cNvPr>
          <p:cNvSpPr>
            <a:spLocks noChangeArrowheads="1"/>
          </p:cNvSpPr>
          <p:nvPr/>
        </p:nvSpPr>
        <p:spPr bwMode="auto">
          <a:xfrm>
            <a:off x="1429973" y="3813793"/>
            <a:ext cx="5334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PGDip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2" name="Rectangle 122">
            <a:extLst>
              <a:ext uri="{FF2B5EF4-FFF2-40B4-BE49-F238E27FC236}">
                <a16:creationId xmlns:a16="http://schemas.microsoft.com/office/drawing/2014/main" id="{0DF9E6F7-EACA-4372-8E26-D7CD21337C64}"/>
              </a:ext>
            </a:extLst>
          </p:cNvPr>
          <p:cNvSpPr>
            <a:spLocks noChangeArrowheads="1"/>
          </p:cNvSpPr>
          <p:nvPr/>
        </p:nvSpPr>
        <p:spPr bwMode="auto">
          <a:xfrm>
            <a:off x="2244087" y="3813793"/>
            <a:ext cx="2381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55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123">
            <a:extLst>
              <a:ext uri="{FF2B5EF4-FFF2-40B4-BE49-F238E27FC236}">
                <a16:creationId xmlns:a16="http://schemas.microsoft.com/office/drawing/2014/main" id="{D91F751F-F6F1-4173-B5CD-6A99F520AD14}"/>
              </a:ext>
            </a:extLst>
          </p:cNvPr>
          <p:cNvSpPr>
            <a:spLocks noChangeArrowheads="1"/>
          </p:cNvSpPr>
          <p:nvPr/>
        </p:nvSpPr>
        <p:spPr bwMode="auto">
          <a:xfrm>
            <a:off x="2747325" y="3813793"/>
            <a:ext cx="2381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52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124">
            <a:extLst>
              <a:ext uri="{FF2B5EF4-FFF2-40B4-BE49-F238E27FC236}">
                <a16:creationId xmlns:a16="http://schemas.microsoft.com/office/drawing/2014/main" id="{E0948B6F-2FE3-4EB8-ABA6-E2C6B9CFA694}"/>
              </a:ext>
            </a:extLst>
          </p:cNvPr>
          <p:cNvSpPr>
            <a:spLocks noChangeArrowheads="1"/>
          </p:cNvSpPr>
          <p:nvPr/>
        </p:nvSpPr>
        <p:spPr bwMode="auto">
          <a:xfrm>
            <a:off x="3250562" y="3813793"/>
            <a:ext cx="2365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Rectangle 125">
            <a:extLst>
              <a:ext uri="{FF2B5EF4-FFF2-40B4-BE49-F238E27FC236}">
                <a16:creationId xmlns:a16="http://schemas.microsoft.com/office/drawing/2014/main" id="{3450ACEA-9FDA-4183-BB7F-90D81586A642}"/>
              </a:ext>
            </a:extLst>
          </p:cNvPr>
          <p:cNvSpPr>
            <a:spLocks noChangeArrowheads="1"/>
          </p:cNvSpPr>
          <p:nvPr/>
        </p:nvSpPr>
        <p:spPr bwMode="auto">
          <a:xfrm>
            <a:off x="3753800" y="3813793"/>
            <a:ext cx="2365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126">
            <a:extLst>
              <a:ext uri="{FF2B5EF4-FFF2-40B4-BE49-F238E27FC236}">
                <a16:creationId xmlns:a16="http://schemas.microsoft.com/office/drawing/2014/main" id="{B1979478-077E-4138-971A-DFDF24CFA37B}"/>
              </a:ext>
            </a:extLst>
          </p:cNvPr>
          <p:cNvSpPr>
            <a:spLocks noChangeArrowheads="1"/>
          </p:cNvSpPr>
          <p:nvPr/>
        </p:nvSpPr>
        <p:spPr bwMode="auto">
          <a:xfrm>
            <a:off x="4255450" y="3813793"/>
            <a:ext cx="2381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58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Rectangle 127">
            <a:extLst>
              <a:ext uri="{FF2B5EF4-FFF2-40B4-BE49-F238E27FC236}">
                <a16:creationId xmlns:a16="http://schemas.microsoft.com/office/drawing/2014/main" id="{2D7424FA-76A7-4D7C-A0E4-13141F6C6DB0}"/>
              </a:ext>
            </a:extLst>
          </p:cNvPr>
          <p:cNvSpPr>
            <a:spLocks noChangeArrowheads="1"/>
          </p:cNvSpPr>
          <p:nvPr/>
        </p:nvSpPr>
        <p:spPr bwMode="auto">
          <a:xfrm>
            <a:off x="4758687" y="3813793"/>
            <a:ext cx="2381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Rectangle 128">
            <a:extLst>
              <a:ext uri="{FF2B5EF4-FFF2-40B4-BE49-F238E27FC236}">
                <a16:creationId xmlns:a16="http://schemas.microsoft.com/office/drawing/2014/main" id="{D3931286-F1B7-4E61-B084-9232EAB0DA70}"/>
              </a:ext>
            </a:extLst>
          </p:cNvPr>
          <p:cNvSpPr>
            <a:spLocks noChangeArrowheads="1"/>
          </p:cNvSpPr>
          <p:nvPr/>
        </p:nvSpPr>
        <p:spPr bwMode="auto">
          <a:xfrm>
            <a:off x="5261925" y="3813793"/>
            <a:ext cx="2381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129">
            <a:extLst>
              <a:ext uri="{FF2B5EF4-FFF2-40B4-BE49-F238E27FC236}">
                <a16:creationId xmlns:a16="http://schemas.microsoft.com/office/drawing/2014/main" id="{FC49BBD6-3857-4D68-9CBB-85D4F3B3E6FA}"/>
              </a:ext>
            </a:extLst>
          </p:cNvPr>
          <p:cNvSpPr>
            <a:spLocks noChangeArrowheads="1"/>
          </p:cNvSpPr>
          <p:nvPr/>
        </p:nvSpPr>
        <p:spPr bwMode="auto">
          <a:xfrm>
            <a:off x="5765162" y="3813793"/>
            <a:ext cx="2365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130">
            <a:extLst>
              <a:ext uri="{FF2B5EF4-FFF2-40B4-BE49-F238E27FC236}">
                <a16:creationId xmlns:a16="http://schemas.microsoft.com/office/drawing/2014/main" id="{E2397760-D765-42C8-A2ED-0CAD38CA8EB1}"/>
              </a:ext>
            </a:extLst>
          </p:cNvPr>
          <p:cNvSpPr>
            <a:spLocks noChangeArrowheads="1"/>
          </p:cNvSpPr>
          <p:nvPr/>
        </p:nvSpPr>
        <p:spPr bwMode="auto">
          <a:xfrm>
            <a:off x="6325797" y="3813793"/>
            <a:ext cx="1190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131">
            <a:extLst>
              <a:ext uri="{FF2B5EF4-FFF2-40B4-BE49-F238E27FC236}">
                <a16:creationId xmlns:a16="http://schemas.microsoft.com/office/drawing/2014/main" id="{995655EA-A9B6-413B-B527-A238CB496499}"/>
              </a:ext>
            </a:extLst>
          </p:cNvPr>
          <p:cNvSpPr>
            <a:spLocks noChangeArrowheads="1"/>
          </p:cNvSpPr>
          <p:nvPr/>
        </p:nvSpPr>
        <p:spPr bwMode="auto">
          <a:xfrm>
            <a:off x="7358863" y="3813793"/>
            <a:ext cx="2381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Rectangle 132">
            <a:extLst>
              <a:ext uri="{FF2B5EF4-FFF2-40B4-BE49-F238E27FC236}">
                <a16:creationId xmlns:a16="http://schemas.microsoft.com/office/drawing/2014/main" id="{10923A31-C3E9-4C4B-A022-4CAFB87AD79C}"/>
              </a:ext>
            </a:extLst>
          </p:cNvPr>
          <p:cNvSpPr>
            <a:spLocks noChangeArrowheads="1"/>
          </p:cNvSpPr>
          <p:nvPr/>
        </p:nvSpPr>
        <p:spPr bwMode="auto">
          <a:xfrm>
            <a:off x="7616460" y="3813793"/>
            <a:ext cx="4254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Merit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3" name="Rectangle 133">
            <a:extLst>
              <a:ext uri="{FF2B5EF4-FFF2-40B4-BE49-F238E27FC236}">
                <a16:creationId xmlns:a16="http://schemas.microsoft.com/office/drawing/2014/main" id="{52AA31A0-B87F-4C3D-A5B4-1263167E4D50}"/>
              </a:ext>
            </a:extLst>
          </p:cNvPr>
          <p:cNvSpPr>
            <a:spLocks noChangeArrowheads="1"/>
          </p:cNvSpPr>
          <p:nvPr/>
        </p:nvSpPr>
        <p:spPr bwMode="auto">
          <a:xfrm>
            <a:off x="596535" y="4126530"/>
            <a:ext cx="7620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entury Gothic" panose="020B0502020202020204" pitchFamily="34" charset="0"/>
              </a:rPr>
              <a:t>Student 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Rectangle 134">
            <a:extLst>
              <a:ext uri="{FF2B5EF4-FFF2-40B4-BE49-F238E27FC236}">
                <a16:creationId xmlns:a16="http://schemas.microsoft.com/office/drawing/2014/main" id="{6497B98A-6388-4FDA-B2D9-0C5BDD456304}"/>
              </a:ext>
            </a:extLst>
          </p:cNvPr>
          <p:cNvSpPr>
            <a:spLocks noChangeArrowheads="1"/>
          </p:cNvSpPr>
          <p:nvPr/>
        </p:nvSpPr>
        <p:spPr bwMode="auto">
          <a:xfrm>
            <a:off x="1429973" y="4126530"/>
            <a:ext cx="6429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Master's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5" name="Rectangle 135">
            <a:extLst>
              <a:ext uri="{FF2B5EF4-FFF2-40B4-BE49-F238E27FC236}">
                <a16:creationId xmlns:a16="http://schemas.microsoft.com/office/drawing/2014/main" id="{E7F62BCD-1DCA-4911-8F79-AE82DD8B8857}"/>
              </a:ext>
            </a:extLst>
          </p:cNvPr>
          <p:cNvSpPr>
            <a:spLocks noChangeArrowheads="1"/>
          </p:cNvSpPr>
          <p:nvPr/>
        </p:nvSpPr>
        <p:spPr bwMode="auto">
          <a:xfrm>
            <a:off x="2244087" y="4126530"/>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Rectangle 136">
            <a:extLst>
              <a:ext uri="{FF2B5EF4-FFF2-40B4-BE49-F238E27FC236}">
                <a16:creationId xmlns:a16="http://schemas.microsoft.com/office/drawing/2014/main" id="{C3CD541E-B593-4634-9CE0-EF8E868B8ABE}"/>
              </a:ext>
            </a:extLst>
          </p:cNvPr>
          <p:cNvSpPr>
            <a:spLocks noChangeArrowheads="1"/>
          </p:cNvSpPr>
          <p:nvPr/>
        </p:nvSpPr>
        <p:spPr bwMode="auto">
          <a:xfrm>
            <a:off x="2747325" y="4126530"/>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Rectangle 137">
            <a:extLst>
              <a:ext uri="{FF2B5EF4-FFF2-40B4-BE49-F238E27FC236}">
                <a16:creationId xmlns:a16="http://schemas.microsoft.com/office/drawing/2014/main" id="{4847850C-FDDD-4920-A06A-329415D47490}"/>
              </a:ext>
            </a:extLst>
          </p:cNvPr>
          <p:cNvSpPr>
            <a:spLocks noChangeArrowheads="1"/>
          </p:cNvSpPr>
          <p:nvPr/>
        </p:nvSpPr>
        <p:spPr bwMode="auto">
          <a:xfrm>
            <a:off x="3250562" y="4126530"/>
            <a:ext cx="236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Rectangle 138">
            <a:extLst>
              <a:ext uri="{FF2B5EF4-FFF2-40B4-BE49-F238E27FC236}">
                <a16:creationId xmlns:a16="http://schemas.microsoft.com/office/drawing/2014/main" id="{2CA65D68-5F59-44FE-902C-C3EA128FA95E}"/>
              </a:ext>
            </a:extLst>
          </p:cNvPr>
          <p:cNvSpPr>
            <a:spLocks noChangeArrowheads="1"/>
          </p:cNvSpPr>
          <p:nvPr/>
        </p:nvSpPr>
        <p:spPr bwMode="auto">
          <a:xfrm>
            <a:off x="3753800" y="4126530"/>
            <a:ext cx="236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Rectangle 139">
            <a:extLst>
              <a:ext uri="{FF2B5EF4-FFF2-40B4-BE49-F238E27FC236}">
                <a16:creationId xmlns:a16="http://schemas.microsoft.com/office/drawing/2014/main" id="{DF4D2BD8-C3C8-42C1-9DCE-1EB73FE508DA}"/>
              </a:ext>
            </a:extLst>
          </p:cNvPr>
          <p:cNvSpPr>
            <a:spLocks noChangeArrowheads="1"/>
          </p:cNvSpPr>
          <p:nvPr/>
        </p:nvSpPr>
        <p:spPr bwMode="auto">
          <a:xfrm>
            <a:off x="4255450" y="4126530"/>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82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Rectangle 140">
            <a:extLst>
              <a:ext uri="{FF2B5EF4-FFF2-40B4-BE49-F238E27FC236}">
                <a16:creationId xmlns:a16="http://schemas.microsoft.com/office/drawing/2014/main" id="{050A764F-2103-4FEB-AD63-607B607C4243}"/>
              </a:ext>
            </a:extLst>
          </p:cNvPr>
          <p:cNvSpPr>
            <a:spLocks noChangeArrowheads="1"/>
          </p:cNvSpPr>
          <p:nvPr/>
        </p:nvSpPr>
        <p:spPr bwMode="auto">
          <a:xfrm>
            <a:off x="4758687" y="4126530"/>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77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Rectangle 141">
            <a:extLst>
              <a:ext uri="{FF2B5EF4-FFF2-40B4-BE49-F238E27FC236}">
                <a16:creationId xmlns:a16="http://schemas.microsoft.com/office/drawing/2014/main" id="{0CFE4636-3E8D-442E-B432-4E76D68CA8B5}"/>
              </a:ext>
            </a:extLst>
          </p:cNvPr>
          <p:cNvSpPr>
            <a:spLocks noChangeArrowheads="1"/>
          </p:cNvSpPr>
          <p:nvPr/>
        </p:nvSpPr>
        <p:spPr bwMode="auto">
          <a:xfrm>
            <a:off x="5261925" y="4126530"/>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Rectangle 142">
            <a:extLst>
              <a:ext uri="{FF2B5EF4-FFF2-40B4-BE49-F238E27FC236}">
                <a16:creationId xmlns:a16="http://schemas.microsoft.com/office/drawing/2014/main" id="{6DE67BCD-88E1-4778-96EA-B684BCE6FDC3}"/>
              </a:ext>
            </a:extLst>
          </p:cNvPr>
          <p:cNvSpPr>
            <a:spLocks noChangeArrowheads="1"/>
          </p:cNvSpPr>
          <p:nvPr/>
        </p:nvSpPr>
        <p:spPr bwMode="auto">
          <a:xfrm>
            <a:off x="5765162" y="4126530"/>
            <a:ext cx="236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Rectangle 143">
            <a:extLst>
              <a:ext uri="{FF2B5EF4-FFF2-40B4-BE49-F238E27FC236}">
                <a16:creationId xmlns:a16="http://schemas.microsoft.com/office/drawing/2014/main" id="{6677E1B2-1A0C-4C15-A949-3575C9404C8C}"/>
              </a:ext>
            </a:extLst>
          </p:cNvPr>
          <p:cNvSpPr>
            <a:spLocks noChangeArrowheads="1"/>
          </p:cNvSpPr>
          <p:nvPr/>
        </p:nvSpPr>
        <p:spPr bwMode="auto">
          <a:xfrm>
            <a:off x="6300844" y="412653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58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4" name="Rectangle 144">
            <a:extLst>
              <a:ext uri="{FF2B5EF4-FFF2-40B4-BE49-F238E27FC236}">
                <a16:creationId xmlns:a16="http://schemas.microsoft.com/office/drawing/2014/main" id="{81CD019B-A2DA-45CB-8AC7-3EE91EEC9E1C}"/>
              </a:ext>
            </a:extLst>
          </p:cNvPr>
          <p:cNvSpPr>
            <a:spLocks noChangeArrowheads="1"/>
          </p:cNvSpPr>
          <p:nvPr/>
        </p:nvSpPr>
        <p:spPr bwMode="auto">
          <a:xfrm>
            <a:off x="7358863" y="4126530"/>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Century Gothic" panose="020B0502020202020204" pitchFamily="34" charset="0"/>
              </a:rPr>
              <a:t>68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5" name="Rectangle 145">
            <a:extLst>
              <a:ext uri="{FF2B5EF4-FFF2-40B4-BE49-F238E27FC236}">
                <a16:creationId xmlns:a16="http://schemas.microsoft.com/office/drawing/2014/main" id="{77DAC3CC-AF09-4265-A65D-231F4E08AFCC}"/>
              </a:ext>
            </a:extLst>
          </p:cNvPr>
          <p:cNvSpPr>
            <a:spLocks noChangeArrowheads="1"/>
          </p:cNvSpPr>
          <p:nvPr/>
        </p:nvSpPr>
        <p:spPr bwMode="auto">
          <a:xfrm>
            <a:off x="7616460" y="4126530"/>
            <a:ext cx="3222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Pass</a:t>
            </a:r>
          </a:p>
        </p:txBody>
      </p:sp>
      <p:sp>
        <p:nvSpPr>
          <p:cNvPr id="146" name="Rectangle 146">
            <a:extLst>
              <a:ext uri="{FF2B5EF4-FFF2-40B4-BE49-F238E27FC236}">
                <a16:creationId xmlns:a16="http://schemas.microsoft.com/office/drawing/2014/main" id="{5CB6D181-FBF5-487F-9B70-012057F87020}"/>
              </a:ext>
            </a:extLst>
          </p:cNvPr>
          <p:cNvSpPr>
            <a:spLocks noChangeArrowheads="1"/>
          </p:cNvSpPr>
          <p:nvPr/>
        </p:nvSpPr>
        <p:spPr bwMode="auto">
          <a:xfrm>
            <a:off x="596535" y="4439268"/>
            <a:ext cx="7508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entury Gothic" panose="020B0502020202020204" pitchFamily="34" charset="0"/>
              </a:rPr>
              <a:t>Student 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Rectangle 147">
            <a:extLst>
              <a:ext uri="{FF2B5EF4-FFF2-40B4-BE49-F238E27FC236}">
                <a16:creationId xmlns:a16="http://schemas.microsoft.com/office/drawing/2014/main" id="{474A110C-07CA-450D-9702-1A5DFBD5DD13}"/>
              </a:ext>
            </a:extLst>
          </p:cNvPr>
          <p:cNvSpPr>
            <a:spLocks noChangeArrowheads="1"/>
          </p:cNvSpPr>
          <p:nvPr/>
        </p:nvSpPr>
        <p:spPr bwMode="auto">
          <a:xfrm>
            <a:off x="1429973" y="4439268"/>
            <a:ext cx="6429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Master's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Rectangle 148">
            <a:extLst>
              <a:ext uri="{FF2B5EF4-FFF2-40B4-BE49-F238E27FC236}">
                <a16:creationId xmlns:a16="http://schemas.microsoft.com/office/drawing/2014/main" id="{E67F1B42-6ACA-4267-A338-4F7C2FB50FC2}"/>
              </a:ext>
            </a:extLst>
          </p:cNvPr>
          <p:cNvSpPr>
            <a:spLocks noChangeArrowheads="1"/>
          </p:cNvSpPr>
          <p:nvPr/>
        </p:nvSpPr>
        <p:spPr bwMode="auto">
          <a:xfrm>
            <a:off x="2244087" y="4439268"/>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Rectangle 149">
            <a:extLst>
              <a:ext uri="{FF2B5EF4-FFF2-40B4-BE49-F238E27FC236}">
                <a16:creationId xmlns:a16="http://schemas.microsoft.com/office/drawing/2014/main" id="{97A200E1-9723-4F99-A862-7042D4A7FCEB}"/>
              </a:ext>
            </a:extLst>
          </p:cNvPr>
          <p:cNvSpPr>
            <a:spLocks noChangeArrowheads="1"/>
          </p:cNvSpPr>
          <p:nvPr/>
        </p:nvSpPr>
        <p:spPr bwMode="auto">
          <a:xfrm>
            <a:off x="2747325" y="4439268"/>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Rectangle 150">
            <a:extLst>
              <a:ext uri="{FF2B5EF4-FFF2-40B4-BE49-F238E27FC236}">
                <a16:creationId xmlns:a16="http://schemas.microsoft.com/office/drawing/2014/main" id="{F3D7677E-2396-471C-96DF-39E6EB594BB1}"/>
              </a:ext>
            </a:extLst>
          </p:cNvPr>
          <p:cNvSpPr>
            <a:spLocks noChangeArrowheads="1"/>
          </p:cNvSpPr>
          <p:nvPr/>
        </p:nvSpPr>
        <p:spPr bwMode="auto">
          <a:xfrm>
            <a:off x="3250562" y="4439268"/>
            <a:ext cx="236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67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Rectangle 151">
            <a:extLst>
              <a:ext uri="{FF2B5EF4-FFF2-40B4-BE49-F238E27FC236}">
                <a16:creationId xmlns:a16="http://schemas.microsoft.com/office/drawing/2014/main" id="{559CA76F-C532-415A-94B7-F996FE8E1E10}"/>
              </a:ext>
            </a:extLst>
          </p:cNvPr>
          <p:cNvSpPr>
            <a:spLocks noChangeArrowheads="1"/>
          </p:cNvSpPr>
          <p:nvPr/>
        </p:nvSpPr>
        <p:spPr bwMode="auto">
          <a:xfrm>
            <a:off x="3753800" y="4439268"/>
            <a:ext cx="236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72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Rectangle 152">
            <a:extLst>
              <a:ext uri="{FF2B5EF4-FFF2-40B4-BE49-F238E27FC236}">
                <a16:creationId xmlns:a16="http://schemas.microsoft.com/office/drawing/2014/main" id="{229E3EEB-A02F-4CF2-92B8-3C82709ECD21}"/>
              </a:ext>
            </a:extLst>
          </p:cNvPr>
          <p:cNvSpPr>
            <a:spLocks noChangeArrowheads="1"/>
          </p:cNvSpPr>
          <p:nvPr/>
        </p:nvSpPr>
        <p:spPr bwMode="auto">
          <a:xfrm>
            <a:off x="4255450" y="4439268"/>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77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Rectangle 153">
            <a:extLst>
              <a:ext uri="{FF2B5EF4-FFF2-40B4-BE49-F238E27FC236}">
                <a16:creationId xmlns:a16="http://schemas.microsoft.com/office/drawing/2014/main" id="{196DED55-2421-4B4B-9D8E-19300DAB819C}"/>
              </a:ext>
            </a:extLst>
          </p:cNvPr>
          <p:cNvSpPr>
            <a:spLocks noChangeArrowheads="1"/>
          </p:cNvSpPr>
          <p:nvPr/>
        </p:nvSpPr>
        <p:spPr bwMode="auto">
          <a:xfrm>
            <a:off x="4758687" y="4439268"/>
            <a:ext cx="23812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72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4" name="Rectangle 154">
            <a:extLst>
              <a:ext uri="{FF2B5EF4-FFF2-40B4-BE49-F238E27FC236}">
                <a16:creationId xmlns:a16="http://schemas.microsoft.com/office/drawing/2014/main" id="{8C2AA4E8-D9BE-4062-87B4-AA7675E3CC47}"/>
              </a:ext>
            </a:extLst>
          </p:cNvPr>
          <p:cNvSpPr>
            <a:spLocks noChangeArrowheads="1"/>
          </p:cNvSpPr>
          <p:nvPr/>
        </p:nvSpPr>
        <p:spPr bwMode="auto">
          <a:xfrm>
            <a:off x="5261925" y="443926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60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5" name="Rectangle 155">
            <a:extLst>
              <a:ext uri="{FF2B5EF4-FFF2-40B4-BE49-F238E27FC236}">
                <a16:creationId xmlns:a16="http://schemas.microsoft.com/office/drawing/2014/main" id="{B775D767-658A-4B70-BBE8-B51E57E69C8E}"/>
              </a:ext>
            </a:extLst>
          </p:cNvPr>
          <p:cNvSpPr>
            <a:spLocks noChangeArrowheads="1"/>
          </p:cNvSpPr>
          <p:nvPr/>
        </p:nvSpPr>
        <p:spPr bwMode="auto">
          <a:xfrm>
            <a:off x="5765162" y="4439268"/>
            <a:ext cx="236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entury Gothic" panose="020B0502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Rectangle 156">
            <a:extLst>
              <a:ext uri="{FF2B5EF4-FFF2-40B4-BE49-F238E27FC236}">
                <a16:creationId xmlns:a16="http://schemas.microsoft.com/office/drawing/2014/main" id="{3F20C449-5979-4601-BE2C-74AD5D9F149E}"/>
              </a:ext>
            </a:extLst>
          </p:cNvPr>
          <p:cNvSpPr>
            <a:spLocks noChangeArrowheads="1"/>
          </p:cNvSpPr>
          <p:nvPr/>
        </p:nvSpPr>
        <p:spPr bwMode="auto">
          <a:xfrm>
            <a:off x="6300844" y="4439268"/>
            <a:ext cx="2365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entury Gothic" panose="020B0502020202020204" pitchFamily="34" charset="0"/>
              </a:rPr>
              <a:t>70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7" name="Rectangle 157">
            <a:extLst>
              <a:ext uri="{FF2B5EF4-FFF2-40B4-BE49-F238E27FC236}">
                <a16:creationId xmlns:a16="http://schemas.microsoft.com/office/drawing/2014/main" id="{49D429E8-216A-467B-BBAF-DE9F56DCE066}"/>
              </a:ext>
            </a:extLst>
          </p:cNvPr>
          <p:cNvSpPr>
            <a:spLocks noChangeArrowheads="1"/>
          </p:cNvSpPr>
          <p:nvPr/>
        </p:nvSpPr>
        <p:spPr bwMode="auto">
          <a:xfrm>
            <a:off x="7358863" y="4439268"/>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Century Gothic" panose="020B0502020202020204" pitchFamily="34" charset="0"/>
              </a:rPr>
              <a:t>69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8" name="Rectangle 158">
            <a:extLst>
              <a:ext uri="{FF2B5EF4-FFF2-40B4-BE49-F238E27FC236}">
                <a16:creationId xmlns:a16="http://schemas.microsoft.com/office/drawing/2014/main" id="{9DCC50C9-1A3B-474C-B6C0-4A63878E7E60}"/>
              </a:ext>
            </a:extLst>
          </p:cNvPr>
          <p:cNvSpPr>
            <a:spLocks noChangeArrowheads="1"/>
          </p:cNvSpPr>
          <p:nvPr/>
        </p:nvSpPr>
        <p:spPr bwMode="auto">
          <a:xfrm>
            <a:off x="7616460" y="4439268"/>
            <a:ext cx="8016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entury Gothic" panose="020B0502020202020204" pitchFamily="34" charset="0"/>
              </a:rPr>
              <a:t>Distinction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9" name="TextBox 158">
            <a:extLst>
              <a:ext uri="{FF2B5EF4-FFF2-40B4-BE49-F238E27FC236}">
                <a16:creationId xmlns:a16="http://schemas.microsoft.com/office/drawing/2014/main" id="{8953CC34-F233-4FA7-88BB-9C3D2A67A896}"/>
              </a:ext>
            </a:extLst>
          </p:cNvPr>
          <p:cNvSpPr txBox="1"/>
          <p:nvPr/>
        </p:nvSpPr>
        <p:spPr>
          <a:xfrm>
            <a:off x="1962634" y="2907355"/>
            <a:ext cx="3996201" cy="184666"/>
          </a:xfrm>
          <a:prstGeom prst="rect">
            <a:avLst/>
          </a:prstGeom>
          <a:solidFill>
            <a:schemeClr val="accent4">
              <a:lumMod val="75000"/>
            </a:schemeClr>
          </a:solidFill>
        </p:spPr>
        <p:txBody>
          <a:bodyPr wrap="square" tIns="0" bIns="0" rtlCol="0">
            <a:spAutoFit/>
          </a:bodyPr>
          <a:lstStyle/>
          <a:p>
            <a:pPr algn="ctr"/>
            <a:r>
              <a:rPr lang="en-GB" sz="1200" b="1" dirty="0">
                <a:solidFill>
                  <a:schemeClr val="bg1"/>
                </a:solidFill>
              </a:rPr>
              <a:t>15 credits</a:t>
            </a:r>
          </a:p>
        </p:txBody>
      </p:sp>
      <p:sp>
        <p:nvSpPr>
          <p:cNvPr id="160" name="TextBox 159">
            <a:extLst>
              <a:ext uri="{FF2B5EF4-FFF2-40B4-BE49-F238E27FC236}">
                <a16:creationId xmlns:a16="http://schemas.microsoft.com/office/drawing/2014/main" id="{566984EE-FFD4-4B4E-BA6E-DF6D09190559}"/>
              </a:ext>
            </a:extLst>
          </p:cNvPr>
          <p:cNvSpPr txBox="1"/>
          <p:nvPr/>
        </p:nvSpPr>
        <p:spPr>
          <a:xfrm>
            <a:off x="5958222" y="2907355"/>
            <a:ext cx="842512" cy="184666"/>
          </a:xfrm>
          <a:prstGeom prst="rect">
            <a:avLst/>
          </a:prstGeom>
          <a:solidFill>
            <a:schemeClr val="accent4">
              <a:lumMod val="75000"/>
            </a:schemeClr>
          </a:solidFill>
        </p:spPr>
        <p:txBody>
          <a:bodyPr wrap="square" tIns="0" bIns="0" rtlCol="0">
            <a:spAutoFit/>
          </a:bodyPr>
          <a:lstStyle/>
          <a:p>
            <a:pPr algn="ctr"/>
            <a:r>
              <a:rPr lang="en-GB" sz="1200" b="1" dirty="0">
                <a:solidFill>
                  <a:schemeClr val="bg1"/>
                </a:solidFill>
              </a:rPr>
              <a:t>60 credits</a:t>
            </a:r>
          </a:p>
        </p:txBody>
      </p:sp>
      <p:sp>
        <p:nvSpPr>
          <p:cNvPr id="161" name="Line 70">
            <a:extLst>
              <a:ext uri="{FF2B5EF4-FFF2-40B4-BE49-F238E27FC236}">
                <a16:creationId xmlns:a16="http://schemas.microsoft.com/office/drawing/2014/main" id="{C9A04751-1E84-4BDB-8924-60DDAE299F9D}"/>
              </a:ext>
            </a:extLst>
          </p:cNvPr>
          <p:cNvSpPr>
            <a:spLocks noChangeShapeType="1"/>
          </p:cNvSpPr>
          <p:nvPr/>
        </p:nvSpPr>
        <p:spPr bwMode="auto">
          <a:xfrm>
            <a:off x="6801454" y="2907355"/>
            <a:ext cx="10144" cy="177321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69">
            <a:extLst>
              <a:ext uri="{FF2B5EF4-FFF2-40B4-BE49-F238E27FC236}">
                <a16:creationId xmlns:a16="http://schemas.microsoft.com/office/drawing/2014/main" id="{6428357B-A9F2-43AF-BD3B-3141CD5D06AD}"/>
              </a:ext>
            </a:extLst>
          </p:cNvPr>
          <p:cNvSpPr>
            <a:spLocks noChangeShapeType="1"/>
          </p:cNvSpPr>
          <p:nvPr/>
        </p:nvSpPr>
        <p:spPr bwMode="auto">
          <a:xfrm>
            <a:off x="5951174" y="2907355"/>
            <a:ext cx="7663" cy="1773213"/>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70">
            <a:extLst>
              <a:ext uri="{FF2B5EF4-FFF2-40B4-BE49-F238E27FC236}">
                <a16:creationId xmlns:a16="http://schemas.microsoft.com/office/drawing/2014/main" id="{FEB40047-BD85-44C1-A252-648C098D114C}"/>
              </a:ext>
            </a:extLst>
          </p:cNvPr>
          <p:cNvSpPr>
            <a:spLocks noChangeShapeType="1"/>
          </p:cNvSpPr>
          <p:nvPr/>
        </p:nvSpPr>
        <p:spPr bwMode="auto">
          <a:xfrm>
            <a:off x="7580982" y="3075089"/>
            <a:ext cx="0" cy="1605479"/>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3877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95"/>
                                        </p:tgtEl>
                                      </p:cBhvr>
                                    </p:animEffect>
                                    <p:animScale>
                                      <p:cBhvr>
                                        <p:cTn id="7" dur="250" autoRev="1" fill="hold"/>
                                        <p:tgtEl>
                                          <p:spTgt spid="19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4" presetClass="emph" presetSubtype="0" fill="remove" grpId="0" nodeType="clickEffect">
                                  <p:stCondLst>
                                    <p:cond delay="0"/>
                                  </p:stCondLst>
                                  <p:childTnLst>
                                    <p:animClr clrSpc="hsl" dir="cw">
                                      <p:cBhvr override="childStyle">
                                        <p:cTn id="11" dur="2000" fill="hold"/>
                                        <p:tgtEl>
                                          <p:spTgt spid="17"/>
                                        </p:tgtEl>
                                        <p:attrNameLst>
                                          <p:attrName>style.color</p:attrName>
                                        </p:attrNameLst>
                                      </p:cBhvr>
                                      <p:by>
                                        <p:hsl h="0" s="-12549" l="-25098"/>
                                      </p:by>
                                    </p:animClr>
                                    <p:animClr clrSpc="hsl" dir="cw">
                                      <p:cBhvr>
                                        <p:cTn id="12" dur="2000" fill="hold"/>
                                        <p:tgtEl>
                                          <p:spTgt spid="17"/>
                                        </p:tgtEl>
                                        <p:attrNameLst>
                                          <p:attrName>fillcolor</p:attrName>
                                        </p:attrNameLst>
                                      </p:cBhvr>
                                      <p:by>
                                        <p:hsl h="0" s="-12549" l="-25098"/>
                                      </p:by>
                                    </p:animClr>
                                    <p:animClr clrSpc="hsl" dir="cw">
                                      <p:cBhvr>
                                        <p:cTn id="13" dur="2000" fill="hold"/>
                                        <p:tgtEl>
                                          <p:spTgt spid="17"/>
                                        </p:tgtEl>
                                        <p:attrNameLst>
                                          <p:attrName>stroke.color</p:attrName>
                                        </p:attrNameLst>
                                      </p:cBhvr>
                                      <p:by>
                                        <p:hsl h="0" s="-12549" l="-25098"/>
                                      </p:by>
                                    </p:animClr>
                                    <p:set>
                                      <p:cBhvr>
                                        <p:cTn id="14" dur="2000" fill="hold"/>
                                        <p:tgtEl>
                                          <p:spTgt spid="17"/>
                                        </p:tgtEl>
                                        <p:attrNameLst>
                                          <p:attrName>fill.type</p:attrName>
                                        </p:attrNameLst>
                                      </p:cBhvr>
                                      <p:to>
                                        <p:strVal val="solid"/>
                                      </p:to>
                                    </p:set>
                                  </p:childTnLst>
                                </p:cTn>
                              </p:par>
                              <p:par>
                                <p:cTn id="15" presetID="24" presetClass="emph" presetSubtype="0" fill="remove" grpId="0" nodeType="withEffect">
                                  <p:stCondLst>
                                    <p:cond delay="0"/>
                                  </p:stCondLst>
                                  <p:childTnLst>
                                    <p:animClr clrSpc="hsl" dir="cw">
                                      <p:cBhvr override="childStyle">
                                        <p:cTn id="16" dur="2000" fill="hold"/>
                                        <p:tgtEl>
                                          <p:spTgt spid="31"/>
                                        </p:tgtEl>
                                        <p:attrNameLst>
                                          <p:attrName>style.color</p:attrName>
                                        </p:attrNameLst>
                                      </p:cBhvr>
                                      <p:by>
                                        <p:hsl h="0" s="-12549" l="-25098"/>
                                      </p:by>
                                    </p:animClr>
                                    <p:animClr clrSpc="hsl" dir="cw">
                                      <p:cBhvr>
                                        <p:cTn id="17" dur="2000" fill="hold"/>
                                        <p:tgtEl>
                                          <p:spTgt spid="31"/>
                                        </p:tgtEl>
                                        <p:attrNameLst>
                                          <p:attrName>fillcolor</p:attrName>
                                        </p:attrNameLst>
                                      </p:cBhvr>
                                      <p:by>
                                        <p:hsl h="0" s="-12549" l="-25098"/>
                                      </p:by>
                                    </p:animClr>
                                    <p:animClr clrSpc="hsl" dir="cw">
                                      <p:cBhvr>
                                        <p:cTn id="18" dur="2000" fill="hold"/>
                                        <p:tgtEl>
                                          <p:spTgt spid="31"/>
                                        </p:tgtEl>
                                        <p:attrNameLst>
                                          <p:attrName>stroke.color</p:attrName>
                                        </p:attrNameLst>
                                      </p:cBhvr>
                                      <p:by>
                                        <p:hsl h="0" s="-12549" l="-25098"/>
                                      </p:by>
                                    </p:animClr>
                                    <p:set>
                                      <p:cBhvr>
                                        <p:cTn id="19" dur="2000" fill="hold"/>
                                        <p:tgtEl>
                                          <p:spTgt spid="31"/>
                                        </p:tgtEl>
                                        <p:attrNameLst>
                                          <p:attrName>fill.type</p:attrName>
                                        </p:attrNameLst>
                                      </p:cBhvr>
                                      <p:to>
                                        <p:strVal val="solid"/>
                                      </p:to>
                                    </p:set>
                                  </p:childTnLst>
                                </p:cTn>
                              </p:par>
                              <p:par>
                                <p:cTn id="20" presetID="24" presetClass="emph" presetSubtype="0" fill="remove" grpId="0" nodeType="withEffect">
                                  <p:stCondLst>
                                    <p:cond delay="0"/>
                                  </p:stCondLst>
                                  <p:childTnLst>
                                    <p:animClr clrSpc="hsl" dir="cw">
                                      <p:cBhvr override="childStyle">
                                        <p:cTn id="21" dur="2000" fill="hold"/>
                                        <p:tgtEl>
                                          <p:spTgt spid="44"/>
                                        </p:tgtEl>
                                        <p:attrNameLst>
                                          <p:attrName>style.color</p:attrName>
                                        </p:attrNameLst>
                                      </p:cBhvr>
                                      <p:by>
                                        <p:hsl h="0" s="-12549" l="-25098"/>
                                      </p:by>
                                    </p:animClr>
                                    <p:animClr clrSpc="hsl" dir="cw">
                                      <p:cBhvr>
                                        <p:cTn id="22" dur="2000" fill="hold"/>
                                        <p:tgtEl>
                                          <p:spTgt spid="44"/>
                                        </p:tgtEl>
                                        <p:attrNameLst>
                                          <p:attrName>fillcolor</p:attrName>
                                        </p:attrNameLst>
                                      </p:cBhvr>
                                      <p:by>
                                        <p:hsl h="0" s="-12549" l="-25098"/>
                                      </p:by>
                                    </p:animClr>
                                    <p:animClr clrSpc="hsl" dir="cw">
                                      <p:cBhvr>
                                        <p:cTn id="23" dur="2000" fill="hold"/>
                                        <p:tgtEl>
                                          <p:spTgt spid="44"/>
                                        </p:tgtEl>
                                        <p:attrNameLst>
                                          <p:attrName>stroke.color</p:attrName>
                                        </p:attrNameLst>
                                      </p:cBhvr>
                                      <p:by>
                                        <p:hsl h="0" s="-12549" l="-25098"/>
                                      </p:by>
                                    </p:animClr>
                                    <p:set>
                                      <p:cBhvr>
                                        <p:cTn id="24" dur="2000" fill="hold"/>
                                        <p:tgtEl>
                                          <p:spTgt spid="44"/>
                                        </p:tgtEl>
                                        <p:attrNameLst>
                                          <p:attrName>fill.type</p:attrName>
                                        </p:attrNameLst>
                                      </p:cBhvr>
                                      <p:to>
                                        <p:strVal val="solid"/>
                                      </p:to>
                                    </p:set>
                                  </p:childTnLst>
                                </p:cTn>
                              </p:par>
                              <p:par>
                                <p:cTn id="25" presetID="24" presetClass="emph" presetSubtype="0" fill="remove" grpId="0" nodeType="withEffect">
                                  <p:stCondLst>
                                    <p:cond delay="0"/>
                                  </p:stCondLst>
                                  <p:childTnLst>
                                    <p:animClr clrSpc="hsl" dir="cw">
                                      <p:cBhvr override="childStyle">
                                        <p:cTn id="26" dur="2000" fill="hold"/>
                                        <p:tgtEl>
                                          <p:spTgt spid="57"/>
                                        </p:tgtEl>
                                        <p:attrNameLst>
                                          <p:attrName>style.color</p:attrName>
                                        </p:attrNameLst>
                                      </p:cBhvr>
                                      <p:by>
                                        <p:hsl h="0" s="-12549" l="-25098"/>
                                      </p:by>
                                    </p:animClr>
                                    <p:animClr clrSpc="hsl" dir="cw">
                                      <p:cBhvr>
                                        <p:cTn id="27" dur="2000" fill="hold"/>
                                        <p:tgtEl>
                                          <p:spTgt spid="57"/>
                                        </p:tgtEl>
                                        <p:attrNameLst>
                                          <p:attrName>fillcolor</p:attrName>
                                        </p:attrNameLst>
                                      </p:cBhvr>
                                      <p:by>
                                        <p:hsl h="0" s="-12549" l="-25098"/>
                                      </p:by>
                                    </p:animClr>
                                    <p:animClr clrSpc="hsl" dir="cw">
                                      <p:cBhvr>
                                        <p:cTn id="28" dur="2000" fill="hold"/>
                                        <p:tgtEl>
                                          <p:spTgt spid="57"/>
                                        </p:tgtEl>
                                        <p:attrNameLst>
                                          <p:attrName>stroke.color</p:attrName>
                                        </p:attrNameLst>
                                      </p:cBhvr>
                                      <p:by>
                                        <p:hsl h="0" s="-12549" l="-25098"/>
                                      </p:by>
                                    </p:animClr>
                                    <p:set>
                                      <p:cBhvr>
                                        <p:cTn id="29" dur="2000" fill="hold"/>
                                        <p:tgtEl>
                                          <p:spTgt spid="57"/>
                                        </p:tgtEl>
                                        <p:attrNameLst>
                                          <p:attrName>fill.type</p:attrName>
                                        </p:attrNameLst>
                                      </p:cBhvr>
                                      <p:to>
                                        <p:strVal val="solid"/>
                                      </p:to>
                                    </p:set>
                                  </p:childTnLst>
                                </p:cTn>
                              </p:par>
                              <p:par>
                                <p:cTn id="30" presetID="24" presetClass="emph" presetSubtype="0" fill="remove" grpId="0" nodeType="withEffect">
                                  <p:stCondLst>
                                    <p:cond delay="0"/>
                                  </p:stCondLst>
                                  <p:childTnLst>
                                    <p:animClr clrSpc="hsl" dir="cw">
                                      <p:cBhvr override="childStyle">
                                        <p:cTn id="31" dur="2000" fill="hold"/>
                                        <p:tgtEl>
                                          <p:spTgt spid="70"/>
                                        </p:tgtEl>
                                        <p:attrNameLst>
                                          <p:attrName>style.color</p:attrName>
                                        </p:attrNameLst>
                                      </p:cBhvr>
                                      <p:by>
                                        <p:hsl h="0" s="-12549" l="-25098"/>
                                      </p:by>
                                    </p:animClr>
                                    <p:animClr clrSpc="hsl" dir="cw">
                                      <p:cBhvr>
                                        <p:cTn id="32" dur="2000" fill="hold"/>
                                        <p:tgtEl>
                                          <p:spTgt spid="70"/>
                                        </p:tgtEl>
                                        <p:attrNameLst>
                                          <p:attrName>fillcolor</p:attrName>
                                        </p:attrNameLst>
                                      </p:cBhvr>
                                      <p:by>
                                        <p:hsl h="0" s="-12549" l="-25098"/>
                                      </p:by>
                                    </p:animClr>
                                    <p:animClr clrSpc="hsl" dir="cw">
                                      <p:cBhvr>
                                        <p:cTn id="33" dur="2000" fill="hold"/>
                                        <p:tgtEl>
                                          <p:spTgt spid="70"/>
                                        </p:tgtEl>
                                        <p:attrNameLst>
                                          <p:attrName>stroke.color</p:attrName>
                                        </p:attrNameLst>
                                      </p:cBhvr>
                                      <p:by>
                                        <p:hsl h="0" s="-12549" l="-25098"/>
                                      </p:by>
                                    </p:animClr>
                                    <p:set>
                                      <p:cBhvr>
                                        <p:cTn id="34" dur="2000" fill="hold"/>
                                        <p:tgtEl>
                                          <p:spTgt spid="70"/>
                                        </p:tgtEl>
                                        <p:attrNameLst>
                                          <p:attrName>fill.type</p:attrName>
                                        </p:attrNameLst>
                                      </p:cBhvr>
                                      <p:to>
                                        <p:strVal val="solid"/>
                                      </p:to>
                                    </p:set>
                                  </p:childTnLst>
                                </p:cTn>
                              </p:par>
                              <p:par>
                                <p:cTn id="35" presetID="24" presetClass="emph" presetSubtype="0" fill="remove" grpId="0" nodeType="withEffect">
                                  <p:stCondLst>
                                    <p:cond delay="0"/>
                                  </p:stCondLst>
                                  <p:childTnLst>
                                    <p:animClr clrSpc="hsl" dir="cw">
                                      <p:cBhvr override="childStyle">
                                        <p:cTn id="36" dur="2000" fill="hold"/>
                                        <p:tgtEl>
                                          <p:spTgt spid="160"/>
                                        </p:tgtEl>
                                        <p:attrNameLst>
                                          <p:attrName>style.color</p:attrName>
                                        </p:attrNameLst>
                                      </p:cBhvr>
                                      <p:by>
                                        <p:hsl h="0" s="-12549" l="-25098"/>
                                      </p:by>
                                    </p:animClr>
                                    <p:animClr clrSpc="hsl" dir="cw">
                                      <p:cBhvr>
                                        <p:cTn id="37" dur="2000" fill="hold"/>
                                        <p:tgtEl>
                                          <p:spTgt spid="160"/>
                                        </p:tgtEl>
                                        <p:attrNameLst>
                                          <p:attrName>fillcolor</p:attrName>
                                        </p:attrNameLst>
                                      </p:cBhvr>
                                      <p:by>
                                        <p:hsl h="0" s="-12549" l="-25098"/>
                                      </p:by>
                                    </p:animClr>
                                    <p:animClr clrSpc="hsl" dir="cw">
                                      <p:cBhvr>
                                        <p:cTn id="38" dur="2000" fill="hold"/>
                                        <p:tgtEl>
                                          <p:spTgt spid="160"/>
                                        </p:tgtEl>
                                        <p:attrNameLst>
                                          <p:attrName>stroke.color</p:attrName>
                                        </p:attrNameLst>
                                      </p:cBhvr>
                                      <p:by>
                                        <p:hsl h="0" s="-12549" l="-25098"/>
                                      </p:by>
                                    </p:animClr>
                                    <p:set>
                                      <p:cBhvr>
                                        <p:cTn id="39" dur="2000" fill="hold"/>
                                        <p:tgtEl>
                                          <p:spTgt spid="160"/>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4" presetClass="emph" presetSubtype="0" fill="remove" grpId="0" nodeType="clickEffect">
                                  <p:stCondLst>
                                    <p:cond delay="0"/>
                                  </p:stCondLst>
                                  <p:childTnLst>
                                    <p:animClr clrSpc="hsl" dir="cw">
                                      <p:cBhvr override="childStyle">
                                        <p:cTn id="43" dur="2000" fill="hold"/>
                                        <p:tgtEl>
                                          <p:spTgt spid="21"/>
                                        </p:tgtEl>
                                        <p:attrNameLst>
                                          <p:attrName>style.color</p:attrName>
                                        </p:attrNameLst>
                                      </p:cBhvr>
                                      <p:by>
                                        <p:hsl h="0" s="-12549" l="-25098"/>
                                      </p:by>
                                    </p:animClr>
                                    <p:animClr clrSpc="hsl" dir="cw">
                                      <p:cBhvr>
                                        <p:cTn id="44" dur="2000" fill="hold"/>
                                        <p:tgtEl>
                                          <p:spTgt spid="21"/>
                                        </p:tgtEl>
                                        <p:attrNameLst>
                                          <p:attrName>fillcolor</p:attrName>
                                        </p:attrNameLst>
                                      </p:cBhvr>
                                      <p:by>
                                        <p:hsl h="0" s="-12549" l="-25098"/>
                                      </p:by>
                                    </p:animClr>
                                    <p:animClr clrSpc="hsl" dir="cw">
                                      <p:cBhvr>
                                        <p:cTn id="45" dur="2000" fill="hold"/>
                                        <p:tgtEl>
                                          <p:spTgt spid="21"/>
                                        </p:tgtEl>
                                        <p:attrNameLst>
                                          <p:attrName>stroke.color</p:attrName>
                                        </p:attrNameLst>
                                      </p:cBhvr>
                                      <p:by>
                                        <p:hsl h="0" s="-12549" l="-25098"/>
                                      </p:by>
                                    </p:animClr>
                                    <p:set>
                                      <p:cBhvr>
                                        <p:cTn id="46" dur="20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4" presetClass="emph" presetSubtype="0" fill="remove" grpId="0" nodeType="clickEffect">
                                  <p:stCondLst>
                                    <p:cond delay="0"/>
                                  </p:stCondLst>
                                  <p:childTnLst>
                                    <p:animClr clrSpc="hsl" dir="cw">
                                      <p:cBhvr override="childStyle">
                                        <p:cTn id="50" dur="2000" fill="hold"/>
                                        <p:tgtEl>
                                          <p:spTgt spid="22"/>
                                        </p:tgtEl>
                                        <p:attrNameLst>
                                          <p:attrName>style.color</p:attrName>
                                        </p:attrNameLst>
                                      </p:cBhvr>
                                      <p:by>
                                        <p:hsl h="0" s="-12549" l="-25098"/>
                                      </p:by>
                                    </p:animClr>
                                    <p:animClr clrSpc="hsl" dir="cw">
                                      <p:cBhvr>
                                        <p:cTn id="51" dur="2000" fill="hold"/>
                                        <p:tgtEl>
                                          <p:spTgt spid="22"/>
                                        </p:tgtEl>
                                        <p:attrNameLst>
                                          <p:attrName>fillcolor</p:attrName>
                                        </p:attrNameLst>
                                      </p:cBhvr>
                                      <p:by>
                                        <p:hsl h="0" s="-12549" l="-25098"/>
                                      </p:by>
                                    </p:animClr>
                                    <p:animClr clrSpc="hsl" dir="cw">
                                      <p:cBhvr>
                                        <p:cTn id="52" dur="2000" fill="hold"/>
                                        <p:tgtEl>
                                          <p:spTgt spid="22"/>
                                        </p:tgtEl>
                                        <p:attrNameLst>
                                          <p:attrName>stroke.color</p:attrName>
                                        </p:attrNameLst>
                                      </p:cBhvr>
                                      <p:by>
                                        <p:hsl h="0" s="-12549" l="-25098"/>
                                      </p:by>
                                    </p:animClr>
                                    <p:set>
                                      <p:cBhvr>
                                        <p:cTn id="53" dur="2000" fill="hold"/>
                                        <p:tgtEl>
                                          <p:spTgt spid="22"/>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4" presetClass="emph" presetSubtype="0" fill="remove" grpId="0" nodeType="clickEffect">
                                  <p:stCondLst>
                                    <p:cond delay="0"/>
                                  </p:stCondLst>
                                  <p:childTnLst>
                                    <p:animClr clrSpc="hsl" dir="cw">
                                      <p:cBhvr override="childStyle">
                                        <p:cTn id="57" dur="2000" fill="hold"/>
                                        <p:tgtEl>
                                          <p:spTgt spid="32"/>
                                        </p:tgtEl>
                                        <p:attrNameLst>
                                          <p:attrName>style.color</p:attrName>
                                        </p:attrNameLst>
                                      </p:cBhvr>
                                      <p:by>
                                        <p:hsl h="0" s="-12549" l="-25098"/>
                                      </p:by>
                                    </p:animClr>
                                    <p:animClr clrSpc="hsl" dir="cw">
                                      <p:cBhvr>
                                        <p:cTn id="58" dur="2000" fill="hold"/>
                                        <p:tgtEl>
                                          <p:spTgt spid="32"/>
                                        </p:tgtEl>
                                        <p:attrNameLst>
                                          <p:attrName>fillcolor</p:attrName>
                                        </p:attrNameLst>
                                      </p:cBhvr>
                                      <p:by>
                                        <p:hsl h="0" s="-12549" l="-25098"/>
                                      </p:by>
                                    </p:animClr>
                                    <p:animClr clrSpc="hsl" dir="cw">
                                      <p:cBhvr>
                                        <p:cTn id="59" dur="2000" fill="hold"/>
                                        <p:tgtEl>
                                          <p:spTgt spid="32"/>
                                        </p:tgtEl>
                                        <p:attrNameLst>
                                          <p:attrName>stroke.color</p:attrName>
                                        </p:attrNameLst>
                                      </p:cBhvr>
                                      <p:by>
                                        <p:hsl h="0" s="-12549" l="-25098"/>
                                      </p:by>
                                    </p:animClr>
                                    <p:set>
                                      <p:cBhvr>
                                        <p:cTn id="60" dur="2000" fill="hold"/>
                                        <p:tgtEl>
                                          <p:spTgt spid="32"/>
                                        </p:tgtEl>
                                        <p:attrNameLst>
                                          <p:attrName>fill.type</p:attrName>
                                        </p:attrNameLst>
                                      </p:cBhvr>
                                      <p:to>
                                        <p:strVal val="solid"/>
                                      </p:to>
                                    </p:set>
                                  </p:childTnLst>
                                </p:cTn>
                              </p:par>
                              <p:par>
                                <p:cTn id="61" presetID="24" presetClass="emph" presetSubtype="0" fill="remove" grpId="0" nodeType="withEffect">
                                  <p:stCondLst>
                                    <p:cond delay="0"/>
                                  </p:stCondLst>
                                  <p:childTnLst>
                                    <p:animClr clrSpc="hsl" dir="cw">
                                      <p:cBhvr override="childStyle">
                                        <p:cTn id="62" dur="2000" fill="hold"/>
                                        <p:tgtEl>
                                          <p:spTgt spid="23"/>
                                        </p:tgtEl>
                                        <p:attrNameLst>
                                          <p:attrName>style.color</p:attrName>
                                        </p:attrNameLst>
                                      </p:cBhvr>
                                      <p:by>
                                        <p:hsl h="0" s="-12549" l="-25098"/>
                                      </p:by>
                                    </p:animClr>
                                    <p:animClr clrSpc="hsl" dir="cw">
                                      <p:cBhvr>
                                        <p:cTn id="63" dur="2000" fill="hold"/>
                                        <p:tgtEl>
                                          <p:spTgt spid="23"/>
                                        </p:tgtEl>
                                        <p:attrNameLst>
                                          <p:attrName>fillcolor</p:attrName>
                                        </p:attrNameLst>
                                      </p:cBhvr>
                                      <p:by>
                                        <p:hsl h="0" s="-12549" l="-25098"/>
                                      </p:by>
                                    </p:animClr>
                                    <p:animClr clrSpc="hsl" dir="cw">
                                      <p:cBhvr>
                                        <p:cTn id="64" dur="2000" fill="hold"/>
                                        <p:tgtEl>
                                          <p:spTgt spid="23"/>
                                        </p:tgtEl>
                                        <p:attrNameLst>
                                          <p:attrName>stroke.color</p:attrName>
                                        </p:attrNameLst>
                                      </p:cBhvr>
                                      <p:by>
                                        <p:hsl h="0" s="-12549" l="-25098"/>
                                      </p:by>
                                    </p:animClr>
                                    <p:set>
                                      <p:cBhvr>
                                        <p:cTn id="65" dur="2000" fill="hold"/>
                                        <p:tgtEl>
                                          <p:spTgt spid="23"/>
                                        </p:tgtEl>
                                        <p:attrNameLst>
                                          <p:attrName>fill.type</p:attrName>
                                        </p:attrNameLst>
                                      </p:cBhvr>
                                      <p:to>
                                        <p:strVal val="solid"/>
                                      </p:to>
                                    </p:set>
                                  </p:childTnLst>
                                </p:cTn>
                              </p:par>
                              <p:par>
                                <p:cTn id="66" presetID="24" presetClass="emph" presetSubtype="0" fill="remove" grpId="0" nodeType="withEffect">
                                  <p:stCondLst>
                                    <p:cond delay="0"/>
                                  </p:stCondLst>
                                  <p:childTnLst>
                                    <p:animClr clrSpc="hsl" dir="cw">
                                      <p:cBhvr override="childStyle">
                                        <p:cTn id="67" dur="2000" fill="hold"/>
                                        <p:tgtEl>
                                          <p:spTgt spid="25"/>
                                        </p:tgtEl>
                                        <p:attrNameLst>
                                          <p:attrName>style.color</p:attrName>
                                        </p:attrNameLst>
                                      </p:cBhvr>
                                      <p:by>
                                        <p:hsl h="0" s="-12549" l="-25098"/>
                                      </p:by>
                                    </p:animClr>
                                    <p:animClr clrSpc="hsl" dir="cw">
                                      <p:cBhvr>
                                        <p:cTn id="68" dur="2000" fill="hold"/>
                                        <p:tgtEl>
                                          <p:spTgt spid="25"/>
                                        </p:tgtEl>
                                        <p:attrNameLst>
                                          <p:attrName>fillcolor</p:attrName>
                                        </p:attrNameLst>
                                      </p:cBhvr>
                                      <p:by>
                                        <p:hsl h="0" s="-12549" l="-25098"/>
                                      </p:by>
                                    </p:animClr>
                                    <p:animClr clrSpc="hsl" dir="cw">
                                      <p:cBhvr>
                                        <p:cTn id="69" dur="2000" fill="hold"/>
                                        <p:tgtEl>
                                          <p:spTgt spid="25"/>
                                        </p:tgtEl>
                                        <p:attrNameLst>
                                          <p:attrName>stroke.color</p:attrName>
                                        </p:attrNameLst>
                                      </p:cBhvr>
                                      <p:by>
                                        <p:hsl h="0" s="-12549" l="-25098"/>
                                      </p:by>
                                    </p:animClr>
                                    <p:set>
                                      <p:cBhvr>
                                        <p:cTn id="70" dur="2000" fill="hold"/>
                                        <p:tgtEl>
                                          <p:spTgt spid="25"/>
                                        </p:tgtEl>
                                        <p:attrNameLst>
                                          <p:attrName>fill.type</p:attrName>
                                        </p:attrNameLst>
                                      </p:cBhvr>
                                      <p:to>
                                        <p:strVal val="solid"/>
                                      </p:to>
                                    </p:set>
                                  </p:childTnLst>
                                </p:cTn>
                              </p:par>
                              <p:par>
                                <p:cTn id="71" presetID="24" presetClass="emph" presetSubtype="0" fill="remove" grpId="0" nodeType="withEffect">
                                  <p:stCondLst>
                                    <p:cond delay="0"/>
                                  </p:stCondLst>
                                  <p:childTnLst>
                                    <p:animClr clrSpc="hsl" dir="cw">
                                      <p:cBhvr override="childStyle">
                                        <p:cTn id="72" dur="2000" fill="hold"/>
                                        <p:tgtEl>
                                          <p:spTgt spid="26"/>
                                        </p:tgtEl>
                                        <p:attrNameLst>
                                          <p:attrName>style.color</p:attrName>
                                        </p:attrNameLst>
                                      </p:cBhvr>
                                      <p:by>
                                        <p:hsl h="0" s="-12549" l="-25098"/>
                                      </p:by>
                                    </p:animClr>
                                    <p:animClr clrSpc="hsl" dir="cw">
                                      <p:cBhvr>
                                        <p:cTn id="73" dur="2000" fill="hold"/>
                                        <p:tgtEl>
                                          <p:spTgt spid="26"/>
                                        </p:tgtEl>
                                        <p:attrNameLst>
                                          <p:attrName>fillcolor</p:attrName>
                                        </p:attrNameLst>
                                      </p:cBhvr>
                                      <p:by>
                                        <p:hsl h="0" s="-12549" l="-25098"/>
                                      </p:by>
                                    </p:animClr>
                                    <p:animClr clrSpc="hsl" dir="cw">
                                      <p:cBhvr>
                                        <p:cTn id="74" dur="2000" fill="hold"/>
                                        <p:tgtEl>
                                          <p:spTgt spid="26"/>
                                        </p:tgtEl>
                                        <p:attrNameLst>
                                          <p:attrName>stroke.color</p:attrName>
                                        </p:attrNameLst>
                                      </p:cBhvr>
                                      <p:by>
                                        <p:hsl h="0" s="-12549" l="-25098"/>
                                      </p:by>
                                    </p:animClr>
                                    <p:set>
                                      <p:cBhvr>
                                        <p:cTn id="75" dur="2000" fill="hold"/>
                                        <p:tgtEl>
                                          <p:spTgt spid="26"/>
                                        </p:tgtEl>
                                        <p:attrNameLst>
                                          <p:attrName>fill.type</p:attrName>
                                        </p:attrNameLst>
                                      </p:cBhvr>
                                      <p:to>
                                        <p:strVal val="solid"/>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119"/>
                                        </p:tgtEl>
                                        <p:attrNameLst>
                                          <p:attrName>style.visibility</p:attrName>
                                        </p:attrNameLst>
                                      </p:cBhvr>
                                      <p:to>
                                        <p:strVal val="visible"/>
                                      </p:to>
                                    </p:set>
                                  </p:childTnLst>
                                </p:cTn>
                              </p:par>
                              <p:par>
                                <p:cTn id="80" presetID="24" presetClass="emph" presetSubtype="0" fill="remove" grpId="0" nodeType="withEffect">
                                  <p:stCondLst>
                                    <p:cond delay="0"/>
                                  </p:stCondLst>
                                  <p:childTnLst>
                                    <p:animClr clrSpc="hsl" dir="cw">
                                      <p:cBhvr override="childStyle">
                                        <p:cTn id="81" dur="2000" fill="hold"/>
                                        <p:tgtEl>
                                          <p:spTgt spid="33"/>
                                        </p:tgtEl>
                                        <p:attrNameLst>
                                          <p:attrName>style.color</p:attrName>
                                        </p:attrNameLst>
                                      </p:cBhvr>
                                      <p:by>
                                        <p:hsl h="0" s="-12549" l="-25098"/>
                                      </p:by>
                                    </p:animClr>
                                    <p:animClr clrSpc="hsl" dir="cw">
                                      <p:cBhvr>
                                        <p:cTn id="82" dur="2000" fill="hold"/>
                                        <p:tgtEl>
                                          <p:spTgt spid="33"/>
                                        </p:tgtEl>
                                        <p:attrNameLst>
                                          <p:attrName>fillcolor</p:attrName>
                                        </p:attrNameLst>
                                      </p:cBhvr>
                                      <p:by>
                                        <p:hsl h="0" s="-12549" l="-25098"/>
                                      </p:by>
                                    </p:animClr>
                                    <p:animClr clrSpc="hsl" dir="cw">
                                      <p:cBhvr>
                                        <p:cTn id="83" dur="2000" fill="hold"/>
                                        <p:tgtEl>
                                          <p:spTgt spid="33"/>
                                        </p:tgtEl>
                                        <p:attrNameLst>
                                          <p:attrName>stroke.color</p:attrName>
                                        </p:attrNameLst>
                                      </p:cBhvr>
                                      <p:by>
                                        <p:hsl h="0" s="-12549" l="-25098"/>
                                      </p:by>
                                    </p:animClr>
                                    <p:set>
                                      <p:cBhvr>
                                        <p:cTn id="84" dur="2000" fill="hold"/>
                                        <p:tgtEl>
                                          <p:spTgt spid="33"/>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4" presetClass="emph" presetSubtype="0" fill="remove" grpId="0" nodeType="clickEffect">
                                  <p:stCondLst>
                                    <p:cond delay="0"/>
                                  </p:stCondLst>
                                  <p:childTnLst>
                                    <p:animClr clrSpc="hsl" dir="cw">
                                      <p:cBhvr override="childStyle">
                                        <p:cTn id="88" dur="2000" fill="hold"/>
                                        <p:tgtEl>
                                          <p:spTgt spid="34"/>
                                        </p:tgtEl>
                                        <p:attrNameLst>
                                          <p:attrName>style.color</p:attrName>
                                        </p:attrNameLst>
                                      </p:cBhvr>
                                      <p:by>
                                        <p:hsl h="0" s="-12549" l="-25098"/>
                                      </p:by>
                                    </p:animClr>
                                    <p:animClr clrSpc="hsl" dir="cw">
                                      <p:cBhvr>
                                        <p:cTn id="89" dur="2000" fill="hold"/>
                                        <p:tgtEl>
                                          <p:spTgt spid="34"/>
                                        </p:tgtEl>
                                        <p:attrNameLst>
                                          <p:attrName>fillcolor</p:attrName>
                                        </p:attrNameLst>
                                      </p:cBhvr>
                                      <p:by>
                                        <p:hsl h="0" s="-12549" l="-25098"/>
                                      </p:by>
                                    </p:animClr>
                                    <p:animClr clrSpc="hsl" dir="cw">
                                      <p:cBhvr>
                                        <p:cTn id="90" dur="2000" fill="hold"/>
                                        <p:tgtEl>
                                          <p:spTgt spid="34"/>
                                        </p:tgtEl>
                                        <p:attrNameLst>
                                          <p:attrName>stroke.color</p:attrName>
                                        </p:attrNameLst>
                                      </p:cBhvr>
                                      <p:by>
                                        <p:hsl h="0" s="-12549" l="-25098"/>
                                      </p:by>
                                    </p:animClr>
                                    <p:set>
                                      <p:cBhvr>
                                        <p:cTn id="91" dur="2000" fill="hold"/>
                                        <p:tgtEl>
                                          <p:spTgt spid="34"/>
                                        </p:tgtEl>
                                        <p:attrNameLst>
                                          <p:attrName>fill.type</p:attrName>
                                        </p:attrNameLst>
                                      </p:cBhvr>
                                      <p:to>
                                        <p:strVal val="solid"/>
                                      </p:to>
                                    </p:set>
                                  </p:childTnLst>
                                </p:cTn>
                              </p:par>
                            </p:childTnLst>
                          </p:cTn>
                        </p:par>
                      </p:childTnLst>
                    </p:cTn>
                  </p:par>
                  <p:par>
                    <p:cTn id="92" fill="hold">
                      <p:stCondLst>
                        <p:cond delay="indefinite"/>
                      </p:stCondLst>
                      <p:childTnLst>
                        <p:par>
                          <p:cTn id="93" fill="hold">
                            <p:stCondLst>
                              <p:cond delay="0"/>
                            </p:stCondLst>
                            <p:childTnLst>
                              <p:par>
                                <p:cTn id="94" presetID="24" presetClass="emph" presetSubtype="0" fill="remove" grpId="0" nodeType="clickEffect">
                                  <p:stCondLst>
                                    <p:cond delay="0"/>
                                  </p:stCondLst>
                                  <p:childTnLst>
                                    <p:animClr clrSpc="hsl" dir="cw">
                                      <p:cBhvr override="childStyle">
                                        <p:cTn id="95" dur="2000" fill="hold"/>
                                        <p:tgtEl>
                                          <p:spTgt spid="35"/>
                                        </p:tgtEl>
                                        <p:attrNameLst>
                                          <p:attrName>style.color</p:attrName>
                                        </p:attrNameLst>
                                      </p:cBhvr>
                                      <p:by>
                                        <p:hsl h="0" s="-12549" l="-25098"/>
                                      </p:by>
                                    </p:animClr>
                                    <p:animClr clrSpc="hsl" dir="cw">
                                      <p:cBhvr>
                                        <p:cTn id="96" dur="2000" fill="hold"/>
                                        <p:tgtEl>
                                          <p:spTgt spid="35"/>
                                        </p:tgtEl>
                                        <p:attrNameLst>
                                          <p:attrName>fillcolor</p:attrName>
                                        </p:attrNameLst>
                                      </p:cBhvr>
                                      <p:by>
                                        <p:hsl h="0" s="-12549" l="-25098"/>
                                      </p:by>
                                    </p:animClr>
                                    <p:animClr clrSpc="hsl" dir="cw">
                                      <p:cBhvr>
                                        <p:cTn id="97" dur="2000" fill="hold"/>
                                        <p:tgtEl>
                                          <p:spTgt spid="35"/>
                                        </p:tgtEl>
                                        <p:attrNameLst>
                                          <p:attrName>stroke.color</p:attrName>
                                        </p:attrNameLst>
                                      </p:cBhvr>
                                      <p:by>
                                        <p:hsl h="0" s="-12549" l="-25098"/>
                                      </p:by>
                                    </p:animClr>
                                    <p:set>
                                      <p:cBhvr>
                                        <p:cTn id="98" dur="2000" fill="hold"/>
                                        <p:tgtEl>
                                          <p:spTgt spid="35"/>
                                        </p:tgtEl>
                                        <p:attrNameLst>
                                          <p:attrName>fill.type</p:attrName>
                                        </p:attrNameLst>
                                      </p:cBhvr>
                                      <p:to>
                                        <p:strVal val="solid"/>
                                      </p:to>
                                    </p:set>
                                  </p:childTnLst>
                                </p:cTn>
                              </p:par>
                            </p:childTnLst>
                          </p:cTn>
                        </p:par>
                      </p:childTnLst>
                    </p:cTn>
                  </p:par>
                  <p:par>
                    <p:cTn id="99" fill="hold">
                      <p:stCondLst>
                        <p:cond delay="indefinite"/>
                      </p:stCondLst>
                      <p:childTnLst>
                        <p:par>
                          <p:cTn id="100" fill="hold">
                            <p:stCondLst>
                              <p:cond delay="0"/>
                            </p:stCondLst>
                            <p:childTnLst>
                              <p:par>
                                <p:cTn id="101" presetID="24" presetClass="emph" presetSubtype="0" fill="remove" grpId="0" nodeType="clickEffect">
                                  <p:stCondLst>
                                    <p:cond delay="0"/>
                                  </p:stCondLst>
                                  <p:childTnLst>
                                    <p:animClr clrSpc="hsl" dir="cw">
                                      <p:cBhvr override="childStyle">
                                        <p:cTn id="102" dur="2000" fill="hold"/>
                                        <p:tgtEl>
                                          <p:spTgt spid="45"/>
                                        </p:tgtEl>
                                        <p:attrNameLst>
                                          <p:attrName>style.color</p:attrName>
                                        </p:attrNameLst>
                                      </p:cBhvr>
                                      <p:by>
                                        <p:hsl h="0" s="-12549" l="-25098"/>
                                      </p:by>
                                    </p:animClr>
                                    <p:animClr clrSpc="hsl" dir="cw">
                                      <p:cBhvr>
                                        <p:cTn id="103" dur="2000" fill="hold"/>
                                        <p:tgtEl>
                                          <p:spTgt spid="45"/>
                                        </p:tgtEl>
                                        <p:attrNameLst>
                                          <p:attrName>fillcolor</p:attrName>
                                        </p:attrNameLst>
                                      </p:cBhvr>
                                      <p:by>
                                        <p:hsl h="0" s="-12549" l="-25098"/>
                                      </p:by>
                                    </p:animClr>
                                    <p:animClr clrSpc="hsl" dir="cw">
                                      <p:cBhvr>
                                        <p:cTn id="104" dur="2000" fill="hold"/>
                                        <p:tgtEl>
                                          <p:spTgt spid="45"/>
                                        </p:tgtEl>
                                        <p:attrNameLst>
                                          <p:attrName>stroke.color</p:attrName>
                                        </p:attrNameLst>
                                      </p:cBhvr>
                                      <p:by>
                                        <p:hsl h="0" s="-12549" l="-25098"/>
                                      </p:by>
                                    </p:animClr>
                                    <p:set>
                                      <p:cBhvr>
                                        <p:cTn id="105" dur="2000" fill="hold"/>
                                        <p:tgtEl>
                                          <p:spTgt spid="45"/>
                                        </p:tgtEl>
                                        <p:attrNameLst>
                                          <p:attrName>fill.type</p:attrName>
                                        </p:attrNameLst>
                                      </p:cBhvr>
                                      <p:to>
                                        <p:strVal val="solid"/>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32"/>
                                        </p:tgtEl>
                                        <p:attrNameLst>
                                          <p:attrName>style.visibility</p:attrName>
                                        </p:attrNameLst>
                                      </p:cBhvr>
                                      <p:to>
                                        <p:strVal val="visible"/>
                                      </p:to>
                                    </p:set>
                                  </p:childTnLst>
                                </p:cTn>
                              </p:par>
                              <p:par>
                                <p:cTn id="110" presetID="24" presetClass="emph" presetSubtype="0" fill="remove" grpId="0" nodeType="withEffect">
                                  <p:stCondLst>
                                    <p:cond delay="0"/>
                                  </p:stCondLst>
                                  <p:childTnLst>
                                    <p:animClr clrSpc="hsl" dir="cw">
                                      <p:cBhvr override="childStyle">
                                        <p:cTn id="111" dur="2000" fill="hold"/>
                                        <p:tgtEl>
                                          <p:spTgt spid="46"/>
                                        </p:tgtEl>
                                        <p:attrNameLst>
                                          <p:attrName>style.color</p:attrName>
                                        </p:attrNameLst>
                                      </p:cBhvr>
                                      <p:by>
                                        <p:hsl h="0" s="-12549" l="-25098"/>
                                      </p:by>
                                    </p:animClr>
                                    <p:animClr clrSpc="hsl" dir="cw">
                                      <p:cBhvr>
                                        <p:cTn id="112" dur="2000" fill="hold"/>
                                        <p:tgtEl>
                                          <p:spTgt spid="46"/>
                                        </p:tgtEl>
                                        <p:attrNameLst>
                                          <p:attrName>fillcolor</p:attrName>
                                        </p:attrNameLst>
                                      </p:cBhvr>
                                      <p:by>
                                        <p:hsl h="0" s="-12549" l="-25098"/>
                                      </p:by>
                                    </p:animClr>
                                    <p:animClr clrSpc="hsl" dir="cw">
                                      <p:cBhvr>
                                        <p:cTn id="113" dur="2000" fill="hold"/>
                                        <p:tgtEl>
                                          <p:spTgt spid="46"/>
                                        </p:tgtEl>
                                        <p:attrNameLst>
                                          <p:attrName>stroke.color</p:attrName>
                                        </p:attrNameLst>
                                      </p:cBhvr>
                                      <p:by>
                                        <p:hsl h="0" s="-12549" l="-25098"/>
                                      </p:by>
                                    </p:animClr>
                                    <p:set>
                                      <p:cBhvr>
                                        <p:cTn id="114" dur="2000" fill="hold"/>
                                        <p:tgtEl>
                                          <p:spTgt spid="46"/>
                                        </p:tgtEl>
                                        <p:attrNameLst>
                                          <p:attrName>fill.type</p:attrName>
                                        </p:attrNameLst>
                                      </p:cBhvr>
                                      <p:to>
                                        <p:strVal val="solid"/>
                                      </p:to>
                                    </p:set>
                                  </p:childTnLst>
                                </p:cTn>
                              </p:par>
                            </p:childTnLst>
                          </p:cTn>
                        </p:par>
                      </p:childTnLst>
                    </p:cTn>
                  </p:par>
                  <p:par>
                    <p:cTn id="115" fill="hold">
                      <p:stCondLst>
                        <p:cond delay="indefinite"/>
                      </p:stCondLst>
                      <p:childTnLst>
                        <p:par>
                          <p:cTn id="116" fill="hold">
                            <p:stCondLst>
                              <p:cond delay="0"/>
                            </p:stCondLst>
                            <p:childTnLst>
                              <p:par>
                                <p:cTn id="117" presetID="24" presetClass="emph" presetSubtype="0" fill="remove" grpId="0" nodeType="clickEffect">
                                  <p:stCondLst>
                                    <p:cond delay="0"/>
                                  </p:stCondLst>
                                  <p:childTnLst>
                                    <p:animClr clrSpc="hsl" dir="cw">
                                      <p:cBhvr override="childStyle">
                                        <p:cTn id="118" dur="2000" fill="hold"/>
                                        <p:tgtEl>
                                          <p:spTgt spid="47"/>
                                        </p:tgtEl>
                                        <p:attrNameLst>
                                          <p:attrName>style.color</p:attrName>
                                        </p:attrNameLst>
                                      </p:cBhvr>
                                      <p:by>
                                        <p:hsl h="0" s="-12549" l="-25098"/>
                                      </p:by>
                                    </p:animClr>
                                    <p:animClr clrSpc="hsl" dir="cw">
                                      <p:cBhvr>
                                        <p:cTn id="119" dur="2000" fill="hold"/>
                                        <p:tgtEl>
                                          <p:spTgt spid="47"/>
                                        </p:tgtEl>
                                        <p:attrNameLst>
                                          <p:attrName>fillcolor</p:attrName>
                                        </p:attrNameLst>
                                      </p:cBhvr>
                                      <p:by>
                                        <p:hsl h="0" s="-12549" l="-25098"/>
                                      </p:by>
                                    </p:animClr>
                                    <p:animClr clrSpc="hsl" dir="cw">
                                      <p:cBhvr>
                                        <p:cTn id="120" dur="2000" fill="hold"/>
                                        <p:tgtEl>
                                          <p:spTgt spid="47"/>
                                        </p:tgtEl>
                                        <p:attrNameLst>
                                          <p:attrName>stroke.color</p:attrName>
                                        </p:attrNameLst>
                                      </p:cBhvr>
                                      <p:by>
                                        <p:hsl h="0" s="-12549" l="-25098"/>
                                      </p:by>
                                    </p:animClr>
                                    <p:set>
                                      <p:cBhvr>
                                        <p:cTn id="121" dur="2000" fill="hold"/>
                                        <p:tgtEl>
                                          <p:spTgt spid="47"/>
                                        </p:tgtEl>
                                        <p:attrNameLst>
                                          <p:attrName>fill.type</p:attrName>
                                        </p:attrNameLst>
                                      </p:cBhvr>
                                      <p:to>
                                        <p:strVal val="solid"/>
                                      </p:to>
                                    </p:set>
                                  </p:childTnLst>
                                </p:cTn>
                              </p:par>
                            </p:childTnLst>
                          </p:cTn>
                        </p:par>
                      </p:childTnLst>
                    </p:cTn>
                  </p:par>
                  <p:par>
                    <p:cTn id="122" fill="hold">
                      <p:stCondLst>
                        <p:cond delay="indefinite"/>
                      </p:stCondLst>
                      <p:childTnLst>
                        <p:par>
                          <p:cTn id="123" fill="hold">
                            <p:stCondLst>
                              <p:cond delay="0"/>
                            </p:stCondLst>
                            <p:childTnLst>
                              <p:par>
                                <p:cTn id="124" presetID="24" presetClass="emph" presetSubtype="0" fill="remove" grpId="0" nodeType="clickEffect">
                                  <p:stCondLst>
                                    <p:cond delay="0"/>
                                  </p:stCondLst>
                                  <p:childTnLst>
                                    <p:animClr clrSpc="hsl" dir="cw">
                                      <p:cBhvr override="childStyle">
                                        <p:cTn id="125" dur="2000" fill="hold"/>
                                        <p:tgtEl>
                                          <p:spTgt spid="48"/>
                                        </p:tgtEl>
                                        <p:attrNameLst>
                                          <p:attrName>style.color</p:attrName>
                                        </p:attrNameLst>
                                      </p:cBhvr>
                                      <p:by>
                                        <p:hsl h="0" s="-12549" l="-25098"/>
                                      </p:by>
                                    </p:animClr>
                                    <p:animClr clrSpc="hsl" dir="cw">
                                      <p:cBhvr>
                                        <p:cTn id="126" dur="2000" fill="hold"/>
                                        <p:tgtEl>
                                          <p:spTgt spid="48"/>
                                        </p:tgtEl>
                                        <p:attrNameLst>
                                          <p:attrName>fillcolor</p:attrName>
                                        </p:attrNameLst>
                                      </p:cBhvr>
                                      <p:by>
                                        <p:hsl h="0" s="-12549" l="-25098"/>
                                      </p:by>
                                    </p:animClr>
                                    <p:animClr clrSpc="hsl" dir="cw">
                                      <p:cBhvr>
                                        <p:cTn id="127" dur="2000" fill="hold"/>
                                        <p:tgtEl>
                                          <p:spTgt spid="48"/>
                                        </p:tgtEl>
                                        <p:attrNameLst>
                                          <p:attrName>stroke.color</p:attrName>
                                        </p:attrNameLst>
                                      </p:cBhvr>
                                      <p:by>
                                        <p:hsl h="0" s="-12549" l="-25098"/>
                                      </p:by>
                                    </p:animClr>
                                    <p:set>
                                      <p:cBhvr>
                                        <p:cTn id="128" dur="2000" fill="hold"/>
                                        <p:tgtEl>
                                          <p:spTgt spid="48"/>
                                        </p:tgtEl>
                                        <p:attrNameLst>
                                          <p:attrName>fill.type</p:attrName>
                                        </p:attrNameLst>
                                      </p:cBhvr>
                                      <p:to>
                                        <p:strVal val="solid"/>
                                      </p:to>
                                    </p:set>
                                  </p:childTnLst>
                                </p:cTn>
                              </p:par>
                              <p:par>
                                <p:cTn id="129" presetID="24" presetClass="emph" presetSubtype="0" fill="remove" grpId="1" nodeType="withEffect">
                                  <p:stCondLst>
                                    <p:cond delay="0"/>
                                  </p:stCondLst>
                                  <p:childTnLst>
                                    <p:animClr clrSpc="hsl" dir="cw">
                                      <p:cBhvr override="childStyle">
                                        <p:cTn id="130" dur="2000" fill="hold"/>
                                        <p:tgtEl>
                                          <p:spTgt spid="57"/>
                                        </p:tgtEl>
                                        <p:attrNameLst>
                                          <p:attrName>style.color</p:attrName>
                                        </p:attrNameLst>
                                      </p:cBhvr>
                                      <p:by>
                                        <p:hsl h="0" s="-12549" l="-25098"/>
                                      </p:by>
                                    </p:animClr>
                                    <p:animClr clrSpc="hsl" dir="cw">
                                      <p:cBhvr>
                                        <p:cTn id="131" dur="2000" fill="hold"/>
                                        <p:tgtEl>
                                          <p:spTgt spid="57"/>
                                        </p:tgtEl>
                                        <p:attrNameLst>
                                          <p:attrName>fillcolor</p:attrName>
                                        </p:attrNameLst>
                                      </p:cBhvr>
                                      <p:by>
                                        <p:hsl h="0" s="-12549" l="-25098"/>
                                      </p:by>
                                    </p:animClr>
                                    <p:animClr clrSpc="hsl" dir="cw">
                                      <p:cBhvr>
                                        <p:cTn id="132" dur="2000" fill="hold"/>
                                        <p:tgtEl>
                                          <p:spTgt spid="57"/>
                                        </p:tgtEl>
                                        <p:attrNameLst>
                                          <p:attrName>stroke.color</p:attrName>
                                        </p:attrNameLst>
                                      </p:cBhvr>
                                      <p:by>
                                        <p:hsl h="0" s="-12549" l="-25098"/>
                                      </p:by>
                                    </p:animClr>
                                    <p:set>
                                      <p:cBhvr>
                                        <p:cTn id="133" dur="2000" fill="hold"/>
                                        <p:tgtEl>
                                          <p:spTgt spid="57"/>
                                        </p:tgtEl>
                                        <p:attrNameLst>
                                          <p:attrName>fill.type</p:attrName>
                                        </p:attrNameLst>
                                      </p:cBhvr>
                                      <p:to>
                                        <p:strVal val="solid"/>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145"/>
                                        </p:tgtEl>
                                        <p:attrNameLst>
                                          <p:attrName>style.visibility</p:attrName>
                                        </p:attrNameLst>
                                      </p:cBhvr>
                                      <p:to>
                                        <p:strVal val="visible"/>
                                      </p:to>
                                    </p:set>
                                  </p:childTnLst>
                                </p:cTn>
                              </p:par>
                              <p:par>
                                <p:cTn id="138" presetID="24" presetClass="emph" presetSubtype="0" fill="remove" grpId="0" nodeType="withEffect">
                                  <p:stCondLst>
                                    <p:cond delay="0"/>
                                  </p:stCondLst>
                                  <p:childTnLst>
                                    <p:animClr clrSpc="hsl" dir="cw">
                                      <p:cBhvr override="childStyle">
                                        <p:cTn id="139" dur="2000" fill="hold"/>
                                        <p:tgtEl>
                                          <p:spTgt spid="59"/>
                                        </p:tgtEl>
                                        <p:attrNameLst>
                                          <p:attrName>style.color</p:attrName>
                                        </p:attrNameLst>
                                      </p:cBhvr>
                                      <p:by>
                                        <p:hsl h="0" s="-12549" l="-25098"/>
                                      </p:by>
                                    </p:animClr>
                                    <p:animClr clrSpc="hsl" dir="cw">
                                      <p:cBhvr>
                                        <p:cTn id="140" dur="2000" fill="hold"/>
                                        <p:tgtEl>
                                          <p:spTgt spid="59"/>
                                        </p:tgtEl>
                                        <p:attrNameLst>
                                          <p:attrName>fillcolor</p:attrName>
                                        </p:attrNameLst>
                                      </p:cBhvr>
                                      <p:by>
                                        <p:hsl h="0" s="-12549" l="-25098"/>
                                      </p:by>
                                    </p:animClr>
                                    <p:animClr clrSpc="hsl" dir="cw">
                                      <p:cBhvr>
                                        <p:cTn id="141" dur="2000" fill="hold"/>
                                        <p:tgtEl>
                                          <p:spTgt spid="59"/>
                                        </p:tgtEl>
                                        <p:attrNameLst>
                                          <p:attrName>stroke.color</p:attrName>
                                        </p:attrNameLst>
                                      </p:cBhvr>
                                      <p:by>
                                        <p:hsl h="0" s="-12549" l="-25098"/>
                                      </p:by>
                                    </p:animClr>
                                    <p:set>
                                      <p:cBhvr>
                                        <p:cTn id="142" dur="2000" fill="hold"/>
                                        <p:tgtEl>
                                          <p:spTgt spid="59"/>
                                        </p:tgtEl>
                                        <p:attrNameLst>
                                          <p:attrName>fill.type</p:attrName>
                                        </p:attrNameLst>
                                      </p:cBhvr>
                                      <p:to>
                                        <p:strVal val="solid"/>
                                      </p:to>
                                    </p:set>
                                  </p:childTnLst>
                                </p:cTn>
                              </p:par>
                            </p:childTnLst>
                          </p:cTn>
                        </p:par>
                      </p:childTnLst>
                    </p:cTn>
                  </p:par>
                  <p:par>
                    <p:cTn id="143" fill="hold">
                      <p:stCondLst>
                        <p:cond delay="indefinite"/>
                      </p:stCondLst>
                      <p:childTnLst>
                        <p:par>
                          <p:cTn id="144" fill="hold">
                            <p:stCondLst>
                              <p:cond delay="0"/>
                            </p:stCondLst>
                            <p:childTnLst>
                              <p:par>
                                <p:cTn id="145" presetID="24" presetClass="emph" presetSubtype="0" fill="remove" grpId="0" nodeType="clickEffect">
                                  <p:stCondLst>
                                    <p:cond delay="0"/>
                                  </p:stCondLst>
                                  <p:childTnLst>
                                    <p:animClr clrSpc="hsl" dir="cw">
                                      <p:cBhvr override="childStyle">
                                        <p:cTn id="146" dur="2000" fill="hold"/>
                                        <p:tgtEl>
                                          <p:spTgt spid="60"/>
                                        </p:tgtEl>
                                        <p:attrNameLst>
                                          <p:attrName>style.color</p:attrName>
                                        </p:attrNameLst>
                                      </p:cBhvr>
                                      <p:by>
                                        <p:hsl h="0" s="-12549" l="-25098"/>
                                      </p:by>
                                    </p:animClr>
                                    <p:animClr clrSpc="hsl" dir="cw">
                                      <p:cBhvr>
                                        <p:cTn id="147" dur="2000" fill="hold"/>
                                        <p:tgtEl>
                                          <p:spTgt spid="60"/>
                                        </p:tgtEl>
                                        <p:attrNameLst>
                                          <p:attrName>fillcolor</p:attrName>
                                        </p:attrNameLst>
                                      </p:cBhvr>
                                      <p:by>
                                        <p:hsl h="0" s="-12549" l="-25098"/>
                                      </p:by>
                                    </p:animClr>
                                    <p:animClr clrSpc="hsl" dir="cw">
                                      <p:cBhvr>
                                        <p:cTn id="148" dur="2000" fill="hold"/>
                                        <p:tgtEl>
                                          <p:spTgt spid="60"/>
                                        </p:tgtEl>
                                        <p:attrNameLst>
                                          <p:attrName>stroke.color</p:attrName>
                                        </p:attrNameLst>
                                      </p:cBhvr>
                                      <p:by>
                                        <p:hsl h="0" s="-12549" l="-25098"/>
                                      </p:by>
                                    </p:animClr>
                                    <p:set>
                                      <p:cBhvr>
                                        <p:cTn id="149" dur="2000" fill="hold"/>
                                        <p:tgtEl>
                                          <p:spTgt spid="60"/>
                                        </p:tgtEl>
                                        <p:attrNameLst>
                                          <p:attrName>fill.type</p:attrName>
                                        </p:attrNameLst>
                                      </p:cBhvr>
                                      <p:to>
                                        <p:strVal val="solid"/>
                                      </p:to>
                                    </p:set>
                                  </p:childTnLst>
                                </p:cTn>
                              </p:par>
                            </p:childTnLst>
                          </p:cTn>
                        </p:par>
                      </p:childTnLst>
                    </p:cTn>
                  </p:par>
                  <p:par>
                    <p:cTn id="150" fill="hold">
                      <p:stCondLst>
                        <p:cond delay="indefinite"/>
                      </p:stCondLst>
                      <p:childTnLst>
                        <p:par>
                          <p:cTn id="151" fill="hold">
                            <p:stCondLst>
                              <p:cond delay="0"/>
                            </p:stCondLst>
                            <p:childTnLst>
                              <p:par>
                                <p:cTn id="152" presetID="24" presetClass="emph" presetSubtype="0" fill="remove" grpId="0" nodeType="clickEffect">
                                  <p:stCondLst>
                                    <p:cond delay="0"/>
                                  </p:stCondLst>
                                  <p:childTnLst>
                                    <p:animClr clrSpc="hsl" dir="cw">
                                      <p:cBhvr override="childStyle">
                                        <p:cTn id="153" dur="2000" fill="hold"/>
                                        <p:tgtEl>
                                          <p:spTgt spid="61"/>
                                        </p:tgtEl>
                                        <p:attrNameLst>
                                          <p:attrName>style.color</p:attrName>
                                        </p:attrNameLst>
                                      </p:cBhvr>
                                      <p:by>
                                        <p:hsl h="0" s="-12549" l="-25098"/>
                                      </p:by>
                                    </p:animClr>
                                    <p:animClr clrSpc="hsl" dir="cw">
                                      <p:cBhvr>
                                        <p:cTn id="154" dur="2000" fill="hold"/>
                                        <p:tgtEl>
                                          <p:spTgt spid="61"/>
                                        </p:tgtEl>
                                        <p:attrNameLst>
                                          <p:attrName>fillcolor</p:attrName>
                                        </p:attrNameLst>
                                      </p:cBhvr>
                                      <p:by>
                                        <p:hsl h="0" s="-12549" l="-25098"/>
                                      </p:by>
                                    </p:animClr>
                                    <p:animClr clrSpc="hsl" dir="cw">
                                      <p:cBhvr>
                                        <p:cTn id="155" dur="2000" fill="hold"/>
                                        <p:tgtEl>
                                          <p:spTgt spid="61"/>
                                        </p:tgtEl>
                                        <p:attrNameLst>
                                          <p:attrName>stroke.color</p:attrName>
                                        </p:attrNameLst>
                                      </p:cBhvr>
                                      <p:by>
                                        <p:hsl h="0" s="-12549" l="-25098"/>
                                      </p:by>
                                    </p:animClr>
                                    <p:set>
                                      <p:cBhvr>
                                        <p:cTn id="156" dur="2000" fill="hold"/>
                                        <p:tgtEl>
                                          <p:spTgt spid="61"/>
                                        </p:tgtEl>
                                        <p:attrNameLst>
                                          <p:attrName>fill.type</p:attrName>
                                        </p:attrNameLst>
                                      </p:cBhvr>
                                      <p:to>
                                        <p:strVal val="solid"/>
                                      </p:to>
                                    </p:set>
                                  </p:childTnLst>
                                </p:cTn>
                              </p:par>
                              <p:par>
                                <p:cTn id="157" presetID="24" presetClass="emph" presetSubtype="0" fill="remove" grpId="2" nodeType="withEffect">
                                  <p:stCondLst>
                                    <p:cond delay="0"/>
                                  </p:stCondLst>
                                  <p:childTnLst>
                                    <p:animClr clrSpc="hsl" dir="cw">
                                      <p:cBhvr override="childStyle">
                                        <p:cTn id="158" dur="2000" fill="hold"/>
                                        <p:tgtEl>
                                          <p:spTgt spid="70"/>
                                        </p:tgtEl>
                                        <p:attrNameLst>
                                          <p:attrName>style.color</p:attrName>
                                        </p:attrNameLst>
                                      </p:cBhvr>
                                      <p:by>
                                        <p:hsl h="0" s="-12549" l="-25098"/>
                                      </p:by>
                                    </p:animClr>
                                    <p:animClr clrSpc="hsl" dir="cw">
                                      <p:cBhvr>
                                        <p:cTn id="159" dur="2000" fill="hold"/>
                                        <p:tgtEl>
                                          <p:spTgt spid="70"/>
                                        </p:tgtEl>
                                        <p:attrNameLst>
                                          <p:attrName>fillcolor</p:attrName>
                                        </p:attrNameLst>
                                      </p:cBhvr>
                                      <p:by>
                                        <p:hsl h="0" s="-12549" l="-25098"/>
                                      </p:by>
                                    </p:animClr>
                                    <p:animClr clrSpc="hsl" dir="cw">
                                      <p:cBhvr>
                                        <p:cTn id="160" dur="2000" fill="hold"/>
                                        <p:tgtEl>
                                          <p:spTgt spid="70"/>
                                        </p:tgtEl>
                                        <p:attrNameLst>
                                          <p:attrName>stroke.color</p:attrName>
                                        </p:attrNameLst>
                                      </p:cBhvr>
                                      <p:by>
                                        <p:hsl h="0" s="-12549" l="-25098"/>
                                      </p:by>
                                    </p:animClr>
                                    <p:set>
                                      <p:cBhvr>
                                        <p:cTn id="161" dur="2000" fill="hold"/>
                                        <p:tgtEl>
                                          <p:spTgt spid="70"/>
                                        </p:tgtEl>
                                        <p:attrNameLst>
                                          <p:attrName>fill.type</p:attrName>
                                        </p:attrNameLst>
                                      </p:cBhvr>
                                      <p:to>
                                        <p:strVal val="solid"/>
                                      </p:to>
                                    </p:set>
                                  </p:childTnLst>
                                </p:cTn>
                              </p:par>
                              <p:par>
                                <p:cTn id="162" presetID="24" presetClass="emph" presetSubtype="0" fill="remove" grpId="0" nodeType="withEffect">
                                  <p:stCondLst>
                                    <p:cond delay="0"/>
                                  </p:stCondLst>
                                  <p:childTnLst>
                                    <p:animClr clrSpc="hsl" dir="cw">
                                      <p:cBhvr override="childStyle">
                                        <p:cTn id="163" dur="2000" fill="hold"/>
                                        <p:tgtEl>
                                          <p:spTgt spid="71"/>
                                        </p:tgtEl>
                                        <p:attrNameLst>
                                          <p:attrName>style.color</p:attrName>
                                        </p:attrNameLst>
                                      </p:cBhvr>
                                      <p:by>
                                        <p:hsl h="0" s="-12549" l="-25098"/>
                                      </p:by>
                                    </p:animClr>
                                    <p:animClr clrSpc="hsl" dir="cw">
                                      <p:cBhvr>
                                        <p:cTn id="164" dur="2000" fill="hold"/>
                                        <p:tgtEl>
                                          <p:spTgt spid="71"/>
                                        </p:tgtEl>
                                        <p:attrNameLst>
                                          <p:attrName>fillcolor</p:attrName>
                                        </p:attrNameLst>
                                      </p:cBhvr>
                                      <p:by>
                                        <p:hsl h="0" s="-12549" l="-25098"/>
                                      </p:by>
                                    </p:animClr>
                                    <p:animClr clrSpc="hsl" dir="cw">
                                      <p:cBhvr>
                                        <p:cTn id="165" dur="2000" fill="hold"/>
                                        <p:tgtEl>
                                          <p:spTgt spid="71"/>
                                        </p:tgtEl>
                                        <p:attrNameLst>
                                          <p:attrName>stroke.color</p:attrName>
                                        </p:attrNameLst>
                                      </p:cBhvr>
                                      <p:by>
                                        <p:hsl h="0" s="-12549" l="-25098"/>
                                      </p:by>
                                    </p:animClr>
                                    <p:set>
                                      <p:cBhvr>
                                        <p:cTn id="166" dur="2000" fill="hold"/>
                                        <p:tgtEl>
                                          <p:spTgt spid="71"/>
                                        </p:tgtEl>
                                        <p:attrNameLst>
                                          <p:attrName>fill.type</p:attrName>
                                        </p:attrNameLst>
                                      </p:cBhvr>
                                      <p:to>
                                        <p:strVal val="solid"/>
                                      </p:to>
                                    </p:set>
                                  </p:childTnLst>
                                </p:cTn>
                              </p:par>
                              <p:par>
                                <p:cTn id="167" presetID="24" presetClass="emph" presetSubtype="0" fill="remove" grpId="0" nodeType="withEffect">
                                  <p:stCondLst>
                                    <p:cond delay="0"/>
                                  </p:stCondLst>
                                  <p:childTnLst>
                                    <p:animClr clrSpc="hsl" dir="cw">
                                      <p:cBhvr override="childStyle">
                                        <p:cTn id="168" dur="2000" fill="hold"/>
                                        <p:tgtEl>
                                          <p:spTgt spid="65"/>
                                        </p:tgtEl>
                                        <p:attrNameLst>
                                          <p:attrName>style.color</p:attrName>
                                        </p:attrNameLst>
                                      </p:cBhvr>
                                      <p:by>
                                        <p:hsl h="0" s="-12549" l="-25098"/>
                                      </p:by>
                                    </p:animClr>
                                    <p:animClr clrSpc="hsl" dir="cw">
                                      <p:cBhvr>
                                        <p:cTn id="169" dur="2000" fill="hold"/>
                                        <p:tgtEl>
                                          <p:spTgt spid="65"/>
                                        </p:tgtEl>
                                        <p:attrNameLst>
                                          <p:attrName>fillcolor</p:attrName>
                                        </p:attrNameLst>
                                      </p:cBhvr>
                                      <p:by>
                                        <p:hsl h="0" s="-12549" l="-25098"/>
                                      </p:by>
                                    </p:animClr>
                                    <p:animClr clrSpc="hsl" dir="cw">
                                      <p:cBhvr>
                                        <p:cTn id="170" dur="2000" fill="hold"/>
                                        <p:tgtEl>
                                          <p:spTgt spid="65"/>
                                        </p:tgtEl>
                                        <p:attrNameLst>
                                          <p:attrName>stroke.color</p:attrName>
                                        </p:attrNameLst>
                                      </p:cBhvr>
                                      <p:by>
                                        <p:hsl h="0" s="-12549" l="-25098"/>
                                      </p:by>
                                    </p:animClr>
                                    <p:set>
                                      <p:cBhvr>
                                        <p:cTn id="171" dur="2000" fill="hold"/>
                                        <p:tgtEl>
                                          <p:spTgt spid="65"/>
                                        </p:tgtEl>
                                        <p:attrNameLst>
                                          <p:attrName>fill.type</p:attrName>
                                        </p:attrNameLst>
                                      </p:cBhvr>
                                      <p:to>
                                        <p:strVal val="solid"/>
                                      </p:to>
                                    </p:set>
                                  </p:childTnLst>
                                </p:cTn>
                              </p:par>
                              <p:par>
                                <p:cTn id="172" presetID="24" presetClass="emph" presetSubtype="0" fill="remove" grpId="0" nodeType="withEffect">
                                  <p:stCondLst>
                                    <p:cond delay="0"/>
                                  </p:stCondLst>
                                  <p:childTnLst>
                                    <p:animClr clrSpc="hsl" dir="cw">
                                      <p:cBhvr override="childStyle">
                                        <p:cTn id="173" dur="2000" fill="hold"/>
                                        <p:tgtEl>
                                          <p:spTgt spid="66"/>
                                        </p:tgtEl>
                                        <p:attrNameLst>
                                          <p:attrName>style.color</p:attrName>
                                        </p:attrNameLst>
                                      </p:cBhvr>
                                      <p:by>
                                        <p:hsl h="0" s="-12549" l="-25098"/>
                                      </p:by>
                                    </p:animClr>
                                    <p:animClr clrSpc="hsl" dir="cw">
                                      <p:cBhvr>
                                        <p:cTn id="174" dur="2000" fill="hold"/>
                                        <p:tgtEl>
                                          <p:spTgt spid="66"/>
                                        </p:tgtEl>
                                        <p:attrNameLst>
                                          <p:attrName>fillcolor</p:attrName>
                                        </p:attrNameLst>
                                      </p:cBhvr>
                                      <p:by>
                                        <p:hsl h="0" s="-12549" l="-25098"/>
                                      </p:by>
                                    </p:animClr>
                                    <p:animClr clrSpc="hsl" dir="cw">
                                      <p:cBhvr>
                                        <p:cTn id="175" dur="2000" fill="hold"/>
                                        <p:tgtEl>
                                          <p:spTgt spid="66"/>
                                        </p:tgtEl>
                                        <p:attrNameLst>
                                          <p:attrName>stroke.color</p:attrName>
                                        </p:attrNameLst>
                                      </p:cBhvr>
                                      <p:by>
                                        <p:hsl h="0" s="-12549" l="-25098"/>
                                      </p:by>
                                    </p:animClr>
                                    <p:set>
                                      <p:cBhvr>
                                        <p:cTn id="176" dur="2000" fill="hold"/>
                                        <p:tgtEl>
                                          <p:spTgt spid="66"/>
                                        </p:tgtEl>
                                        <p:attrNameLst>
                                          <p:attrName>fill.type</p:attrName>
                                        </p:attrNameLst>
                                      </p:cBhvr>
                                      <p:to>
                                        <p:strVal val="solid"/>
                                      </p:to>
                                    </p:set>
                                  </p:childTnLst>
                                </p:cTn>
                              </p:par>
                              <p:par>
                                <p:cTn id="177" presetID="24" presetClass="emph" presetSubtype="0" fill="remove" grpId="0" nodeType="withEffect">
                                  <p:stCondLst>
                                    <p:cond delay="0"/>
                                  </p:stCondLst>
                                  <p:childTnLst>
                                    <p:animClr clrSpc="hsl" dir="cw">
                                      <p:cBhvr override="childStyle">
                                        <p:cTn id="178" dur="2000" fill="hold"/>
                                        <p:tgtEl>
                                          <p:spTgt spid="67"/>
                                        </p:tgtEl>
                                        <p:attrNameLst>
                                          <p:attrName>style.color</p:attrName>
                                        </p:attrNameLst>
                                      </p:cBhvr>
                                      <p:by>
                                        <p:hsl h="0" s="-12549" l="-25098"/>
                                      </p:by>
                                    </p:animClr>
                                    <p:animClr clrSpc="hsl" dir="cw">
                                      <p:cBhvr>
                                        <p:cTn id="179" dur="2000" fill="hold"/>
                                        <p:tgtEl>
                                          <p:spTgt spid="67"/>
                                        </p:tgtEl>
                                        <p:attrNameLst>
                                          <p:attrName>fillcolor</p:attrName>
                                        </p:attrNameLst>
                                      </p:cBhvr>
                                      <p:by>
                                        <p:hsl h="0" s="-12549" l="-25098"/>
                                      </p:by>
                                    </p:animClr>
                                    <p:animClr clrSpc="hsl" dir="cw">
                                      <p:cBhvr>
                                        <p:cTn id="180" dur="2000" fill="hold"/>
                                        <p:tgtEl>
                                          <p:spTgt spid="67"/>
                                        </p:tgtEl>
                                        <p:attrNameLst>
                                          <p:attrName>stroke.color</p:attrName>
                                        </p:attrNameLst>
                                      </p:cBhvr>
                                      <p:by>
                                        <p:hsl h="0" s="-12549" l="-25098"/>
                                      </p:by>
                                    </p:animClr>
                                    <p:set>
                                      <p:cBhvr>
                                        <p:cTn id="181" dur="2000" fill="hold"/>
                                        <p:tgtEl>
                                          <p:spTgt spid="67"/>
                                        </p:tgtEl>
                                        <p:attrNameLst>
                                          <p:attrName>fill.type</p:attrName>
                                        </p:attrNameLst>
                                      </p:cBhvr>
                                      <p:to>
                                        <p:strVal val="solid"/>
                                      </p:to>
                                    </p:set>
                                  </p:childTnLst>
                                </p:cTn>
                              </p:par>
                              <p:par>
                                <p:cTn id="182" presetID="24" presetClass="emph" presetSubtype="0" fill="remove" grpId="0" nodeType="withEffect">
                                  <p:stCondLst>
                                    <p:cond delay="0"/>
                                  </p:stCondLst>
                                  <p:childTnLst>
                                    <p:animClr clrSpc="hsl" dir="cw">
                                      <p:cBhvr override="childStyle">
                                        <p:cTn id="183" dur="2000" fill="hold"/>
                                        <p:tgtEl>
                                          <p:spTgt spid="69"/>
                                        </p:tgtEl>
                                        <p:attrNameLst>
                                          <p:attrName>style.color</p:attrName>
                                        </p:attrNameLst>
                                      </p:cBhvr>
                                      <p:by>
                                        <p:hsl h="0" s="-12549" l="-25098"/>
                                      </p:by>
                                    </p:animClr>
                                    <p:animClr clrSpc="hsl" dir="cw">
                                      <p:cBhvr>
                                        <p:cTn id="184" dur="2000" fill="hold"/>
                                        <p:tgtEl>
                                          <p:spTgt spid="69"/>
                                        </p:tgtEl>
                                        <p:attrNameLst>
                                          <p:attrName>fillcolor</p:attrName>
                                        </p:attrNameLst>
                                      </p:cBhvr>
                                      <p:by>
                                        <p:hsl h="0" s="-12549" l="-25098"/>
                                      </p:by>
                                    </p:animClr>
                                    <p:animClr clrSpc="hsl" dir="cw">
                                      <p:cBhvr>
                                        <p:cTn id="185" dur="2000" fill="hold"/>
                                        <p:tgtEl>
                                          <p:spTgt spid="69"/>
                                        </p:tgtEl>
                                        <p:attrNameLst>
                                          <p:attrName>stroke.color</p:attrName>
                                        </p:attrNameLst>
                                      </p:cBhvr>
                                      <p:by>
                                        <p:hsl h="0" s="-12549" l="-25098"/>
                                      </p:by>
                                    </p:animClr>
                                    <p:set>
                                      <p:cBhvr>
                                        <p:cTn id="186" dur="2000" fill="hold"/>
                                        <p:tgtEl>
                                          <p:spTgt spid="69"/>
                                        </p:tgtEl>
                                        <p:attrNameLst>
                                          <p:attrName>fill.type</p:attrName>
                                        </p:attrNameLst>
                                      </p:cBhvr>
                                      <p:to>
                                        <p:strVal val="solid"/>
                                      </p:to>
                                    </p:set>
                                  </p:childTnLst>
                                </p:cTn>
                              </p:par>
                              <p:par>
                                <p:cTn id="187" presetID="24" presetClass="emph" presetSubtype="0" fill="remove" grpId="1" nodeType="withEffect">
                                  <p:stCondLst>
                                    <p:cond delay="0"/>
                                  </p:stCondLst>
                                  <p:childTnLst>
                                    <p:animClr clrSpc="hsl" dir="cw">
                                      <p:cBhvr override="childStyle">
                                        <p:cTn id="188" dur="2000" fill="hold"/>
                                        <p:tgtEl>
                                          <p:spTgt spid="70"/>
                                        </p:tgtEl>
                                        <p:attrNameLst>
                                          <p:attrName>style.color</p:attrName>
                                        </p:attrNameLst>
                                      </p:cBhvr>
                                      <p:by>
                                        <p:hsl h="0" s="-12549" l="-25098"/>
                                      </p:by>
                                    </p:animClr>
                                    <p:animClr clrSpc="hsl" dir="cw">
                                      <p:cBhvr>
                                        <p:cTn id="189" dur="2000" fill="hold"/>
                                        <p:tgtEl>
                                          <p:spTgt spid="70"/>
                                        </p:tgtEl>
                                        <p:attrNameLst>
                                          <p:attrName>fillcolor</p:attrName>
                                        </p:attrNameLst>
                                      </p:cBhvr>
                                      <p:by>
                                        <p:hsl h="0" s="-12549" l="-25098"/>
                                      </p:by>
                                    </p:animClr>
                                    <p:animClr clrSpc="hsl" dir="cw">
                                      <p:cBhvr>
                                        <p:cTn id="190" dur="2000" fill="hold"/>
                                        <p:tgtEl>
                                          <p:spTgt spid="70"/>
                                        </p:tgtEl>
                                        <p:attrNameLst>
                                          <p:attrName>stroke.color</p:attrName>
                                        </p:attrNameLst>
                                      </p:cBhvr>
                                      <p:by>
                                        <p:hsl h="0" s="-12549" l="-25098"/>
                                      </p:by>
                                    </p:animClr>
                                    <p:set>
                                      <p:cBhvr>
                                        <p:cTn id="191" dur="2000" fill="hold"/>
                                        <p:tgtEl>
                                          <p:spTgt spid="70"/>
                                        </p:tgtEl>
                                        <p:attrNameLst>
                                          <p:attrName>fill.type</p:attrName>
                                        </p:attrNameLst>
                                      </p:cBhvr>
                                      <p:to>
                                        <p:strVal val="solid"/>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158"/>
                                        </p:tgtEl>
                                        <p:attrNameLst>
                                          <p:attrName>style.visibility</p:attrName>
                                        </p:attrNameLst>
                                      </p:cBhvr>
                                      <p:to>
                                        <p:strVal val="visible"/>
                                      </p:to>
                                    </p:set>
                                  </p:childTnLst>
                                </p:cTn>
                              </p:par>
                              <p:par>
                                <p:cTn id="196" presetID="24" presetClass="emph" presetSubtype="0" fill="remove" grpId="0" nodeType="withEffect">
                                  <p:stCondLst>
                                    <p:cond delay="0"/>
                                  </p:stCondLst>
                                  <p:childTnLst>
                                    <p:animClr clrSpc="hsl" dir="cw">
                                      <p:cBhvr override="childStyle">
                                        <p:cTn id="197" dur="2000" fill="hold"/>
                                        <p:tgtEl>
                                          <p:spTgt spid="72"/>
                                        </p:tgtEl>
                                        <p:attrNameLst>
                                          <p:attrName>style.color</p:attrName>
                                        </p:attrNameLst>
                                      </p:cBhvr>
                                      <p:by>
                                        <p:hsl h="0" s="-12549" l="-25098"/>
                                      </p:by>
                                    </p:animClr>
                                    <p:animClr clrSpc="hsl" dir="cw">
                                      <p:cBhvr>
                                        <p:cTn id="198" dur="2000" fill="hold"/>
                                        <p:tgtEl>
                                          <p:spTgt spid="72"/>
                                        </p:tgtEl>
                                        <p:attrNameLst>
                                          <p:attrName>fillcolor</p:attrName>
                                        </p:attrNameLst>
                                      </p:cBhvr>
                                      <p:by>
                                        <p:hsl h="0" s="-12549" l="-25098"/>
                                      </p:by>
                                    </p:animClr>
                                    <p:animClr clrSpc="hsl" dir="cw">
                                      <p:cBhvr>
                                        <p:cTn id="199" dur="2000" fill="hold"/>
                                        <p:tgtEl>
                                          <p:spTgt spid="72"/>
                                        </p:tgtEl>
                                        <p:attrNameLst>
                                          <p:attrName>stroke.color</p:attrName>
                                        </p:attrNameLst>
                                      </p:cBhvr>
                                      <p:by>
                                        <p:hsl h="0" s="-12549" l="-25098"/>
                                      </p:by>
                                    </p:animClr>
                                    <p:set>
                                      <p:cBhvr>
                                        <p:cTn id="200" dur="2000" fill="hold"/>
                                        <p:tgtEl>
                                          <p:spTgt spid="7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P spid="17" grpId="0" animBg="1"/>
      <p:bldP spid="21" grpId="0" animBg="1"/>
      <p:bldP spid="22" grpId="0" animBg="1"/>
      <p:bldP spid="23" grpId="0" animBg="1"/>
      <p:bldP spid="25" grpId="0" animBg="1"/>
      <p:bldP spid="26" grpId="0" animBg="1"/>
      <p:bldP spid="31" grpId="0" animBg="1"/>
      <p:bldP spid="32" grpId="0" animBg="1"/>
      <p:bldP spid="33" grpId="0" animBg="1"/>
      <p:bldP spid="34" grpId="0" animBg="1"/>
      <p:bldP spid="35" grpId="0" animBg="1"/>
      <p:bldP spid="44" grpId="0" animBg="1"/>
      <p:bldP spid="45" grpId="0" animBg="1"/>
      <p:bldP spid="46" grpId="0" animBg="1"/>
      <p:bldP spid="47" grpId="0" animBg="1"/>
      <p:bldP spid="48" grpId="0" animBg="1"/>
      <p:bldP spid="57" grpId="0" animBg="1"/>
      <p:bldP spid="57" grpId="1" animBg="1"/>
      <p:bldP spid="59" grpId="0" animBg="1"/>
      <p:bldP spid="60" grpId="0" animBg="1"/>
      <p:bldP spid="61" grpId="0" animBg="1"/>
      <p:bldP spid="65" grpId="0" animBg="1"/>
      <p:bldP spid="66" grpId="0" animBg="1"/>
      <p:bldP spid="67" grpId="0" animBg="1"/>
      <p:bldP spid="69" grpId="0" animBg="1"/>
      <p:bldP spid="70" grpId="0" animBg="1"/>
      <p:bldP spid="70" grpId="1" animBg="1"/>
      <p:bldP spid="70" grpId="2" animBg="1"/>
      <p:bldP spid="71" grpId="0" animBg="1"/>
      <p:bldP spid="72" grpId="0" animBg="1"/>
      <p:bldP spid="119" grpId="0"/>
      <p:bldP spid="132" grpId="0"/>
      <p:bldP spid="145" grpId="0"/>
      <p:bldP spid="158" grpId="0"/>
      <p:bldP spid="1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p:spPr>
        <p:txBody>
          <a:bodyPr>
            <a:normAutofit/>
          </a:bodyPr>
          <a:lstStyle/>
          <a:p>
            <a:r>
              <a:rPr lang="en-GB" b="1" dirty="0">
                <a:solidFill>
                  <a:srgbClr val="981E32"/>
                </a:solidFill>
              </a:rPr>
              <a:t>Why we have assessment boards</a:t>
            </a:r>
            <a:endParaRPr lang="en-GB" b="1" dirty="0">
              <a:solidFill>
                <a:schemeClr val="accent3"/>
              </a:solidFill>
              <a:latin typeface="Century Gothic" panose="020B0502020202020204" pitchFamily="34" charset="0"/>
            </a:endParaRPr>
          </a:p>
        </p:txBody>
      </p:sp>
      <p:sp>
        <p:nvSpPr>
          <p:cNvPr id="4" name="Freeform: Shape 3">
            <a:extLst>
              <a:ext uri="{FF2B5EF4-FFF2-40B4-BE49-F238E27FC236}">
                <a16:creationId xmlns:a16="http://schemas.microsoft.com/office/drawing/2014/main" id="{5D014162-FABE-473B-A484-4186FC00A548}"/>
              </a:ext>
            </a:extLst>
          </p:cNvPr>
          <p:cNvSpPr/>
          <p:nvPr/>
        </p:nvSpPr>
        <p:spPr>
          <a:xfrm>
            <a:off x="755577" y="1268092"/>
            <a:ext cx="494317" cy="706167"/>
          </a:xfrm>
          <a:custGeom>
            <a:avLst/>
            <a:gdLst>
              <a:gd name="connsiteX0" fmla="*/ 0 w 706166"/>
              <a:gd name="connsiteY0" fmla="*/ 0 h 494316"/>
              <a:gd name="connsiteX1" fmla="*/ 459008 w 706166"/>
              <a:gd name="connsiteY1" fmla="*/ 0 h 494316"/>
              <a:gd name="connsiteX2" fmla="*/ 706166 w 706166"/>
              <a:gd name="connsiteY2" fmla="*/ 247158 h 494316"/>
              <a:gd name="connsiteX3" fmla="*/ 459008 w 706166"/>
              <a:gd name="connsiteY3" fmla="*/ 494316 h 494316"/>
              <a:gd name="connsiteX4" fmla="*/ 0 w 706166"/>
              <a:gd name="connsiteY4" fmla="*/ 494316 h 494316"/>
              <a:gd name="connsiteX5" fmla="*/ 247158 w 706166"/>
              <a:gd name="connsiteY5" fmla="*/ 247158 h 494316"/>
              <a:gd name="connsiteX6" fmla="*/ 0 w 706166"/>
              <a:gd name="connsiteY6" fmla="*/ 0 h 4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66" h="494316">
                <a:moveTo>
                  <a:pt x="706166" y="0"/>
                </a:moveTo>
                <a:lnTo>
                  <a:pt x="706166" y="321305"/>
                </a:lnTo>
                <a:lnTo>
                  <a:pt x="353083" y="494316"/>
                </a:lnTo>
                <a:lnTo>
                  <a:pt x="0" y="321305"/>
                </a:lnTo>
                <a:lnTo>
                  <a:pt x="0" y="0"/>
                </a:lnTo>
                <a:lnTo>
                  <a:pt x="353083" y="173011"/>
                </a:lnTo>
                <a:lnTo>
                  <a:pt x="706166" y="0"/>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spcFirstLastPara="0" vert="horz" wrap="square" lIns="8890" tIns="256049" rIns="8891" bIns="25604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Freeform: Shape 4">
            <a:extLst>
              <a:ext uri="{FF2B5EF4-FFF2-40B4-BE49-F238E27FC236}">
                <a16:creationId xmlns:a16="http://schemas.microsoft.com/office/drawing/2014/main" id="{2474FF19-0FFF-46EF-BB07-02D6279E8B73}"/>
              </a:ext>
            </a:extLst>
          </p:cNvPr>
          <p:cNvSpPr/>
          <p:nvPr/>
        </p:nvSpPr>
        <p:spPr>
          <a:xfrm>
            <a:off x="1249891" y="1268094"/>
            <a:ext cx="7392385" cy="459009"/>
          </a:xfrm>
          <a:custGeom>
            <a:avLst/>
            <a:gdLst>
              <a:gd name="connsiteX0" fmla="*/ 76503 w 459008"/>
              <a:gd name="connsiteY0" fmla="*/ 0 h 5266323"/>
              <a:gd name="connsiteX1" fmla="*/ 382505 w 459008"/>
              <a:gd name="connsiteY1" fmla="*/ 0 h 5266323"/>
              <a:gd name="connsiteX2" fmla="*/ 459008 w 459008"/>
              <a:gd name="connsiteY2" fmla="*/ 76503 h 5266323"/>
              <a:gd name="connsiteX3" fmla="*/ 459008 w 459008"/>
              <a:gd name="connsiteY3" fmla="*/ 5266323 h 5266323"/>
              <a:gd name="connsiteX4" fmla="*/ 459008 w 459008"/>
              <a:gd name="connsiteY4" fmla="*/ 5266323 h 5266323"/>
              <a:gd name="connsiteX5" fmla="*/ 0 w 459008"/>
              <a:gd name="connsiteY5" fmla="*/ 5266323 h 5266323"/>
              <a:gd name="connsiteX6" fmla="*/ 0 w 459008"/>
              <a:gd name="connsiteY6" fmla="*/ 5266323 h 5266323"/>
              <a:gd name="connsiteX7" fmla="*/ 0 w 459008"/>
              <a:gd name="connsiteY7" fmla="*/ 76503 h 5266323"/>
              <a:gd name="connsiteX8" fmla="*/ 76503 w 459008"/>
              <a:gd name="connsiteY8" fmla="*/ 0 h 526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08" h="5266323">
                <a:moveTo>
                  <a:pt x="459008" y="877743"/>
                </a:moveTo>
                <a:lnTo>
                  <a:pt x="459008" y="4388580"/>
                </a:lnTo>
                <a:cubicBezTo>
                  <a:pt x="459008" y="4873336"/>
                  <a:pt x="456023" y="5266317"/>
                  <a:pt x="452340" y="5266317"/>
                </a:cubicBezTo>
                <a:lnTo>
                  <a:pt x="0" y="5266317"/>
                </a:lnTo>
                <a:lnTo>
                  <a:pt x="0" y="5266317"/>
                </a:lnTo>
                <a:lnTo>
                  <a:pt x="0" y="6"/>
                </a:lnTo>
                <a:lnTo>
                  <a:pt x="0" y="6"/>
                </a:lnTo>
                <a:lnTo>
                  <a:pt x="452340" y="6"/>
                </a:lnTo>
                <a:cubicBezTo>
                  <a:pt x="456023" y="6"/>
                  <a:pt x="459008" y="392987"/>
                  <a:pt x="459008" y="877743"/>
                </a:cubicBez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9" tIns="31297" rIns="31297" bIns="31298" numCol="1" spcCol="1270" anchor="ctr" anchorCtr="0">
            <a:noAutofit/>
          </a:bodyPr>
          <a:lstStyle/>
          <a:p>
            <a:pPr marL="0" marR="0" lvl="1" indent="0" algn="l" defTabSz="622300" rtl="0" eaLnBrk="1" fontAlgn="auto" latinLnBrk="0" hangingPunct="1">
              <a:lnSpc>
                <a:spcPct val="90000"/>
              </a:lnSpc>
              <a:spcBef>
                <a:spcPct val="0"/>
              </a:spcBef>
              <a:spcAft>
                <a:spcPct val="15000"/>
              </a:spcAft>
              <a:buClrTx/>
              <a:buSzTx/>
              <a:buFontTx/>
              <a:buNone/>
              <a:tabLst/>
              <a:defRPr/>
            </a:pPr>
            <a:r>
              <a:rPr kumimoji="0" lang="en-GB" sz="1600" i="0" u="none" strike="noStrike" kern="1200" cap="none" spc="0" normalizeH="0" baseline="0" noProof="0" dirty="0">
                <a:ln>
                  <a:noFill/>
                </a:ln>
                <a:solidFill>
                  <a:prstClr val="black"/>
                </a:solidFill>
                <a:effectLst/>
                <a:uLnTx/>
                <a:uFillTx/>
                <a:ea typeface="+mn-ea"/>
                <a:cs typeface="Calibri" panose="020F0502020204030204" pitchFamily="34" charset="0"/>
              </a:rPr>
              <a:t>Accountable</a:t>
            </a:r>
            <a:r>
              <a:rPr kumimoji="0" lang="en-GB" sz="1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for academic integrity of assessment </a:t>
            </a:r>
          </a:p>
        </p:txBody>
      </p:sp>
      <p:sp>
        <p:nvSpPr>
          <p:cNvPr id="8" name="Freeform: Shape 7">
            <a:extLst>
              <a:ext uri="{FF2B5EF4-FFF2-40B4-BE49-F238E27FC236}">
                <a16:creationId xmlns:a16="http://schemas.microsoft.com/office/drawing/2014/main" id="{CA82C588-72D5-41B2-856F-9CF0C2A20DD2}"/>
              </a:ext>
            </a:extLst>
          </p:cNvPr>
          <p:cNvSpPr/>
          <p:nvPr/>
        </p:nvSpPr>
        <p:spPr>
          <a:xfrm>
            <a:off x="755577" y="1849494"/>
            <a:ext cx="494316" cy="706166"/>
          </a:xfrm>
          <a:custGeom>
            <a:avLst/>
            <a:gdLst>
              <a:gd name="connsiteX0" fmla="*/ 0 w 706166"/>
              <a:gd name="connsiteY0" fmla="*/ 0 h 494316"/>
              <a:gd name="connsiteX1" fmla="*/ 459008 w 706166"/>
              <a:gd name="connsiteY1" fmla="*/ 0 h 494316"/>
              <a:gd name="connsiteX2" fmla="*/ 706166 w 706166"/>
              <a:gd name="connsiteY2" fmla="*/ 247158 h 494316"/>
              <a:gd name="connsiteX3" fmla="*/ 459008 w 706166"/>
              <a:gd name="connsiteY3" fmla="*/ 494316 h 494316"/>
              <a:gd name="connsiteX4" fmla="*/ 0 w 706166"/>
              <a:gd name="connsiteY4" fmla="*/ 494316 h 494316"/>
              <a:gd name="connsiteX5" fmla="*/ 247158 w 706166"/>
              <a:gd name="connsiteY5" fmla="*/ 247158 h 494316"/>
              <a:gd name="connsiteX6" fmla="*/ 0 w 706166"/>
              <a:gd name="connsiteY6" fmla="*/ 0 h 4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66" h="494316">
                <a:moveTo>
                  <a:pt x="706166" y="0"/>
                </a:moveTo>
                <a:lnTo>
                  <a:pt x="706166" y="321305"/>
                </a:lnTo>
                <a:lnTo>
                  <a:pt x="353083" y="494316"/>
                </a:lnTo>
                <a:lnTo>
                  <a:pt x="0" y="321305"/>
                </a:lnTo>
                <a:lnTo>
                  <a:pt x="0" y="0"/>
                </a:lnTo>
                <a:lnTo>
                  <a:pt x="353083" y="173011"/>
                </a:lnTo>
                <a:lnTo>
                  <a:pt x="706166" y="0"/>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spcFirstLastPara="0" vert="horz" wrap="square" lIns="8890" tIns="256048" rIns="8890" bIns="25604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Freeform: Shape 8">
            <a:extLst>
              <a:ext uri="{FF2B5EF4-FFF2-40B4-BE49-F238E27FC236}">
                <a16:creationId xmlns:a16="http://schemas.microsoft.com/office/drawing/2014/main" id="{CFED9EB4-AF0F-405D-B540-BE457516B47F}"/>
              </a:ext>
            </a:extLst>
          </p:cNvPr>
          <p:cNvSpPr/>
          <p:nvPr/>
        </p:nvSpPr>
        <p:spPr>
          <a:xfrm>
            <a:off x="1249892" y="1849495"/>
            <a:ext cx="7392384" cy="459009"/>
          </a:xfrm>
          <a:custGeom>
            <a:avLst/>
            <a:gdLst>
              <a:gd name="connsiteX0" fmla="*/ 76503 w 459008"/>
              <a:gd name="connsiteY0" fmla="*/ 0 h 5266323"/>
              <a:gd name="connsiteX1" fmla="*/ 382505 w 459008"/>
              <a:gd name="connsiteY1" fmla="*/ 0 h 5266323"/>
              <a:gd name="connsiteX2" fmla="*/ 459008 w 459008"/>
              <a:gd name="connsiteY2" fmla="*/ 76503 h 5266323"/>
              <a:gd name="connsiteX3" fmla="*/ 459008 w 459008"/>
              <a:gd name="connsiteY3" fmla="*/ 5266323 h 5266323"/>
              <a:gd name="connsiteX4" fmla="*/ 459008 w 459008"/>
              <a:gd name="connsiteY4" fmla="*/ 5266323 h 5266323"/>
              <a:gd name="connsiteX5" fmla="*/ 0 w 459008"/>
              <a:gd name="connsiteY5" fmla="*/ 5266323 h 5266323"/>
              <a:gd name="connsiteX6" fmla="*/ 0 w 459008"/>
              <a:gd name="connsiteY6" fmla="*/ 5266323 h 5266323"/>
              <a:gd name="connsiteX7" fmla="*/ 0 w 459008"/>
              <a:gd name="connsiteY7" fmla="*/ 76503 h 5266323"/>
              <a:gd name="connsiteX8" fmla="*/ 76503 w 459008"/>
              <a:gd name="connsiteY8" fmla="*/ 0 h 526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08" h="5266323">
                <a:moveTo>
                  <a:pt x="459008" y="877743"/>
                </a:moveTo>
                <a:lnTo>
                  <a:pt x="459008" y="4388580"/>
                </a:lnTo>
                <a:cubicBezTo>
                  <a:pt x="459008" y="4873336"/>
                  <a:pt x="456023" y="5266317"/>
                  <a:pt x="452340" y="5266317"/>
                </a:cubicBezTo>
                <a:lnTo>
                  <a:pt x="0" y="5266317"/>
                </a:lnTo>
                <a:lnTo>
                  <a:pt x="0" y="5266317"/>
                </a:lnTo>
                <a:lnTo>
                  <a:pt x="0" y="6"/>
                </a:lnTo>
                <a:lnTo>
                  <a:pt x="0" y="6"/>
                </a:lnTo>
                <a:lnTo>
                  <a:pt x="452340" y="6"/>
                </a:lnTo>
                <a:cubicBezTo>
                  <a:pt x="456023" y="6"/>
                  <a:pt x="459008" y="392987"/>
                  <a:pt x="459008" y="877743"/>
                </a:cubicBez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9" tIns="31297" rIns="31297" bIns="31298" numCol="1" spcCol="1270" anchor="ctr" anchorCtr="0">
            <a:noAutofit/>
          </a:bodyPr>
          <a:lstStyle/>
          <a:p>
            <a:pPr marL="0" marR="0" lvl="1" indent="0" algn="l" defTabSz="622300" rtl="0" eaLnBrk="1" fontAlgn="auto" latinLnBrk="0" hangingPunct="1">
              <a:lnSpc>
                <a:spcPct val="90000"/>
              </a:lnSpc>
              <a:spcBef>
                <a:spcPct val="0"/>
              </a:spcBef>
              <a:spcAft>
                <a:spcPct val="15000"/>
              </a:spcAft>
              <a:buClrTx/>
              <a:buSzTx/>
              <a:buFontTx/>
              <a:buNone/>
              <a:tabLst/>
              <a:defRPr/>
            </a:pPr>
            <a:r>
              <a:rPr kumimoji="0" lang="en-GB" sz="1600" i="0" u="none" strike="noStrike" kern="1200" cap="none" spc="0" normalizeH="0" baseline="0" noProof="0" dirty="0">
                <a:ln>
                  <a:noFill/>
                </a:ln>
                <a:solidFill>
                  <a:prstClr val="black"/>
                </a:solidFill>
                <a:effectLst/>
                <a:uLnTx/>
                <a:uFillTx/>
                <a:ea typeface="+mn-ea"/>
                <a:cs typeface="+mn-cs"/>
              </a:rPr>
              <a:t>Verification and ratification of results</a:t>
            </a:r>
          </a:p>
        </p:txBody>
      </p:sp>
      <p:sp>
        <p:nvSpPr>
          <p:cNvPr id="10" name="Freeform: Shape 9">
            <a:extLst>
              <a:ext uri="{FF2B5EF4-FFF2-40B4-BE49-F238E27FC236}">
                <a16:creationId xmlns:a16="http://schemas.microsoft.com/office/drawing/2014/main" id="{77ED1BBC-6607-4BB1-997E-D699EB9339C0}"/>
              </a:ext>
            </a:extLst>
          </p:cNvPr>
          <p:cNvSpPr/>
          <p:nvPr/>
        </p:nvSpPr>
        <p:spPr>
          <a:xfrm>
            <a:off x="755577" y="2430895"/>
            <a:ext cx="494316" cy="706166"/>
          </a:xfrm>
          <a:custGeom>
            <a:avLst/>
            <a:gdLst>
              <a:gd name="connsiteX0" fmla="*/ 0 w 706166"/>
              <a:gd name="connsiteY0" fmla="*/ 0 h 494316"/>
              <a:gd name="connsiteX1" fmla="*/ 459008 w 706166"/>
              <a:gd name="connsiteY1" fmla="*/ 0 h 494316"/>
              <a:gd name="connsiteX2" fmla="*/ 706166 w 706166"/>
              <a:gd name="connsiteY2" fmla="*/ 247158 h 494316"/>
              <a:gd name="connsiteX3" fmla="*/ 459008 w 706166"/>
              <a:gd name="connsiteY3" fmla="*/ 494316 h 494316"/>
              <a:gd name="connsiteX4" fmla="*/ 0 w 706166"/>
              <a:gd name="connsiteY4" fmla="*/ 494316 h 494316"/>
              <a:gd name="connsiteX5" fmla="*/ 247158 w 706166"/>
              <a:gd name="connsiteY5" fmla="*/ 247158 h 494316"/>
              <a:gd name="connsiteX6" fmla="*/ 0 w 706166"/>
              <a:gd name="connsiteY6" fmla="*/ 0 h 4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66" h="494316">
                <a:moveTo>
                  <a:pt x="706166" y="0"/>
                </a:moveTo>
                <a:lnTo>
                  <a:pt x="706166" y="321305"/>
                </a:lnTo>
                <a:lnTo>
                  <a:pt x="353083" y="494316"/>
                </a:lnTo>
                <a:lnTo>
                  <a:pt x="0" y="321305"/>
                </a:lnTo>
                <a:lnTo>
                  <a:pt x="0" y="0"/>
                </a:lnTo>
                <a:lnTo>
                  <a:pt x="353083" y="173011"/>
                </a:lnTo>
                <a:lnTo>
                  <a:pt x="706166" y="0"/>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spcFirstLastPara="0" vert="horz" wrap="square" lIns="8890" tIns="256048" rIns="8890" bIns="25604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Freeform: Shape 10">
            <a:extLst>
              <a:ext uri="{FF2B5EF4-FFF2-40B4-BE49-F238E27FC236}">
                <a16:creationId xmlns:a16="http://schemas.microsoft.com/office/drawing/2014/main" id="{805D498A-CC26-46ED-B030-37661422A22D}"/>
              </a:ext>
            </a:extLst>
          </p:cNvPr>
          <p:cNvSpPr/>
          <p:nvPr/>
        </p:nvSpPr>
        <p:spPr>
          <a:xfrm>
            <a:off x="1249892" y="2430896"/>
            <a:ext cx="7392384" cy="459009"/>
          </a:xfrm>
          <a:custGeom>
            <a:avLst/>
            <a:gdLst>
              <a:gd name="connsiteX0" fmla="*/ 76503 w 459008"/>
              <a:gd name="connsiteY0" fmla="*/ 0 h 5266323"/>
              <a:gd name="connsiteX1" fmla="*/ 382505 w 459008"/>
              <a:gd name="connsiteY1" fmla="*/ 0 h 5266323"/>
              <a:gd name="connsiteX2" fmla="*/ 459008 w 459008"/>
              <a:gd name="connsiteY2" fmla="*/ 76503 h 5266323"/>
              <a:gd name="connsiteX3" fmla="*/ 459008 w 459008"/>
              <a:gd name="connsiteY3" fmla="*/ 5266323 h 5266323"/>
              <a:gd name="connsiteX4" fmla="*/ 459008 w 459008"/>
              <a:gd name="connsiteY4" fmla="*/ 5266323 h 5266323"/>
              <a:gd name="connsiteX5" fmla="*/ 0 w 459008"/>
              <a:gd name="connsiteY5" fmla="*/ 5266323 h 5266323"/>
              <a:gd name="connsiteX6" fmla="*/ 0 w 459008"/>
              <a:gd name="connsiteY6" fmla="*/ 5266323 h 5266323"/>
              <a:gd name="connsiteX7" fmla="*/ 0 w 459008"/>
              <a:gd name="connsiteY7" fmla="*/ 76503 h 5266323"/>
              <a:gd name="connsiteX8" fmla="*/ 76503 w 459008"/>
              <a:gd name="connsiteY8" fmla="*/ 0 h 526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08" h="5266323">
                <a:moveTo>
                  <a:pt x="459008" y="877743"/>
                </a:moveTo>
                <a:lnTo>
                  <a:pt x="459008" y="4388580"/>
                </a:lnTo>
                <a:cubicBezTo>
                  <a:pt x="459008" y="4873336"/>
                  <a:pt x="456023" y="5266317"/>
                  <a:pt x="452340" y="5266317"/>
                </a:cubicBezTo>
                <a:lnTo>
                  <a:pt x="0" y="5266317"/>
                </a:lnTo>
                <a:lnTo>
                  <a:pt x="0" y="5266317"/>
                </a:lnTo>
                <a:lnTo>
                  <a:pt x="0" y="6"/>
                </a:lnTo>
                <a:lnTo>
                  <a:pt x="0" y="6"/>
                </a:lnTo>
                <a:lnTo>
                  <a:pt x="452340" y="6"/>
                </a:lnTo>
                <a:cubicBezTo>
                  <a:pt x="456023" y="6"/>
                  <a:pt x="459008" y="392987"/>
                  <a:pt x="459008" y="877743"/>
                </a:cubicBez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9" tIns="31297" rIns="31297" bIns="31298" numCol="1" spcCol="1270" anchor="ctr" anchorCtr="0">
            <a:noAutofit/>
          </a:bodyPr>
          <a:lstStyle/>
          <a:p>
            <a:pPr marL="0" marR="0" lvl="1" indent="0" algn="l" defTabSz="622300" rtl="0" eaLnBrk="1" fontAlgn="auto" latinLnBrk="0" hangingPunct="1">
              <a:lnSpc>
                <a:spcPct val="90000"/>
              </a:lnSpc>
              <a:spcBef>
                <a:spcPct val="0"/>
              </a:spcBef>
              <a:spcAft>
                <a:spcPct val="15000"/>
              </a:spcAft>
              <a:buClrTx/>
              <a:buSzTx/>
              <a:buFontTx/>
              <a:buNone/>
              <a:tabLst/>
              <a:defRPr/>
            </a:pPr>
            <a:r>
              <a:rPr kumimoji="0" lang="en-GB" sz="1600" i="0" u="none" strike="noStrike" kern="1200" cap="none" spc="0" normalizeH="0" baseline="0" noProof="0" dirty="0">
                <a:ln>
                  <a:noFill/>
                </a:ln>
                <a:solidFill>
                  <a:prstClr val="black"/>
                </a:solidFill>
                <a:effectLst/>
                <a:uLnTx/>
                <a:uFillTx/>
                <a:ea typeface="+mn-ea"/>
                <a:cs typeface="Calibri" panose="020F0502020204030204" pitchFamily="34" charset="0"/>
              </a:rPr>
              <a:t>Conduct of assessment including determining module marks, progression and awards</a:t>
            </a:r>
          </a:p>
        </p:txBody>
      </p:sp>
      <p:sp>
        <p:nvSpPr>
          <p:cNvPr id="12" name="Freeform: Shape 11">
            <a:extLst>
              <a:ext uri="{FF2B5EF4-FFF2-40B4-BE49-F238E27FC236}">
                <a16:creationId xmlns:a16="http://schemas.microsoft.com/office/drawing/2014/main" id="{349240F7-8858-4924-BA05-B550CECB0915}"/>
              </a:ext>
            </a:extLst>
          </p:cNvPr>
          <p:cNvSpPr/>
          <p:nvPr/>
        </p:nvSpPr>
        <p:spPr>
          <a:xfrm>
            <a:off x="755577" y="3012296"/>
            <a:ext cx="494316" cy="706166"/>
          </a:xfrm>
          <a:custGeom>
            <a:avLst/>
            <a:gdLst>
              <a:gd name="connsiteX0" fmla="*/ 0 w 706166"/>
              <a:gd name="connsiteY0" fmla="*/ 0 h 494316"/>
              <a:gd name="connsiteX1" fmla="*/ 459008 w 706166"/>
              <a:gd name="connsiteY1" fmla="*/ 0 h 494316"/>
              <a:gd name="connsiteX2" fmla="*/ 706166 w 706166"/>
              <a:gd name="connsiteY2" fmla="*/ 247158 h 494316"/>
              <a:gd name="connsiteX3" fmla="*/ 459008 w 706166"/>
              <a:gd name="connsiteY3" fmla="*/ 494316 h 494316"/>
              <a:gd name="connsiteX4" fmla="*/ 0 w 706166"/>
              <a:gd name="connsiteY4" fmla="*/ 494316 h 494316"/>
              <a:gd name="connsiteX5" fmla="*/ 247158 w 706166"/>
              <a:gd name="connsiteY5" fmla="*/ 247158 h 494316"/>
              <a:gd name="connsiteX6" fmla="*/ 0 w 706166"/>
              <a:gd name="connsiteY6" fmla="*/ 0 h 4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66" h="494316">
                <a:moveTo>
                  <a:pt x="706166" y="0"/>
                </a:moveTo>
                <a:lnTo>
                  <a:pt x="706166" y="321305"/>
                </a:lnTo>
                <a:lnTo>
                  <a:pt x="353083" y="494316"/>
                </a:lnTo>
                <a:lnTo>
                  <a:pt x="0" y="321305"/>
                </a:lnTo>
                <a:lnTo>
                  <a:pt x="0" y="0"/>
                </a:lnTo>
                <a:lnTo>
                  <a:pt x="353083" y="173011"/>
                </a:lnTo>
                <a:lnTo>
                  <a:pt x="706166" y="0"/>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spcFirstLastPara="0" vert="horz" wrap="square" lIns="8890" tIns="256048" rIns="8890" bIns="25604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3" name="Freeform: Shape 12">
            <a:extLst>
              <a:ext uri="{FF2B5EF4-FFF2-40B4-BE49-F238E27FC236}">
                <a16:creationId xmlns:a16="http://schemas.microsoft.com/office/drawing/2014/main" id="{CB267A35-60DE-41C0-996C-4F3E972750E9}"/>
              </a:ext>
            </a:extLst>
          </p:cNvPr>
          <p:cNvSpPr/>
          <p:nvPr/>
        </p:nvSpPr>
        <p:spPr>
          <a:xfrm>
            <a:off x="1249892" y="3012297"/>
            <a:ext cx="7392384" cy="459009"/>
          </a:xfrm>
          <a:custGeom>
            <a:avLst/>
            <a:gdLst>
              <a:gd name="connsiteX0" fmla="*/ 76503 w 459008"/>
              <a:gd name="connsiteY0" fmla="*/ 0 h 5266323"/>
              <a:gd name="connsiteX1" fmla="*/ 382505 w 459008"/>
              <a:gd name="connsiteY1" fmla="*/ 0 h 5266323"/>
              <a:gd name="connsiteX2" fmla="*/ 459008 w 459008"/>
              <a:gd name="connsiteY2" fmla="*/ 76503 h 5266323"/>
              <a:gd name="connsiteX3" fmla="*/ 459008 w 459008"/>
              <a:gd name="connsiteY3" fmla="*/ 5266323 h 5266323"/>
              <a:gd name="connsiteX4" fmla="*/ 459008 w 459008"/>
              <a:gd name="connsiteY4" fmla="*/ 5266323 h 5266323"/>
              <a:gd name="connsiteX5" fmla="*/ 0 w 459008"/>
              <a:gd name="connsiteY5" fmla="*/ 5266323 h 5266323"/>
              <a:gd name="connsiteX6" fmla="*/ 0 w 459008"/>
              <a:gd name="connsiteY6" fmla="*/ 5266323 h 5266323"/>
              <a:gd name="connsiteX7" fmla="*/ 0 w 459008"/>
              <a:gd name="connsiteY7" fmla="*/ 76503 h 5266323"/>
              <a:gd name="connsiteX8" fmla="*/ 76503 w 459008"/>
              <a:gd name="connsiteY8" fmla="*/ 0 h 526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08" h="5266323">
                <a:moveTo>
                  <a:pt x="459008" y="877743"/>
                </a:moveTo>
                <a:lnTo>
                  <a:pt x="459008" y="4388580"/>
                </a:lnTo>
                <a:cubicBezTo>
                  <a:pt x="459008" y="4873336"/>
                  <a:pt x="456023" y="5266317"/>
                  <a:pt x="452340" y="5266317"/>
                </a:cubicBezTo>
                <a:lnTo>
                  <a:pt x="0" y="5266317"/>
                </a:lnTo>
                <a:lnTo>
                  <a:pt x="0" y="5266317"/>
                </a:lnTo>
                <a:lnTo>
                  <a:pt x="0" y="6"/>
                </a:lnTo>
                <a:lnTo>
                  <a:pt x="0" y="6"/>
                </a:lnTo>
                <a:lnTo>
                  <a:pt x="452340" y="6"/>
                </a:lnTo>
                <a:cubicBezTo>
                  <a:pt x="456023" y="6"/>
                  <a:pt x="459008" y="392987"/>
                  <a:pt x="459008" y="877743"/>
                </a:cubicBez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9" tIns="31297" rIns="31297" bIns="31298" numCol="1" spcCol="1270" anchor="ctr" anchorCtr="0">
            <a:noAutofit/>
          </a:bodyPr>
          <a:lstStyle/>
          <a:p>
            <a:pPr marL="0" marR="0" lvl="1" indent="0" algn="l" defTabSz="622300" rtl="0" eaLnBrk="1" fontAlgn="auto" latinLnBrk="0" hangingPunct="1">
              <a:lnSpc>
                <a:spcPct val="90000"/>
              </a:lnSpc>
              <a:spcBef>
                <a:spcPct val="0"/>
              </a:spcBef>
              <a:spcAft>
                <a:spcPct val="15000"/>
              </a:spcAft>
              <a:buClrTx/>
              <a:buSzTx/>
              <a:buFontTx/>
              <a:buNone/>
              <a:tabLst/>
              <a:defRPr/>
            </a:pPr>
            <a:r>
              <a:rPr kumimoji="0" lang="en-GB" sz="1600" i="0" u="none" strike="noStrike" kern="1200" cap="none" spc="0" normalizeH="0" baseline="0" noProof="0" dirty="0">
                <a:ln>
                  <a:noFill/>
                </a:ln>
                <a:solidFill>
                  <a:prstClr val="black"/>
                </a:solidFill>
                <a:effectLst/>
                <a:uLnTx/>
                <a:uFillTx/>
                <a:ea typeface="+mn-ea"/>
                <a:cs typeface="Calibri" panose="020F0502020204030204" pitchFamily="34" charset="0"/>
              </a:rPr>
              <a:t>Compliance with university and PSRB requirements </a:t>
            </a:r>
            <a:r>
              <a:rPr kumimoji="0" lang="en-GB" sz="1600" i="0" u="none" strike="noStrike" kern="1200" cap="none" spc="0" normalizeH="0" baseline="0" noProof="0" dirty="0" err="1">
                <a:ln>
                  <a:noFill/>
                </a:ln>
                <a:solidFill>
                  <a:prstClr val="black"/>
                </a:solidFill>
                <a:effectLst/>
                <a:uLnTx/>
                <a:uFillTx/>
                <a:ea typeface="+mn-ea"/>
                <a:cs typeface="Calibri" panose="020F0502020204030204" pitchFamily="34" charset="0"/>
              </a:rPr>
              <a:t>inc</a:t>
            </a:r>
            <a:r>
              <a:rPr kumimoji="0" lang="en-GB" sz="1600" i="0" u="none" strike="noStrike" kern="1200" cap="none" spc="0" normalizeH="0" baseline="0" noProof="0" dirty="0">
                <a:ln>
                  <a:noFill/>
                </a:ln>
                <a:solidFill>
                  <a:prstClr val="black"/>
                </a:solidFill>
                <a:effectLst/>
                <a:uLnTx/>
                <a:uFillTx/>
                <a:ea typeface="+mn-ea"/>
                <a:cs typeface="Calibri" panose="020F0502020204030204" pitchFamily="34" charset="0"/>
              </a:rPr>
              <a:t> programme-specific regulations</a:t>
            </a:r>
          </a:p>
        </p:txBody>
      </p:sp>
      <p:sp>
        <p:nvSpPr>
          <p:cNvPr id="14" name="Freeform: Shape 13">
            <a:extLst>
              <a:ext uri="{FF2B5EF4-FFF2-40B4-BE49-F238E27FC236}">
                <a16:creationId xmlns:a16="http://schemas.microsoft.com/office/drawing/2014/main" id="{73D34E42-9822-4726-9185-6E586D04C08A}"/>
              </a:ext>
            </a:extLst>
          </p:cNvPr>
          <p:cNvSpPr/>
          <p:nvPr/>
        </p:nvSpPr>
        <p:spPr>
          <a:xfrm>
            <a:off x="755577" y="3593697"/>
            <a:ext cx="494316" cy="706166"/>
          </a:xfrm>
          <a:custGeom>
            <a:avLst/>
            <a:gdLst>
              <a:gd name="connsiteX0" fmla="*/ 0 w 706166"/>
              <a:gd name="connsiteY0" fmla="*/ 0 h 494316"/>
              <a:gd name="connsiteX1" fmla="*/ 459008 w 706166"/>
              <a:gd name="connsiteY1" fmla="*/ 0 h 494316"/>
              <a:gd name="connsiteX2" fmla="*/ 706166 w 706166"/>
              <a:gd name="connsiteY2" fmla="*/ 247158 h 494316"/>
              <a:gd name="connsiteX3" fmla="*/ 459008 w 706166"/>
              <a:gd name="connsiteY3" fmla="*/ 494316 h 494316"/>
              <a:gd name="connsiteX4" fmla="*/ 0 w 706166"/>
              <a:gd name="connsiteY4" fmla="*/ 494316 h 494316"/>
              <a:gd name="connsiteX5" fmla="*/ 247158 w 706166"/>
              <a:gd name="connsiteY5" fmla="*/ 247158 h 494316"/>
              <a:gd name="connsiteX6" fmla="*/ 0 w 706166"/>
              <a:gd name="connsiteY6" fmla="*/ 0 h 4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66" h="494316">
                <a:moveTo>
                  <a:pt x="706166" y="0"/>
                </a:moveTo>
                <a:lnTo>
                  <a:pt x="706166" y="321305"/>
                </a:lnTo>
                <a:lnTo>
                  <a:pt x="353083" y="494316"/>
                </a:lnTo>
                <a:lnTo>
                  <a:pt x="0" y="321305"/>
                </a:lnTo>
                <a:lnTo>
                  <a:pt x="0" y="0"/>
                </a:lnTo>
                <a:lnTo>
                  <a:pt x="353083" y="173011"/>
                </a:lnTo>
                <a:lnTo>
                  <a:pt x="706166" y="0"/>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spcFirstLastPara="0" vert="horz" wrap="square" lIns="8890" tIns="256048" rIns="8890" bIns="25604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 name="Freeform: Shape 14">
            <a:extLst>
              <a:ext uri="{FF2B5EF4-FFF2-40B4-BE49-F238E27FC236}">
                <a16:creationId xmlns:a16="http://schemas.microsoft.com/office/drawing/2014/main" id="{13829D6E-D448-4356-9EDB-6189596B2797}"/>
              </a:ext>
            </a:extLst>
          </p:cNvPr>
          <p:cNvSpPr/>
          <p:nvPr/>
        </p:nvSpPr>
        <p:spPr>
          <a:xfrm>
            <a:off x="1249892" y="3593698"/>
            <a:ext cx="7392384" cy="459009"/>
          </a:xfrm>
          <a:custGeom>
            <a:avLst/>
            <a:gdLst>
              <a:gd name="connsiteX0" fmla="*/ 76503 w 459008"/>
              <a:gd name="connsiteY0" fmla="*/ 0 h 5266323"/>
              <a:gd name="connsiteX1" fmla="*/ 382505 w 459008"/>
              <a:gd name="connsiteY1" fmla="*/ 0 h 5266323"/>
              <a:gd name="connsiteX2" fmla="*/ 459008 w 459008"/>
              <a:gd name="connsiteY2" fmla="*/ 76503 h 5266323"/>
              <a:gd name="connsiteX3" fmla="*/ 459008 w 459008"/>
              <a:gd name="connsiteY3" fmla="*/ 5266323 h 5266323"/>
              <a:gd name="connsiteX4" fmla="*/ 459008 w 459008"/>
              <a:gd name="connsiteY4" fmla="*/ 5266323 h 5266323"/>
              <a:gd name="connsiteX5" fmla="*/ 0 w 459008"/>
              <a:gd name="connsiteY5" fmla="*/ 5266323 h 5266323"/>
              <a:gd name="connsiteX6" fmla="*/ 0 w 459008"/>
              <a:gd name="connsiteY6" fmla="*/ 5266323 h 5266323"/>
              <a:gd name="connsiteX7" fmla="*/ 0 w 459008"/>
              <a:gd name="connsiteY7" fmla="*/ 76503 h 5266323"/>
              <a:gd name="connsiteX8" fmla="*/ 76503 w 459008"/>
              <a:gd name="connsiteY8" fmla="*/ 0 h 526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08" h="5266323">
                <a:moveTo>
                  <a:pt x="459008" y="877743"/>
                </a:moveTo>
                <a:lnTo>
                  <a:pt x="459008" y="4388580"/>
                </a:lnTo>
                <a:cubicBezTo>
                  <a:pt x="459008" y="4873336"/>
                  <a:pt x="456023" y="5266317"/>
                  <a:pt x="452340" y="5266317"/>
                </a:cubicBezTo>
                <a:lnTo>
                  <a:pt x="0" y="5266317"/>
                </a:lnTo>
                <a:lnTo>
                  <a:pt x="0" y="5266317"/>
                </a:lnTo>
                <a:lnTo>
                  <a:pt x="0" y="6"/>
                </a:lnTo>
                <a:lnTo>
                  <a:pt x="0" y="6"/>
                </a:lnTo>
                <a:lnTo>
                  <a:pt x="452340" y="6"/>
                </a:lnTo>
                <a:cubicBezTo>
                  <a:pt x="456023" y="6"/>
                  <a:pt x="459008" y="392987"/>
                  <a:pt x="459008" y="877743"/>
                </a:cubicBez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9" tIns="31297" rIns="31297" bIns="31298" numCol="1" spcCol="1270" anchor="ctr" anchorCtr="0">
            <a:noAutofit/>
          </a:bodyPr>
          <a:lstStyle/>
          <a:p>
            <a:pPr marL="0" marR="0" lvl="1" indent="0" algn="l" defTabSz="622300" rtl="0" eaLnBrk="1" fontAlgn="auto" latinLnBrk="0" hangingPunct="1">
              <a:lnSpc>
                <a:spcPct val="90000"/>
              </a:lnSpc>
              <a:spcBef>
                <a:spcPct val="0"/>
              </a:spcBef>
              <a:spcAft>
                <a:spcPct val="15000"/>
              </a:spcAft>
              <a:buClrTx/>
              <a:buSzTx/>
              <a:buFontTx/>
              <a:buNone/>
              <a:tabLst/>
              <a:defRPr/>
            </a:pPr>
            <a:r>
              <a:rPr kumimoji="0" lang="en-GB" sz="1600" i="0" u="none" strike="noStrike" kern="1200" cap="none" spc="0" normalizeH="0" baseline="0" noProof="0" dirty="0">
                <a:ln>
                  <a:noFill/>
                </a:ln>
                <a:solidFill>
                  <a:prstClr val="black"/>
                </a:solidFill>
                <a:effectLst/>
                <a:uLnTx/>
                <a:uFillTx/>
                <a:ea typeface="+mn-ea"/>
                <a:cs typeface="Calibri" panose="020F0502020204030204" pitchFamily="34" charset="0"/>
              </a:rPr>
              <a:t>Arrangements and processes for module assessments, moderation and reassessments</a:t>
            </a:r>
          </a:p>
        </p:txBody>
      </p:sp>
      <p:sp>
        <p:nvSpPr>
          <p:cNvPr id="7" name="Footer Placeholder 6"/>
          <p:cNvSpPr>
            <a:spLocks noGrp="1"/>
          </p:cNvSpPr>
          <p:nvPr>
            <p:ph type="ftr" sz="quarter" idx="11"/>
          </p:nvPr>
        </p:nvSpPr>
        <p:spPr>
          <a:xfrm>
            <a:off x="719892" y="4594770"/>
            <a:ext cx="7308492" cy="2738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rPr>
              <a:t> Assessment board terms of reference (appendix 1, academic regulations taught programmes)</a:t>
            </a:r>
          </a:p>
        </p:txBody>
      </p:sp>
    </p:spTree>
    <p:extLst>
      <p:ext uri="{BB962C8B-B14F-4D97-AF65-F5344CB8AC3E}">
        <p14:creationId xmlns:p14="http://schemas.microsoft.com/office/powerpoint/2010/main" val="419099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2" grpId="0" animBg="1"/>
      <p:bldP spid="13" grpId="0" animBg="1"/>
      <p:bldP spid="14" grpId="0" animBg="1"/>
      <p:bldP spid="15"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46C8-687F-4274-8B3A-D307D8C06BD2}"/>
              </a:ext>
            </a:extLst>
          </p:cNvPr>
          <p:cNvSpPr>
            <a:spLocks noGrp="1"/>
          </p:cNvSpPr>
          <p:nvPr>
            <p:ph type="title"/>
          </p:nvPr>
        </p:nvSpPr>
        <p:spPr/>
        <p:txBody>
          <a:bodyPr>
            <a:normAutofit/>
          </a:bodyPr>
          <a:lstStyle/>
          <a:p>
            <a:r>
              <a:rPr lang="en-GB" sz="4000" b="1" dirty="0">
                <a:solidFill>
                  <a:srgbClr val="981E32"/>
                </a:solidFill>
              </a:rPr>
              <a:t>How assessment boards operate</a:t>
            </a:r>
          </a:p>
        </p:txBody>
      </p:sp>
      <p:sp>
        <p:nvSpPr>
          <p:cNvPr id="14" name="Freeform: Shape 13">
            <a:extLst>
              <a:ext uri="{FF2B5EF4-FFF2-40B4-BE49-F238E27FC236}">
                <a16:creationId xmlns:a16="http://schemas.microsoft.com/office/drawing/2014/main" id="{1AF1CCB7-529A-46C7-B73B-A31FB9AB4E07}"/>
              </a:ext>
            </a:extLst>
          </p:cNvPr>
          <p:cNvSpPr/>
          <p:nvPr/>
        </p:nvSpPr>
        <p:spPr>
          <a:xfrm>
            <a:off x="755577" y="1268092"/>
            <a:ext cx="494317" cy="706167"/>
          </a:xfrm>
          <a:custGeom>
            <a:avLst/>
            <a:gdLst>
              <a:gd name="connsiteX0" fmla="*/ 0 w 706166"/>
              <a:gd name="connsiteY0" fmla="*/ 0 h 494316"/>
              <a:gd name="connsiteX1" fmla="*/ 459008 w 706166"/>
              <a:gd name="connsiteY1" fmla="*/ 0 h 494316"/>
              <a:gd name="connsiteX2" fmla="*/ 706166 w 706166"/>
              <a:gd name="connsiteY2" fmla="*/ 247158 h 494316"/>
              <a:gd name="connsiteX3" fmla="*/ 459008 w 706166"/>
              <a:gd name="connsiteY3" fmla="*/ 494316 h 494316"/>
              <a:gd name="connsiteX4" fmla="*/ 0 w 706166"/>
              <a:gd name="connsiteY4" fmla="*/ 494316 h 494316"/>
              <a:gd name="connsiteX5" fmla="*/ 247158 w 706166"/>
              <a:gd name="connsiteY5" fmla="*/ 247158 h 494316"/>
              <a:gd name="connsiteX6" fmla="*/ 0 w 706166"/>
              <a:gd name="connsiteY6" fmla="*/ 0 h 4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66" h="494316">
                <a:moveTo>
                  <a:pt x="706166" y="0"/>
                </a:moveTo>
                <a:lnTo>
                  <a:pt x="706166" y="321305"/>
                </a:lnTo>
                <a:lnTo>
                  <a:pt x="353083" y="494316"/>
                </a:lnTo>
                <a:lnTo>
                  <a:pt x="0" y="321305"/>
                </a:lnTo>
                <a:lnTo>
                  <a:pt x="0" y="0"/>
                </a:lnTo>
                <a:lnTo>
                  <a:pt x="353083" y="173011"/>
                </a:lnTo>
                <a:lnTo>
                  <a:pt x="706166" y="0"/>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spcFirstLastPara="0" vert="horz" wrap="square" lIns="8890" tIns="256049" rIns="8891" bIns="25604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 name="Freeform: Shape 14">
            <a:extLst>
              <a:ext uri="{FF2B5EF4-FFF2-40B4-BE49-F238E27FC236}">
                <a16:creationId xmlns:a16="http://schemas.microsoft.com/office/drawing/2014/main" id="{D1BEA0FA-AF1B-495F-8711-BB23797565B5}"/>
              </a:ext>
            </a:extLst>
          </p:cNvPr>
          <p:cNvSpPr/>
          <p:nvPr/>
        </p:nvSpPr>
        <p:spPr>
          <a:xfrm>
            <a:off x="1249891" y="1268092"/>
            <a:ext cx="7392385" cy="459012"/>
          </a:xfrm>
          <a:custGeom>
            <a:avLst/>
            <a:gdLst>
              <a:gd name="connsiteX0" fmla="*/ 76503 w 459008"/>
              <a:gd name="connsiteY0" fmla="*/ 0 h 5266323"/>
              <a:gd name="connsiteX1" fmla="*/ 382505 w 459008"/>
              <a:gd name="connsiteY1" fmla="*/ 0 h 5266323"/>
              <a:gd name="connsiteX2" fmla="*/ 459008 w 459008"/>
              <a:gd name="connsiteY2" fmla="*/ 76503 h 5266323"/>
              <a:gd name="connsiteX3" fmla="*/ 459008 w 459008"/>
              <a:gd name="connsiteY3" fmla="*/ 5266323 h 5266323"/>
              <a:gd name="connsiteX4" fmla="*/ 459008 w 459008"/>
              <a:gd name="connsiteY4" fmla="*/ 5266323 h 5266323"/>
              <a:gd name="connsiteX5" fmla="*/ 0 w 459008"/>
              <a:gd name="connsiteY5" fmla="*/ 5266323 h 5266323"/>
              <a:gd name="connsiteX6" fmla="*/ 0 w 459008"/>
              <a:gd name="connsiteY6" fmla="*/ 5266323 h 5266323"/>
              <a:gd name="connsiteX7" fmla="*/ 0 w 459008"/>
              <a:gd name="connsiteY7" fmla="*/ 76503 h 5266323"/>
              <a:gd name="connsiteX8" fmla="*/ 76503 w 459008"/>
              <a:gd name="connsiteY8" fmla="*/ 0 h 526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08" h="5266323">
                <a:moveTo>
                  <a:pt x="459008" y="877743"/>
                </a:moveTo>
                <a:lnTo>
                  <a:pt x="459008" y="4388580"/>
                </a:lnTo>
                <a:cubicBezTo>
                  <a:pt x="459008" y="4873336"/>
                  <a:pt x="456023" y="5266317"/>
                  <a:pt x="452340" y="5266317"/>
                </a:cubicBezTo>
                <a:lnTo>
                  <a:pt x="0" y="5266317"/>
                </a:lnTo>
                <a:lnTo>
                  <a:pt x="0" y="5266317"/>
                </a:lnTo>
                <a:lnTo>
                  <a:pt x="0" y="6"/>
                </a:lnTo>
                <a:lnTo>
                  <a:pt x="0" y="6"/>
                </a:lnTo>
                <a:lnTo>
                  <a:pt x="452340" y="6"/>
                </a:lnTo>
                <a:cubicBezTo>
                  <a:pt x="456023" y="6"/>
                  <a:pt x="459008" y="392987"/>
                  <a:pt x="459008" y="877743"/>
                </a:cubicBez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9" tIns="31297" rIns="31297" bIns="31298" numCol="1" spcCol="1270" anchor="ctr" anchorCtr="0">
            <a:noAutofit/>
          </a:bodyPr>
          <a:lstStyle/>
          <a:p>
            <a:pPr>
              <a:lnSpc>
                <a:spcPct val="120000"/>
              </a:lnSpc>
              <a:buClr>
                <a:srgbClr val="9F2936"/>
              </a:buClr>
            </a:pPr>
            <a:r>
              <a:rPr lang="en-GB" dirty="0">
                <a:latin typeface="Calibri" panose="020F0502020204030204" pitchFamily="34" charset="0"/>
                <a:cs typeface="Calibri" panose="020F0502020204030204" pitchFamily="34" charset="0"/>
              </a:rPr>
              <a:t>Conducted virtually via MS Teams – student results shared on screen</a:t>
            </a:r>
          </a:p>
        </p:txBody>
      </p:sp>
      <p:sp>
        <p:nvSpPr>
          <p:cNvPr id="16" name="Freeform: Shape 15">
            <a:extLst>
              <a:ext uri="{FF2B5EF4-FFF2-40B4-BE49-F238E27FC236}">
                <a16:creationId xmlns:a16="http://schemas.microsoft.com/office/drawing/2014/main" id="{21831373-8D80-4260-9194-0D06D79CBFF4}"/>
              </a:ext>
            </a:extLst>
          </p:cNvPr>
          <p:cNvSpPr/>
          <p:nvPr/>
        </p:nvSpPr>
        <p:spPr>
          <a:xfrm>
            <a:off x="755577" y="1849494"/>
            <a:ext cx="494316" cy="706166"/>
          </a:xfrm>
          <a:custGeom>
            <a:avLst/>
            <a:gdLst>
              <a:gd name="connsiteX0" fmla="*/ 0 w 706166"/>
              <a:gd name="connsiteY0" fmla="*/ 0 h 494316"/>
              <a:gd name="connsiteX1" fmla="*/ 459008 w 706166"/>
              <a:gd name="connsiteY1" fmla="*/ 0 h 494316"/>
              <a:gd name="connsiteX2" fmla="*/ 706166 w 706166"/>
              <a:gd name="connsiteY2" fmla="*/ 247158 h 494316"/>
              <a:gd name="connsiteX3" fmla="*/ 459008 w 706166"/>
              <a:gd name="connsiteY3" fmla="*/ 494316 h 494316"/>
              <a:gd name="connsiteX4" fmla="*/ 0 w 706166"/>
              <a:gd name="connsiteY4" fmla="*/ 494316 h 494316"/>
              <a:gd name="connsiteX5" fmla="*/ 247158 w 706166"/>
              <a:gd name="connsiteY5" fmla="*/ 247158 h 494316"/>
              <a:gd name="connsiteX6" fmla="*/ 0 w 706166"/>
              <a:gd name="connsiteY6" fmla="*/ 0 h 4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66" h="494316">
                <a:moveTo>
                  <a:pt x="706166" y="0"/>
                </a:moveTo>
                <a:lnTo>
                  <a:pt x="706166" y="321305"/>
                </a:lnTo>
                <a:lnTo>
                  <a:pt x="353083" y="494316"/>
                </a:lnTo>
                <a:lnTo>
                  <a:pt x="0" y="321305"/>
                </a:lnTo>
                <a:lnTo>
                  <a:pt x="0" y="0"/>
                </a:lnTo>
                <a:lnTo>
                  <a:pt x="353083" y="173011"/>
                </a:lnTo>
                <a:lnTo>
                  <a:pt x="706166" y="0"/>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spcFirstLastPara="0" vert="horz" wrap="square" lIns="8890" tIns="256048" rIns="8890" bIns="25604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7" name="Freeform: Shape 16">
            <a:extLst>
              <a:ext uri="{FF2B5EF4-FFF2-40B4-BE49-F238E27FC236}">
                <a16:creationId xmlns:a16="http://schemas.microsoft.com/office/drawing/2014/main" id="{5AB9ED06-49C7-4514-ACC5-8B0550730FDC}"/>
              </a:ext>
            </a:extLst>
          </p:cNvPr>
          <p:cNvSpPr/>
          <p:nvPr/>
        </p:nvSpPr>
        <p:spPr>
          <a:xfrm>
            <a:off x="1249892" y="1849495"/>
            <a:ext cx="7392384" cy="459009"/>
          </a:xfrm>
          <a:custGeom>
            <a:avLst/>
            <a:gdLst>
              <a:gd name="connsiteX0" fmla="*/ 76503 w 459008"/>
              <a:gd name="connsiteY0" fmla="*/ 0 h 5266323"/>
              <a:gd name="connsiteX1" fmla="*/ 382505 w 459008"/>
              <a:gd name="connsiteY1" fmla="*/ 0 h 5266323"/>
              <a:gd name="connsiteX2" fmla="*/ 459008 w 459008"/>
              <a:gd name="connsiteY2" fmla="*/ 76503 h 5266323"/>
              <a:gd name="connsiteX3" fmla="*/ 459008 w 459008"/>
              <a:gd name="connsiteY3" fmla="*/ 5266323 h 5266323"/>
              <a:gd name="connsiteX4" fmla="*/ 459008 w 459008"/>
              <a:gd name="connsiteY4" fmla="*/ 5266323 h 5266323"/>
              <a:gd name="connsiteX5" fmla="*/ 0 w 459008"/>
              <a:gd name="connsiteY5" fmla="*/ 5266323 h 5266323"/>
              <a:gd name="connsiteX6" fmla="*/ 0 w 459008"/>
              <a:gd name="connsiteY6" fmla="*/ 5266323 h 5266323"/>
              <a:gd name="connsiteX7" fmla="*/ 0 w 459008"/>
              <a:gd name="connsiteY7" fmla="*/ 76503 h 5266323"/>
              <a:gd name="connsiteX8" fmla="*/ 76503 w 459008"/>
              <a:gd name="connsiteY8" fmla="*/ 0 h 526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08" h="5266323">
                <a:moveTo>
                  <a:pt x="459008" y="877743"/>
                </a:moveTo>
                <a:lnTo>
                  <a:pt x="459008" y="4388580"/>
                </a:lnTo>
                <a:cubicBezTo>
                  <a:pt x="459008" y="4873336"/>
                  <a:pt x="456023" y="5266317"/>
                  <a:pt x="452340" y="5266317"/>
                </a:cubicBezTo>
                <a:lnTo>
                  <a:pt x="0" y="5266317"/>
                </a:lnTo>
                <a:lnTo>
                  <a:pt x="0" y="5266317"/>
                </a:lnTo>
                <a:lnTo>
                  <a:pt x="0" y="6"/>
                </a:lnTo>
                <a:lnTo>
                  <a:pt x="0" y="6"/>
                </a:lnTo>
                <a:lnTo>
                  <a:pt x="452340" y="6"/>
                </a:lnTo>
                <a:cubicBezTo>
                  <a:pt x="456023" y="6"/>
                  <a:pt x="459008" y="392987"/>
                  <a:pt x="459008" y="877743"/>
                </a:cubicBez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9" tIns="31297" rIns="31297" bIns="31298" numCol="1" spcCol="1270" anchor="ctr" anchorCtr="0">
            <a:noAutofit/>
          </a:bodyPr>
          <a:lstStyle/>
          <a:p>
            <a:pPr marL="0" lvl="1" defTabSz="622300">
              <a:lnSpc>
                <a:spcPct val="90000"/>
              </a:lnSpc>
              <a:spcBef>
                <a:spcPct val="0"/>
              </a:spcBef>
              <a:spcAft>
                <a:spcPct val="15000"/>
              </a:spcAft>
              <a:defRPr/>
            </a:pPr>
            <a:r>
              <a:rPr lang="en-GB" dirty="0">
                <a:solidFill>
                  <a:prstClr val="black"/>
                </a:solidFill>
              </a:rPr>
              <a:t>Mechanistic ratification of student results – fuller discussion at pre-boards</a:t>
            </a:r>
          </a:p>
        </p:txBody>
      </p:sp>
      <p:sp>
        <p:nvSpPr>
          <p:cNvPr id="18" name="Freeform: Shape 17">
            <a:extLst>
              <a:ext uri="{FF2B5EF4-FFF2-40B4-BE49-F238E27FC236}">
                <a16:creationId xmlns:a16="http://schemas.microsoft.com/office/drawing/2014/main" id="{DA0F5647-8DDF-4CCB-9C06-D83652875731}"/>
              </a:ext>
            </a:extLst>
          </p:cNvPr>
          <p:cNvSpPr/>
          <p:nvPr/>
        </p:nvSpPr>
        <p:spPr>
          <a:xfrm>
            <a:off x="755577" y="2430895"/>
            <a:ext cx="494316" cy="706166"/>
          </a:xfrm>
          <a:custGeom>
            <a:avLst/>
            <a:gdLst>
              <a:gd name="connsiteX0" fmla="*/ 0 w 706166"/>
              <a:gd name="connsiteY0" fmla="*/ 0 h 494316"/>
              <a:gd name="connsiteX1" fmla="*/ 459008 w 706166"/>
              <a:gd name="connsiteY1" fmla="*/ 0 h 494316"/>
              <a:gd name="connsiteX2" fmla="*/ 706166 w 706166"/>
              <a:gd name="connsiteY2" fmla="*/ 247158 h 494316"/>
              <a:gd name="connsiteX3" fmla="*/ 459008 w 706166"/>
              <a:gd name="connsiteY3" fmla="*/ 494316 h 494316"/>
              <a:gd name="connsiteX4" fmla="*/ 0 w 706166"/>
              <a:gd name="connsiteY4" fmla="*/ 494316 h 494316"/>
              <a:gd name="connsiteX5" fmla="*/ 247158 w 706166"/>
              <a:gd name="connsiteY5" fmla="*/ 247158 h 494316"/>
              <a:gd name="connsiteX6" fmla="*/ 0 w 706166"/>
              <a:gd name="connsiteY6" fmla="*/ 0 h 4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66" h="494316">
                <a:moveTo>
                  <a:pt x="706166" y="0"/>
                </a:moveTo>
                <a:lnTo>
                  <a:pt x="706166" y="321305"/>
                </a:lnTo>
                <a:lnTo>
                  <a:pt x="353083" y="494316"/>
                </a:lnTo>
                <a:lnTo>
                  <a:pt x="0" y="321305"/>
                </a:lnTo>
                <a:lnTo>
                  <a:pt x="0" y="0"/>
                </a:lnTo>
                <a:lnTo>
                  <a:pt x="353083" y="173011"/>
                </a:lnTo>
                <a:lnTo>
                  <a:pt x="706166" y="0"/>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spcFirstLastPara="0" vert="horz" wrap="square" lIns="8890" tIns="256048" rIns="8890" bIns="25604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9" name="Freeform: Shape 18">
            <a:extLst>
              <a:ext uri="{FF2B5EF4-FFF2-40B4-BE49-F238E27FC236}">
                <a16:creationId xmlns:a16="http://schemas.microsoft.com/office/drawing/2014/main" id="{FD56CB9D-C641-4DEA-937A-BB76766407E2}"/>
              </a:ext>
            </a:extLst>
          </p:cNvPr>
          <p:cNvSpPr/>
          <p:nvPr/>
        </p:nvSpPr>
        <p:spPr>
          <a:xfrm>
            <a:off x="1249892" y="2430896"/>
            <a:ext cx="7392384" cy="459009"/>
          </a:xfrm>
          <a:custGeom>
            <a:avLst/>
            <a:gdLst>
              <a:gd name="connsiteX0" fmla="*/ 76503 w 459008"/>
              <a:gd name="connsiteY0" fmla="*/ 0 h 5266323"/>
              <a:gd name="connsiteX1" fmla="*/ 382505 w 459008"/>
              <a:gd name="connsiteY1" fmla="*/ 0 h 5266323"/>
              <a:gd name="connsiteX2" fmla="*/ 459008 w 459008"/>
              <a:gd name="connsiteY2" fmla="*/ 76503 h 5266323"/>
              <a:gd name="connsiteX3" fmla="*/ 459008 w 459008"/>
              <a:gd name="connsiteY3" fmla="*/ 5266323 h 5266323"/>
              <a:gd name="connsiteX4" fmla="*/ 459008 w 459008"/>
              <a:gd name="connsiteY4" fmla="*/ 5266323 h 5266323"/>
              <a:gd name="connsiteX5" fmla="*/ 0 w 459008"/>
              <a:gd name="connsiteY5" fmla="*/ 5266323 h 5266323"/>
              <a:gd name="connsiteX6" fmla="*/ 0 w 459008"/>
              <a:gd name="connsiteY6" fmla="*/ 5266323 h 5266323"/>
              <a:gd name="connsiteX7" fmla="*/ 0 w 459008"/>
              <a:gd name="connsiteY7" fmla="*/ 76503 h 5266323"/>
              <a:gd name="connsiteX8" fmla="*/ 76503 w 459008"/>
              <a:gd name="connsiteY8" fmla="*/ 0 h 526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08" h="5266323">
                <a:moveTo>
                  <a:pt x="459008" y="877743"/>
                </a:moveTo>
                <a:lnTo>
                  <a:pt x="459008" y="4388580"/>
                </a:lnTo>
                <a:cubicBezTo>
                  <a:pt x="459008" y="4873336"/>
                  <a:pt x="456023" y="5266317"/>
                  <a:pt x="452340" y="5266317"/>
                </a:cubicBezTo>
                <a:lnTo>
                  <a:pt x="0" y="5266317"/>
                </a:lnTo>
                <a:lnTo>
                  <a:pt x="0" y="5266317"/>
                </a:lnTo>
                <a:lnTo>
                  <a:pt x="0" y="6"/>
                </a:lnTo>
                <a:lnTo>
                  <a:pt x="0" y="6"/>
                </a:lnTo>
                <a:lnTo>
                  <a:pt x="452340" y="6"/>
                </a:lnTo>
                <a:cubicBezTo>
                  <a:pt x="456023" y="6"/>
                  <a:pt x="459008" y="392987"/>
                  <a:pt x="459008" y="877743"/>
                </a:cubicBez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9" tIns="31297" rIns="31297" bIns="31298" numCol="1" spcCol="1270" anchor="ctr" anchorCtr="0">
            <a:noAutofit/>
          </a:bodyPr>
          <a:lstStyle/>
          <a:p>
            <a:pPr marL="0" lvl="1" defTabSz="622300">
              <a:lnSpc>
                <a:spcPct val="90000"/>
              </a:lnSpc>
              <a:spcBef>
                <a:spcPct val="0"/>
              </a:spcBef>
              <a:spcAft>
                <a:spcPct val="15000"/>
              </a:spcAft>
              <a:defRPr/>
            </a:pPr>
            <a:r>
              <a:rPr lang="en-GB" dirty="0">
                <a:solidFill>
                  <a:prstClr val="black"/>
                </a:solidFill>
              </a:rPr>
              <a:t>External examiners invited to provide brief verbal report</a:t>
            </a:r>
          </a:p>
        </p:txBody>
      </p:sp>
      <p:sp>
        <p:nvSpPr>
          <p:cNvPr id="20" name="Freeform: Shape 19">
            <a:extLst>
              <a:ext uri="{FF2B5EF4-FFF2-40B4-BE49-F238E27FC236}">
                <a16:creationId xmlns:a16="http://schemas.microsoft.com/office/drawing/2014/main" id="{E3F8AC98-67FD-4E9E-9396-FBB23C93B916}"/>
              </a:ext>
            </a:extLst>
          </p:cNvPr>
          <p:cNvSpPr/>
          <p:nvPr/>
        </p:nvSpPr>
        <p:spPr>
          <a:xfrm>
            <a:off x="755577" y="3012296"/>
            <a:ext cx="494316" cy="706166"/>
          </a:xfrm>
          <a:custGeom>
            <a:avLst/>
            <a:gdLst>
              <a:gd name="connsiteX0" fmla="*/ 0 w 706166"/>
              <a:gd name="connsiteY0" fmla="*/ 0 h 494316"/>
              <a:gd name="connsiteX1" fmla="*/ 459008 w 706166"/>
              <a:gd name="connsiteY1" fmla="*/ 0 h 494316"/>
              <a:gd name="connsiteX2" fmla="*/ 706166 w 706166"/>
              <a:gd name="connsiteY2" fmla="*/ 247158 h 494316"/>
              <a:gd name="connsiteX3" fmla="*/ 459008 w 706166"/>
              <a:gd name="connsiteY3" fmla="*/ 494316 h 494316"/>
              <a:gd name="connsiteX4" fmla="*/ 0 w 706166"/>
              <a:gd name="connsiteY4" fmla="*/ 494316 h 494316"/>
              <a:gd name="connsiteX5" fmla="*/ 247158 w 706166"/>
              <a:gd name="connsiteY5" fmla="*/ 247158 h 494316"/>
              <a:gd name="connsiteX6" fmla="*/ 0 w 706166"/>
              <a:gd name="connsiteY6" fmla="*/ 0 h 4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66" h="494316">
                <a:moveTo>
                  <a:pt x="706166" y="0"/>
                </a:moveTo>
                <a:lnTo>
                  <a:pt x="706166" y="321305"/>
                </a:lnTo>
                <a:lnTo>
                  <a:pt x="353083" y="494316"/>
                </a:lnTo>
                <a:lnTo>
                  <a:pt x="0" y="321305"/>
                </a:lnTo>
                <a:lnTo>
                  <a:pt x="0" y="0"/>
                </a:lnTo>
                <a:lnTo>
                  <a:pt x="353083" y="173011"/>
                </a:lnTo>
                <a:lnTo>
                  <a:pt x="706166" y="0"/>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spcFirstLastPara="0" vert="horz" wrap="square" lIns="8890" tIns="256048" rIns="8890" bIns="25604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 name="Freeform: Shape 20">
            <a:extLst>
              <a:ext uri="{FF2B5EF4-FFF2-40B4-BE49-F238E27FC236}">
                <a16:creationId xmlns:a16="http://schemas.microsoft.com/office/drawing/2014/main" id="{C40FCF96-E97E-4062-AC35-22411A217662}"/>
              </a:ext>
            </a:extLst>
          </p:cNvPr>
          <p:cNvSpPr/>
          <p:nvPr/>
        </p:nvSpPr>
        <p:spPr>
          <a:xfrm>
            <a:off x="1249892" y="3012297"/>
            <a:ext cx="7392384" cy="459009"/>
          </a:xfrm>
          <a:custGeom>
            <a:avLst/>
            <a:gdLst>
              <a:gd name="connsiteX0" fmla="*/ 76503 w 459008"/>
              <a:gd name="connsiteY0" fmla="*/ 0 h 5266323"/>
              <a:gd name="connsiteX1" fmla="*/ 382505 w 459008"/>
              <a:gd name="connsiteY1" fmla="*/ 0 h 5266323"/>
              <a:gd name="connsiteX2" fmla="*/ 459008 w 459008"/>
              <a:gd name="connsiteY2" fmla="*/ 76503 h 5266323"/>
              <a:gd name="connsiteX3" fmla="*/ 459008 w 459008"/>
              <a:gd name="connsiteY3" fmla="*/ 5266323 h 5266323"/>
              <a:gd name="connsiteX4" fmla="*/ 459008 w 459008"/>
              <a:gd name="connsiteY4" fmla="*/ 5266323 h 5266323"/>
              <a:gd name="connsiteX5" fmla="*/ 0 w 459008"/>
              <a:gd name="connsiteY5" fmla="*/ 5266323 h 5266323"/>
              <a:gd name="connsiteX6" fmla="*/ 0 w 459008"/>
              <a:gd name="connsiteY6" fmla="*/ 5266323 h 5266323"/>
              <a:gd name="connsiteX7" fmla="*/ 0 w 459008"/>
              <a:gd name="connsiteY7" fmla="*/ 76503 h 5266323"/>
              <a:gd name="connsiteX8" fmla="*/ 76503 w 459008"/>
              <a:gd name="connsiteY8" fmla="*/ 0 h 526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08" h="5266323">
                <a:moveTo>
                  <a:pt x="459008" y="877743"/>
                </a:moveTo>
                <a:lnTo>
                  <a:pt x="459008" y="4388580"/>
                </a:lnTo>
                <a:cubicBezTo>
                  <a:pt x="459008" y="4873336"/>
                  <a:pt x="456023" y="5266317"/>
                  <a:pt x="452340" y="5266317"/>
                </a:cubicBezTo>
                <a:lnTo>
                  <a:pt x="0" y="5266317"/>
                </a:lnTo>
                <a:lnTo>
                  <a:pt x="0" y="5266317"/>
                </a:lnTo>
                <a:lnTo>
                  <a:pt x="0" y="6"/>
                </a:lnTo>
                <a:lnTo>
                  <a:pt x="0" y="6"/>
                </a:lnTo>
                <a:lnTo>
                  <a:pt x="452340" y="6"/>
                </a:lnTo>
                <a:cubicBezTo>
                  <a:pt x="456023" y="6"/>
                  <a:pt x="459008" y="392987"/>
                  <a:pt x="459008" y="877743"/>
                </a:cubicBez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9" tIns="31297" rIns="31297" bIns="31298" numCol="1" spcCol="1270" anchor="ctr" anchorCtr="0">
            <a:noAutofit/>
          </a:bodyPr>
          <a:lstStyle/>
          <a:p>
            <a:pPr marL="0" lvl="1" defTabSz="622300">
              <a:lnSpc>
                <a:spcPct val="90000"/>
              </a:lnSpc>
              <a:spcBef>
                <a:spcPct val="0"/>
              </a:spcBef>
              <a:spcAft>
                <a:spcPct val="15000"/>
              </a:spcAft>
              <a:defRPr/>
            </a:pPr>
            <a:r>
              <a:rPr lang="en-GB" dirty="0">
                <a:solidFill>
                  <a:prstClr val="black"/>
                </a:solidFill>
              </a:rPr>
              <a:t>Reduced constitution for efficiency – academic lead for each programme</a:t>
            </a:r>
          </a:p>
        </p:txBody>
      </p:sp>
      <p:sp>
        <p:nvSpPr>
          <p:cNvPr id="22" name="Freeform: Shape 21">
            <a:extLst>
              <a:ext uri="{FF2B5EF4-FFF2-40B4-BE49-F238E27FC236}">
                <a16:creationId xmlns:a16="http://schemas.microsoft.com/office/drawing/2014/main" id="{851A5A53-8BA3-4C93-81B0-BA60FB6494A9}"/>
              </a:ext>
            </a:extLst>
          </p:cNvPr>
          <p:cNvSpPr/>
          <p:nvPr/>
        </p:nvSpPr>
        <p:spPr>
          <a:xfrm>
            <a:off x="755577" y="3593697"/>
            <a:ext cx="494316" cy="706166"/>
          </a:xfrm>
          <a:custGeom>
            <a:avLst/>
            <a:gdLst>
              <a:gd name="connsiteX0" fmla="*/ 0 w 706166"/>
              <a:gd name="connsiteY0" fmla="*/ 0 h 494316"/>
              <a:gd name="connsiteX1" fmla="*/ 459008 w 706166"/>
              <a:gd name="connsiteY1" fmla="*/ 0 h 494316"/>
              <a:gd name="connsiteX2" fmla="*/ 706166 w 706166"/>
              <a:gd name="connsiteY2" fmla="*/ 247158 h 494316"/>
              <a:gd name="connsiteX3" fmla="*/ 459008 w 706166"/>
              <a:gd name="connsiteY3" fmla="*/ 494316 h 494316"/>
              <a:gd name="connsiteX4" fmla="*/ 0 w 706166"/>
              <a:gd name="connsiteY4" fmla="*/ 494316 h 494316"/>
              <a:gd name="connsiteX5" fmla="*/ 247158 w 706166"/>
              <a:gd name="connsiteY5" fmla="*/ 247158 h 494316"/>
              <a:gd name="connsiteX6" fmla="*/ 0 w 706166"/>
              <a:gd name="connsiteY6" fmla="*/ 0 h 4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66" h="494316">
                <a:moveTo>
                  <a:pt x="706166" y="0"/>
                </a:moveTo>
                <a:lnTo>
                  <a:pt x="706166" y="321305"/>
                </a:lnTo>
                <a:lnTo>
                  <a:pt x="353083" y="494316"/>
                </a:lnTo>
                <a:lnTo>
                  <a:pt x="0" y="321305"/>
                </a:lnTo>
                <a:lnTo>
                  <a:pt x="0" y="0"/>
                </a:lnTo>
                <a:lnTo>
                  <a:pt x="353083" y="173011"/>
                </a:lnTo>
                <a:lnTo>
                  <a:pt x="706166" y="0"/>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spcFirstLastPara="0" vert="horz" wrap="square" lIns="8890" tIns="256048" rIns="8890" bIns="25604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3" name="Freeform: Shape 22">
            <a:extLst>
              <a:ext uri="{FF2B5EF4-FFF2-40B4-BE49-F238E27FC236}">
                <a16:creationId xmlns:a16="http://schemas.microsoft.com/office/drawing/2014/main" id="{6F829423-5A93-4EED-B51F-C0B9094A3E34}"/>
              </a:ext>
            </a:extLst>
          </p:cNvPr>
          <p:cNvSpPr/>
          <p:nvPr/>
        </p:nvSpPr>
        <p:spPr>
          <a:xfrm>
            <a:off x="1249892" y="3593698"/>
            <a:ext cx="7392384" cy="459009"/>
          </a:xfrm>
          <a:custGeom>
            <a:avLst/>
            <a:gdLst>
              <a:gd name="connsiteX0" fmla="*/ 76503 w 459008"/>
              <a:gd name="connsiteY0" fmla="*/ 0 h 5266323"/>
              <a:gd name="connsiteX1" fmla="*/ 382505 w 459008"/>
              <a:gd name="connsiteY1" fmla="*/ 0 h 5266323"/>
              <a:gd name="connsiteX2" fmla="*/ 459008 w 459008"/>
              <a:gd name="connsiteY2" fmla="*/ 76503 h 5266323"/>
              <a:gd name="connsiteX3" fmla="*/ 459008 w 459008"/>
              <a:gd name="connsiteY3" fmla="*/ 5266323 h 5266323"/>
              <a:gd name="connsiteX4" fmla="*/ 459008 w 459008"/>
              <a:gd name="connsiteY4" fmla="*/ 5266323 h 5266323"/>
              <a:gd name="connsiteX5" fmla="*/ 0 w 459008"/>
              <a:gd name="connsiteY5" fmla="*/ 5266323 h 5266323"/>
              <a:gd name="connsiteX6" fmla="*/ 0 w 459008"/>
              <a:gd name="connsiteY6" fmla="*/ 5266323 h 5266323"/>
              <a:gd name="connsiteX7" fmla="*/ 0 w 459008"/>
              <a:gd name="connsiteY7" fmla="*/ 76503 h 5266323"/>
              <a:gd name="connsiteX8" fmla="*/ 76503 w 459008"/>
              <a:gd name="connsiteY8" fmla="*/ 0 h 526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08" h="5266323">
                <a:moveTo>
                  <a:pt x="459008" y="877743"/>
                </a:moveTo>
                <a:lnTo>
                  <a:pt x="459008" y="4388580"/>
                </a:lnTo>
                <a:cubicBezTo>
                  <a:pt x="459008" y="4873336"/>
                  <a:pt x="456023" y="5266317"/>
                  <a:pt x="452340" y="5266317"/>
                </a:cubicBezTo>
                <a:lnTo>
                  <a:pt x="0" y="5266317"/>
                </a:lnTo>
                <a:lnTo>
                  <a:pt x="0" y="5266317"/>
                </a:lnTo>
                <a:lnTo>
                  <a:pt x="0" y="6"/>
                </a:lnTo>
                <a:lnTo>
                  <a:pt x="0" y="6"/>
                </a:lnTo>
                <a:lnTo>
                  <a:pt x="452340" y="6"/>
                </a:lnTo>
                <a:cubicBezTo>
                  <a:pt x="456023" y="6"/>
                  <a:pt x="459008" y="392987"/>
                  <a:pt x="459008" y="877743"/>
                </a:cubicBez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9" tIns="31297" rIns="31297" bIns="31298" numCol="1" spcCol="1270" anchor="ctr" anchorCtr="0">
            <a:noAutofit/>
          </a:bodyPr>
          <a:lstStyle/>
          <a:p>
            <a:pPr marL="0" lvl="1" defTabSz="622300">
              <a:lnSpc>
                <a:spcPct val="90000"/>
              </a:lnSpc>
              <a:spcBef>
                <a:spcPct val="0"/>
              </a:spcBef>
              <a:spcAft>
                <a:spcPct val="15000"/>
              </a:spcAft>
              <a:defRPr/>
            </a:pPr>
            <a:r>
              <a:rPr lang="en-GB" dirty="0">
                <a:solidFill>
                  <a:prstClr val="black"/>
                </a:solidFill>
              </a:rPr>
              <a:t>Adherence to due process: marking, moderation and external scrutiny</a:t>
            </a:r>
          </a:p>
        </p:txBody>
      </p:sp>
      <p:sp>
        <p:nvSpPr>
          <p:cNvPr id="24" name="Freeform: Shape 23">
            <a:extLst>
              <a:ext uri="{FF2B5EF4-FFF2-40B4-BE49-F238E27FC236}">
                <a16:creationId xmlns:a16="http://schemas.microsoft.com/office/drawing/2014/main" id="{4629CAD5-1C70-4CDF-8A0C-A59C7F516756}"/>
              </a:ext>
            </a:extLst>
          </p:cNvPr>
          <p:cNvSpPr/>
          <p:nvPr/>
        </p:nvSpPr>
        <p:spPr>
          <a:xfrm>
            <a:off x="755576" y="4175097"/>
            <a:ext cx="494316" cy="706166"/>
          </a:xfrm>
          <a:custGeom>
            <a:avLst/>
            <a:gdLst>
              <a:gd name="connsiteX0" fmla="*/ 0 w 706166"/>
              <a:gd name="connsiteY0" fmla="*/ 0 h 494316"/>
              <a:gd name="connsiteX1" fmla="*/ 459008 w 706166"/>
              <a:gd name="connsiteY1" fmla="*/ 0 h 494316"/>
              <a:gd name="connsiteX2" fmla="*/ 706166 w 706166"/>
              <a:gd name="connsiteY2" fmla="*/ 247158 h 494316"/>
              <a:gd name="connsiteX3" fmla="*/ 459008 w 706166"/>
              <a:gd name="connsiteY3" fmla="*/ 494316 h 494316"/>
              <a:gd name="connsiteX4" fmla="*/ 0 w 706166"/>
              <a:gd name="connsiteY4" fmla="*/ 494316 h 494316"/>
              <a:gd name="connsiteX5" fmla="*/ 247158 w 706166"/>
              <a:gd name="connsiteY5" fmla="*/ 247158 h 494316"/>
              <a:gd name="connsiteX6" fmla="*/ 0 w 706166"/>
              <a:gd name="connsiteY6" fmla="*/ 0 h 4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66" h="494316">
                <a:moveTo>
                  <a:pt x="706166" y="0"/>
                </a:moveTo>
                <a:lnTo>
                  <a:pt x="706166" y="321305"/>
                </a:lnTo>
                <a:lnTo>
                  <a:pt x="353083" y="494316"/>
                </a:lnTo>
                <a:lnTo>
                  <a:pt x="0" y="321305"/>
                </a:lnTo>
                <a:lnTo>
                  <a:pt x="0" y="0"/>
                </a:lnTo>
                <a:lnTo>
                  <a:pt x="353083" y="173011"/>
                </a:lnTo>
                <a:lnTo>
                  <a:pt x="706166" y="0"/>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spcFirstLastPara="0" vert="horz" wrap="square" lIns="8890" tIns="256048" rIns="8890" bIns="25604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5" name="Freeform: Shape 24">
            <a:extLst>
              <a:ext uri="{FF2B5EF4-FFF2-40B4-BE49-F238E27FC236}">
                <a16:creationId xmlns:a16="http://schemas.microsoft.com/office/drawing/2014/main" id="{9377CFD0-142B-4D35-83D0-88167A8F845B}"/>
              </a:ext>
            </a:extLst>
          </p:cNvPr>
          <p:cNvSpPr/>
          <p:nvPr/>
        </p:nvSpPr>
        <p:spPr>
          <a:xfrm>
            <a:off x="1249891" y="4175098"/>
            <a:ext cx="7392384" cy="459009"/>
          </a:xfrm>
          <a:custGeom>
            <a:avLst/>
            <a:gdLst>
              <a:gd name="connsiteX0" fmla="*/ 76503 w 459008"/>
              <a:gd name="connsiteY0" fmla="*/ 0 h 5266323"/>
              <a:gd name="connsiteX1" fmla="*/ 382505 w 459008"/>
              <a:gd name="connsiteY1" fmla="*/ 0 h 5266323"/>
              <a:gd name="connsiteX2" fmla="*/ 459008 w 459008"/>
              <a:gd name="connsiteY2" fmla="*/ 76503 h 5266323"/>
              <a:gd name="connsiteX3" fmla="*/ 459008 w 459008"/>
              <a:gd name="connsiteY3" fmla="*/ 5266323 h 5266323"/>
              <a:gd name="connsiteX4" fmla="*/ 459008 w 459008"/>
              <a:gd name="connsiteY4" fmla="*/ 5266323 h 5266323"/>
              <a:gd name="connsiteX5" fmla="*/ 0 w 459008"/>
              <a:gd name="connsiteY5" fmla="*/ 5266323 h 5266323"/>
              <a:gd name="connsiteX6" fmla="*/ 0 w 459008"/>
              <a:gd name="connsiteY6" fmla="*/ 5266323 h 5266323"/>
              <a:gd name="connsiteX7" fmla="*/ 0 w 459008"/>
              <a:gd name="connsiteY7" fmla="*/ 76503 h 5266323"/>
              <a:gd name="connsiteX8" fmla="*/ 76503 w 459008"/>
              <a:gd name="connsiteY8" fmla="*/ 0 h 526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08" h="5266323">
                <a:moveTo>
                  <a:pt x="459008" y="877743"/>
                </a:moveTo>
                <a:lnTo>
                  <a:pt x="459008" y="4388580"/>
                </a:lnTo>
                <a:cubicBezTo>
                  <a:pt x="459008" y="4873336"/>
                  <a:pt x="456023" y="5266317"/>
                  <a:pt x="452340" y="5266317"/>
                </a:cubicBezTo>
                <a:lnTo>
                  <a:pt x="0" y="5266317"/>
                </a:lnTo>
                <a:lnTo>
                  <a:pt x="0" y="5266317"/>
                </a:lnTo>
                <a:lnTo>
                  <a:pt x="0" y="6"/>
                </a:lnTo>
                <a:lnTo>
                  <a:pt x="0" y="6"/>
                </a:lnTo>
                <a:lnTo>
                  <a:pt x="452340" y="6"/>
                </a:lnTo>
                <a:cubicBezTo>
                  <a:pt x="456023" y="6"/>
                  <a:pt x="459008" y="392987"/>
                  <a:pt x="459008" y="877743"/>
                </a:cubicBez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9" tIns="31297" rIns="31297" bIns="31298" numCol="1" spcCol="1270" anchor="ctr" anchorCtr="0">
            <a:noAutofit/>
          </a:bodyPr>
          <a:lstStyle/>
          <a:p>
            <a:pPr marL="0" lvl="1" defTabSz="622300">
              <a:lnSpc>
                <a:spcPct val="90000"/>
              </a:lnSpc>
              <a:spcBef>
                <a:spcPct val="0"/>
              </a:spcBef>
              <a:spcAft>
                <a:spcPct val="15000"/>
              </a:spcAft>
              <a:defRPr/>
            </a:pPr>
            <a:r>
              <a:rPr lang="en-GB" dirty="0">
                <a:solidFill>
                  <a:prstClr val="black"/>
                </a:solidFill>
              </a:rPr>
              <a:t>Verbal briefing on the academic regulations under consideration</a:t>
            </a:r>
          </a:p>
        </p:txBody>
      </p:sp>
    </p:spTree>
    <p:extLst>
      <p:ext uri="{BB962C8B-B14F-4D97-AF65-F5344CB8AC3E}">
        <p14:creationId xmlns:p14="http://schemas.microsoft.com/office/powerpoint/2010/main" val="250872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A9E6-5340-4BE0-BD80-64C939064897}"/>
              </a:ext>
            </a:extLst>
          </p:cNvPr>
          <p:cNvSpPr>
            <a:spLocks noGrp="1"/>
          </p:cNvSpPr>
          <p:nvPr>
            <p:ph type="title"/>
          </p:nvPr>
        </p:nvSpPr>
        <p:spPr/>
        <p:txBody>
          <a:bodyPr>
            <a:normAutofit/>
          </a:bodyPr>
          <a:lstStyle/>
          <a:p>
            <a:r>
              <a:rPr lang="en-GB" sz="4000" b="1" dirty="0">
                <a:solidFill>
                  <a:srgbClr val="981E32"/>
                </a:solidFill>
              </a:rPr>
              <a:t>Key roles for assessment boards</a:t>
            </a:r>
            <a:endParaRPr lang="en-GB" sz="4000" dirty="0"/>
          </a:p>
        </p:txBody>
      </p:sp>
      <p:grpSp>
        <p:nvGrpSpPr>
          <p:cNvPr id="4" name="Group 3">
            <a:extLst>
              <a:ext uri="{FF2B5EF4-FFF2-40B4-BE49-F238E27FC236}">
                <a16:creationId xmlns:a16="http://schemas.microsoft.com/office/drawing/2014/main" id="{E977E9AA-F114-4012-9E69-6FEC8A9A148A}"/>
              </a:ext>
            </a:extLst>
          </p:cNvPr>
          <p:cNvGrpSpPr/>
          <p:nvPr/>
        </p:nvGrpSpPr>
        <p:grpSpPr>
          <a:xfrm>
            <a:off x="2715327" y="1101329"/>
            <a:ext cx="1687810" cy="1363647"/>
            <a:chOff x="2715327" y="1101329"/>
            <a:chExt cx="1687810" cy="1363647"/>
          </a:xfrm>
          <a:solidFill>
            <a:schemeClr val="accent6"/>
          </a:solidFill>
        </p:grpSpPr>
        <p:pic>
          <p:nvPicPr>
            <p:cNvPr id="15" name="Content Placeholder 4" descr="User">
              <a:extLst>
                <a:ext uri="{FF2B5EF4-FFF2-40B4-BE49-F238E27FC236}">
                  <a16:creationId xmlns:a16="http://schemas.microsoft.com/office/drawing/2014/main" id="{9A46BC67-EA0B-4837-945E-5F0869C6F0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4709" y="1101329"/>
              <a:ext cx="914400" cy="914400"/>
            </a:xfrm>
            <a:prstGeom prst="rect">
              <a:avLst/>
            </a:prstGeom>
          </p:spPr>
        </p:pic>
        <p:sp>
          <p:nvSpPr>
            <p:cNvPr id="16" name="Callout: Down Arrow 15">
              <a:extLst>
                <a:ext uri="{FF2B5EF4-FFF2-40B4-BE49-F238E27FC236}">
                  <a16:creationId xmlns:a16="http://schemas.microsoft.com/office/drawing/2014/main" id="{7CA83B2B-CC9F-4B8E-B87E-71DEF8894041}"/>
                </a:ext>
              </a:extLst>
            </p:cNvPr>
            <p:cNvSpPr/>
            <p:nvPr/>
          </p:nvSpPr>
          <p:spPr>
            <a:xfrm>
              <a:off x="2715327" y="1864528"/>
              <a:ext cx="1687810" cy="600448"/>
            </a:xfrm>
            <a:prstGeom prst="downArrowCallout">
              <a:avLst/>
            </a:prstGeom>
            <a:grp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Lead academic</a:t>
              </a:r>
            </a:p>
          </p:txBody>
        </p:sp>
      </p:grpSp>
      <p:grpSp>
        <p:nvGrpSpPr>
          <p:cNvPr id="3" name="Group 2">
            <a:extLst>
              <a:ext uri="{FF2B5EF4-FFF2-40B4-BE49-F238E27FC236}">
                <a16:creationId xmlns:a16="http://schemas.microsoft.com/office/drawing/2014/main" id="{B99009B5-B3F2-4E42-83EB-77D6F10D270B}"/>
              </a:ext>
            </a:extLst>
          </p:cNvPr>
          <p:cNvGrpSpPr/>
          <p:nvPr/>
        </p:nvGrpSpPr>
        <p:grpSpPr>
          <a:xfrm>
            <a:off x="475974" y="1088791"/>
            <a:ext cx="1999468" cy="1362855"/>
            <a:chOff x="475974" y="1088791"/>
            <a:chExt cx="1999468" cy="1362855"/>
          </a:xfrm>
          <a:solidFill>
            <a:schemeClr val="accent6"/>
          </a:solidFill>
        </p:grpSpPr>
        <p:pic>
          <p:nvPicPr>
            <p:cNvPr id="19" name="Content Placeholder 4" descr="User">
              <a:extLst>
                <a:ext uri="{FF2B5EF4-FFF2-40B4-BE49-F238E27FC236}">
                  <a16:creationId xmlns:a16="http://schemas.microsoft.com/office/drawing/2014/main" id="{9F5C2968-D14C-40D9-93FE-6537D702D8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608" y="1088791"/>
              <a:ext cx="914400" cy="914400"/>
            </a:xfrm>
            <a:prstGeom prst="rect">
              <a:avLst/>
            </a:prstGeom>
          </p:spPr>
        </p:pic>
        <p:sp>
          <p:nvSpPr>
            <p:cNvPr id="20" name="Callout: Down Arrow 19">
              <a:extLst>
                <a:ext uri="{FF2B5EF4-FFF2-40B4-BE49-F238E27FC236}">
                  <a16:creationId xmlns:a16="http://schemas.microsoft.com/office/drawing/2014/main" id="{9F793BB6-04C2-4CB3-9D0F-D35E2DF84DEF}"/>
                </a:ext>
              </a:extLst>
            </p:cNvPr>
            <p:cNvSpPr/>
            <p:nvPr/>
          </p:nvSpPr>
          <p:spPr>
            <a:xfrm>
              <a:off x="475974" y="1851198"/>
              <a:ext cx="1999468" cy="600448"/>
            </a:xfrm>
            <a:prstGeom prst="downArrowCallout">
              <a:avLst>
                <a:gd name="adj1" fmla="val 25000"/>
                <a:gd name="adj2" fmla="val 25000"/>
                <a:gd name="adj3" fmla="val 25000"/>
                <a:gd name="adj4" fmla="val 64977"/>
              </a:avLst>
            </a:prstGeom>
            <a:grp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Assoc Dean Academic</a:t>
              </a:r>
            </a:p>
          </p:txBody>
        </p:sp>
      </p:grpSp>
      <p:grpSp>
        <p:nvGrpSpPr>
          <p:cNvPr id="6" name="Group 5">
            <a:extLst>
              <a:ext uri="{FF2B5EF4-FFF2-40B4-BE49-F238E27FC236}">
                <a16:creationId xmlns:a16="http://schemas.microsoft.com/office/drawing/2014/main" id="{0CC15979-3FD8-4DB6-BF58-54AAD3977269}"/>
              </a:ext>
            </a:extLst>
          </p:cNvPr>
          <p:cNvGrpSpPr/>
          <p:nvPr/>
        </p:nvGrpSpPr>
        <p:grpSpPr>
          <a:xfrm>
            <a:off x="6868463" y="1099840"/>
            <a:ext cx="2007435" cy="1346955"/>
            <a:chOff x="6868463" y="1099840"/>
            <a:chExt cx="2007435" cy="1346955"/>
          </a:xfrm>
          <a:solidFill>
            <a:schemeClr val="accent6"/>
          </a:solidFill>
        </p:grpSpPr>
        <p:pic>
          <p:nvPicPr>
            <p:cNvPr id="21" name="Content Placeholder 4" descr="User">
              <a:extLst>
                <a:ext uri="{FF2B5EF4-FFF2-40B4-BE49-F238E27FC236}">
                  <a16:creationId xmlns:a16="http://schemas.microsoft.com/office/drawing/2014/main" id="{30AB730F-7737-48D7-B1FA-7B1669D604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76326" y="1099840"/>
              <a:ext cx="914400" cy="914400"/>
            </a:xfrm>
            <a:prstGeom prst="rect">
              <a:avLst/>
            </a:prstGeom>
          </p:spPr>
        </p:pic>
        <p:sp>
          <p:nvSpPr>
            <p:cNvPr id="22" name="Callout: Down Arrow 21">
              <a:extLst>
                <a:ext uri="{FF2B5EF4-FFF2-40B4-BE49-F238E27FC236}">
                  <a16:creationId xmlns:a16="http://schemas.microsoft.com/office/drawing/2014/main" id="{C5FB3FE7-D63F-45F3-8815-85F7E9478BD2}"/>
                </a:ext>
              </a:extLst>
            </p:cNvPr>
            <p:cNvSpPr/>
            <p:nvPr/>
          </p:nvSpPr>
          <p:spPr>
            <a:xfrm>
              <a:off x="6868463" y="1846347"/>
              <a:ext cx="2007435" cy="600448"/>
            </a:xfrm>
            <a:prstGeom prst="downArrowCallout">
              <a:avLst/>
            </a:prstGeom>
            <a:grp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Stud/Academic </a:t>
              </a:r>
              <a:r>
                <a:rPr kumimoji="0" lang="en-GB" sz="1600" b="0" i="0" u="none" strike="noStrike" kern="1200" cap="none" spc="0" normalizeH="0" baseline="0" noProof="0" dirty="0" err="1">
                  <a:ln>
                    <a:noFill/>
                  </a:ln>
                  <a:solidFill>
                    <a:prstClr val="black"/>
                  </a:solidFill>
                  <a:effectLst/>
                  <a:uLnTx/>
                  <a:uFillTx/>
                  <a:latin typeface="Calibri"/>
                  <a:ea typeface="+mn-ea"/>
                  <a:cs typeface="+mn-cs"/>
                </a:rPr>
                <a:t>Serv</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4" name="Group 33">
            <a:extLst>
              <a:ext uri="{FF2B5EF4-FFF2-40B4-BE49-F238E27FC236}">
                <a16:creationId xmlns:a16="http://schemas.microsoft.com/office/drawing/2014/main" id="{5653BD1A-4EA2-4095-A840-89836660439C}"/>
              </a:ext>
            </a:extLst>
          </p:cNvPr>
          <p:cNvGrpSpPr/>
          <p:nvPr/>
        </p:nvGrpSpPr>
        <p:grpSpPr>
          <a:xfrm>
            <a:off x="2715327" y="2487550"/>
            <a:ext cx="1712658" cy="503485"/>
            <a:chOff x="5718389" y="870243"/>
            <a:chExt cx="2032857" cy="503485"/>
          </a:xfrm>
          <a:scene3d>
            <a:camera prst="orthographicFront">
              <a:rot lat="0" lon="0" rev="0"/>
            </a:camera>
            <a:lightRig rig="contrasting" dir="t">
              <a:rot lat="0" lon="0" rev="7800000"/>
            </a:lightRig>
          </a:scene3d>
        </p:grpSpPr>
        <p:sp>
          <p:nvSpPr>
            <p:cNvPr id="44" name="Rectangle: Rounded Corners 43">
              <a:extLst>
                <a:ext uri="{FF2B5EF4-FFF2-40B4-BE49-F238E27FC236}">
                  <a16:creationId xmlns:a16="http://schemas.microsoft.com/office/drawing/2014/main" id="{F72BCAD2-C93A-44F4-B5A9-9630BAC97125}"/>
                </a:ext>
              </a:extLst>
            </p:cNvPr>
            <p:cNvSpPr/>
            <p:nvPr/>
          </p:nvSpPr>
          <p:spPr>
            <a:xfrm>
              <a:off x="5718389" y="870243"/>
              <a:ext cx="2032857" cy="503485"/>
            </a:xfrm>
            <a:prstGeom prst="roundRect">
              <a:avLst>
                <a:gd name="adj" fmla="val 10000"/>
              </a:avLst>
            </a:prstGeom>
            <a:ln/>
          </p:spPr>
          <p:style>
            <a:lnRef idx="2">
              <a:schemeClr val="accent6"/>
            </a:lnRef>
            <a:fillRef idx="1">
              <a:schemeClr val="lt1"/>
            </a:fillRef>
            <a:effectRef idx="0">
              <a:schemeClr val="accent6"/>
            </a:effectRef>
            <a:fontRef idx="minor">
              <a:schemeClr val="dk1"/>
            </a:fontRef>
          </p:style>
        </p:sp>
        <p:sp>
          <p:nvSpPr>
            <p:cNvPr id="45" name="Rectangle: Rounded Corners 4">
              <a:extLst>
                <a:ext uri="{FF2B5EF4-FFF2-40B4-BE49-F238E27FC236}">
                  <a16:creationId xmlns:a16="http://schemas.microsoft.com/office/drawing/2014/main" id="{2ECA2311-2433-40D6-B8A7-258D9C281C8A}"/>
                </a:ext>
              </a:extLst>
            </p:cNvPr>
            <p:cNvSpPr txBox="1"/>
            <p:nvPr/>
          </p:nvSpPr>
          <p:spPr>
            <a:xfrm>
              <a:off x="5733136" y="884990"/>
              <a:ext cx="2003363" cy="473991"/>
            </a:xfrm>
            <a:prstGeom prst="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35560" tIns="26670" rIns="35560" bIns="2667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Assessment </a:t>
              </a:r>
              <a:r>
                <a:rPr kumimoji="0" lang="en-GB" sz="1400" b="0" i="0" u="none" strike="noStrike" kern="1200" cap="none" spc="0" normalizeH="0" baseline="0" noProof="0" dirty="0" err="1">
                  <a:ln>
                    <a:noFill/>
                  </a:ln>
                  <a:solidFill>
                    <a:schemeClr val="tx1"/>
                  </a:solidFill>
                  <a:effectLst/>
                  <a:uLnTx/>
                  <a:uFillTx/>
                  <a:latin typeface="Calibri" panose="020F0502020204030204" pitchFamily="34" charset="0"/>
                  <a:ea typeface="+mn-ea"/>
                  <a:cs typeface="Calibri" panose="020F0502020204030204" pitchFamily="34" charset="0"/>
                </a:rPr>
                <a:t>inc</a:t>
              </a: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b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b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moderation</a:t>
              </a:r>
            </a:p>
          </p:txBody>
        </p:sp>
      </p:grpSp>
      <p:grpSp>
        <p:nvGrpSpPr>
          <p:cNvPr id="35" name="Group 34">
            <a:extLst>
              <a:ext uri="{FF2B5EF4-FFF2-40B4-BE49-F238E27FC236}">
                <a16:creationId xmlns:a16="http://schemas.microsoft.com/office/drawing/2014/main" id="{7A664958-7459-4899-8FF8-D239C458B02E}"/>
              </a:ext>
            </a:extLst>
          </p:cNvPr>
          <p:cNvGrpSpPr/>
          <p:nvPr/>
        </p:nvGrpSpPr>
        <p:grpSpPr>
          <a:xfrm>
            <a:off x="2715328" y="3075253"/>
            <a:ext cx="1697785" cy="503485"/>
            <a:chOff x="5707704" y="1447061"/>
            <a:chExt cx="2032857" cy="503485"/>
          </a:xfrm>
          <a:scene3d>
            <a:camera prst="orthographicFront">
              <a:rot lat="0" lon="0" rev="0"/>
            </a:camera>
            <a:lightRig rig="contrasting" dir="t">
              <a:rot lat="0" lon="0" rev="7800000"/>
            </a:lightRig>
          </a:scene3d>
        </p:grpSpPr>
        <p:sp>
          <p:nvSpPr>
            <p:cNvPr id="42" name="Rectangle: Rounded Corners 41">
              <a:extLst>
                <a:ext uri="{FF2B5EF4-FFF2-40B4-BE49-F238E27FC236}">
                  <a16:creationId xmlns:a16="http://schemas.microsoft.com/office/drawing/2014/main" id="{AD08D256-889D-4760-9F80-08E00E1A5C4F}"/>
                </a:ext>
              </a:extLst>
            </p:cNvPr>
            <p:cNvSpPr/>
            <p:nvPr/>
          </p:nvSpPr>
          <p:spPr>
            <a:xfrm>
              <a:off x="5707704" y="1447061"/>
              <a:ext cx="2032857" cy="503485"/>
            </a:xfrm>
            <a:prstGeom prst="roundRect">
              <a:avLst>
                <a:gd name="adj" fmla="val 10000"/>
              </a:avLst>
            </a:prstGeom>
            <a:ln/>
          </p:spPr>
          <p:style>
            <a:lnRef idx="2">
              <a:schemeClr val="accent6"/>
            </a:lnRef>
            <a:fillRef idx="1">
              <a:schemeClr val="lt1"/>
            </a:fillRef>
            <a:effectRef idx="0">
              <a:schemeClr val="accent6"/>
            </a:effectRef>
            <a:fontRef idx="minor">
              <a:schemeClr val="dk1"/>
            </a:fontRef>
          </p:style>
        </p:sp>
        <p:sp>
          <p:nvSpPr>
            <p:cNvPr id="43" name="Rectangle: Rounded Corners 6">
              <a:extLst>
                <a:ext uri="{FF2B5EF4-FFF2-40B4-BE49-F238E27FC236}">
                  <a16:creationId xmlns:a16="http://schemas.microsoft.com/office/drawing/2014/main" id="{328A2E19-7B04-4D79-9AF7-F62BA5869FD0}"/>
                </a:ext>
              </a:extLst>
            </p:cNvPr>
            <p:cNvSpPr txBox="1"/>
            <p:nvPr/>
          </p:nvSpPr>
          <p:spPr>
            <a:xfrm>
              <a:off x="5735243" y="1453683"/>
              <a:ext cx="1972953" cy="485802"/>
            </a:xfrm>
            <a:prstGeom prst="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35560" tIns="26670" rIns="35560" bIns="2667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Provide accurate/</a:t>
              </a:r>
              <a:b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b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timely marks</a:t>
              </a:r>
            </a:p>
          </p:txBody>
        </p:sp>
      </p:grpSp>
      <p:grpSp>
        <p:nvGrpSpPr>
          <p:cNvPr id="36" name="Group 35">
            <a:extLst>
              <a:ext uri="{FF2B5EF4-FFF2-40B4-BE49-F238E27FC236}">
                <a16:creationId xmlns:a16="http://schemas.microsoft.com/office/drawing/2014/main" id="{8283DB72-1B31-4E99-90E1-B9DB8CC95403}"/>
              </a:ext>
            </a:extLst>
          </p:cNvPr>
          <p:cNvGrpSpPr/>
          <p:nvPr/>
        </p:nvGrpSpPr>
        <p:grpSpPr>
          <a:xfrm>
            <a:off x="2726012" y="3652441"/>
            <a:ext cx="1701974" cy="503485"/>
            <a:chOff x="5718389" y="2013616"/>
            <a:chExt cx="2032857" cy="503485"/>
          </a:xfrm>
          <a:scene3d>
            <a:camera prst="orthographicFront">
              <a:rot lat="0" lon="0" rev="0"/>
            </a:camera>
            <a:lightRig rig="contrasting" dir="t">
              <a:rot lat="0" lon="0" rev="7800000"/>
            </a:lightRig>
          </a:scene3d>
        </p:grpSpPr>
        <p:sp>
          <p:nvSpPr>
            <p:cNvPr id="40" name="Rectangle: Rounded Corners 39">
              <a:extLst>
                <a:ext uri="{FF2B5EF4-FFF2-40B4-BE49-F238E27FC236}">
                  <a16:creationId xmlns:a16="http://schemas.microsoft.com/office/drawing/2014/main" id="{512A9637-06C2-43A7-9288-C036BBCD3CEB}"/>
                </a:ext>
              </a:extLst>
            </p:cNvPr>
            <p:cNvSpPr/>
            <p:nvPr/>
          </p:nvSpPr>
          <p:spPr>
            <a:xfrm>
              <a:off x="5718389" y="2013616"/>
              <a:ext cx="2032857" cy="503485"/>
            </a:xfrm>
            <a:prstGeom prst="roundRect">
              <a:avLst>
                <a:gd name="adj" fmla="val 10000"/>
              </a:avLst>
            </a:prstGeom>
            <a:ln/>
          </p:spPr>
          <p:style>
            <a:lnRef idx="2">
              <a:schemeClr val="accent6"/>
            </a:lnRef>
            <a:fillRef idx="1">
              <a:schemeClr val="lt1"/>
            </a:fillRef>
            <a:effectRef idx="0">
              <a:schemeClr val="accent6"/>
            </a:effectRef>
            <a:fontRef idx="minor">
              <a:schemeClr val="dk1"/>
            </a:fontRef>
          </p:style>
        </p:sp>
        <p:sp>
          <p:nvSpPr>
            <p:cNvPr id="41" name="Rectangle: Rounded Corners 8">
              <a:extLst>
                <a:ext uri="{FF2B5EF4-FFF2-40B4-BE49-F238E27FC236}">
                  <a16:creationId xmlns:a16="http://schemas.microsoft.com/office/drawing/2014/main" id="{9E907DB8-DE2E-4D3C-975A-B06661D95192}"/>
                </a:ext>
              </a:extLst>
            </p:cNvPr>
            <p:cNvSpPr txBox="1"/>
            <p:nvPr/>
          </p:nvSpPr>
          <p:spPr>
            <a:xfrm>
              <a:off x="5733099" y="2020238"/>
              <a:ext cx="1998432" cy="471883"/>
            </a:xfrm>
            <a:prstGeom prst="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35560" tIns="26670" rIns="35560" bIns="2667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Present results </a:t>
              </a:r>
              <a:b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b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at the board</a:t>
              </a:r>
            </a:p>
          </p:txBody>
        </p:sp>
      </p:grpSp>
      <p:grpSp>
        <p:nvGrpSpPr>
          <p:cNvPr id="37" name="Group 36">
            <a:extLst>
              <a:ext uri="{FF2B5EF4-FFF2-40B4-BE49-F238E27FC236}">
                <a16:creationId xmlns:a16="http://schemas.microsoft.com/office/drawing/2014/main" id="{CDD6BFBA-0371-4DE4-BC05-3945FB7F70A3}"/>
              </a:ext>
            </a:extLst>
          </p:cNvPr>
          <p:cNvGrpSpPr/>
          <p:nvPr/>
        </p:nvGrpSpPr>
        <p:grpSpPr>
          <a:xfrm>
            <a:off x="2726012" y="4229629"/>
            <a:ext cx="1697784" cy="503485"/>
            <a:chOff x="5718389" y="2779760"/>
            <a:chExt cx="2032857" cy="503485"/>
          </a:xfrm>
          <a:scene3d>
            <a:camera prst="orthographicFront">
              <a:rot lat="0" lon="0" rev="0"/>
            </a:camera>
            <a:lightRig rig="contrasting" dir="t">
              <a:rot lat="0" lon="0" rev="7800000"/>
            </a:lightRig>
          </a:scene3d>
        </p:grpSpPr>
        <p:sp>
          <p:nvSpPr>
            <p:cNvPr id="38" name="Rectangle: Rounded Corners 37">
              <a:extLst>
                <a:ext uri="{FF2B5EF4-FFF2-40B4-BE49-F238E27FC236}">
                  <a16:creationId xmlns:a16="http://schemas.microsoft.com/office/drawing/2014/main" id="{3775AB30-F15D-4656-9C5A-85BF0BA950F0}"/>
                </a:ext>
              </a:extLst>
            </p:cNvPr>
            <p:cNvSpPr/>
            <p:nvPr/>
          </p:nvSpPr>
          <p:spPr>
            <a:xfrm>
              <a:off x="5718389" y="2779760"/>
              <a:ext cx="2032857" cy="503485"/>
            </a:xfrm>
            <a:prstGeom prst="roundRect">
              <a:avLst>
                <a:gd name="adj" fmla="val 10000"/>
              </a:avLst>
            </a:prstGeom>
            <a:ln/>
          </p:spPr>
          <p:style>
            <a:lnRef idx="2">
              <a:schemeClr val="accent6"/>
            </a:lnRef>
            <a:fillRef idx="1">
              <a:schemeClr val="lt1"/>
            </a:fillRef>
            <a:effectRef idx="0">
              <a:schemeClr val="accent6"/>
            </a:effectRef>
            <a:fontRef idx="minor">
              <a:schemeClr val="dk1"/>
            </a:fontRef>
          </p:style>
        </p:sp>
        <p:sp>
          <p:nvSpPr>
            <p:cNvPr id="39" name="Rectangle: Rounded Corners 10">
              <a:extLst>
                <a:ext uri="{FF2B5EF4-FFF2-40B4-BE49-F238E27FC236}">
                  <a16:creationId xmlns:a16="http://schemas.microsoft.com/office/drawing/2014/main" id="{0A19AA6F-385E-4267-8AA6-173F3A312EF6}"/>
                </a:ext>
              </a:extLst>
            </p:cNvPr>
            <p:cNvSpPr txBox="1"/>
            <p:nvPr/>
          </p:nvSpPr>
          <p:spPr>
            <a:xfrm>
              <a:off x="5733136" y="2794507"/>
              <a:ext cx="2003363" cy="473991"/>
            </a:xfrm>
            <a:prstGeom prst="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35560" tIns="26670" rIns="35560" bIns="2667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sym typeface="Wingdings" panose="05000000000000000000" pitchFamily="2" charset="2"/>
                </a:rPr>
                <a:t>Updates on </a:t>
              </a:r>
              <a:b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sym typeface="Wingdings" panose="05000000000000000000" pitchFamily="2" charset="2"/>
                </a:rPr>
              </a:b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sym typeface="Wingdings" panose="05000000000000000000" pitchFamily="2" charset="2"/>
                </a:rPr>
                <a:t>individual cases</a:t>
              </a:r>
              <a:endPar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grpSp>
      <p:grpSp>
        <p:nvGrpSpPr>
          <p:cNvPr id="55" name="Group 54">
            <a:extLst>
              <a:ext uri="{FF2B5EF4-FFF2-40B4-BE49-F238E27FC236}">
                <a16:creationId xmlns:a16="http://schemas.microsoft.com/office/drawing/2014/main" id="{1CB44816-48BF-4EB9-BBBC-9F3CA0A53FB1}"/>
              </a:ext>
            </a:extLst>
          </p:cNvPr>
          <p:cNvGrpSpPr/>
          <p:nvPr/>
        </p:nvGrpSpPr>
        <p:grpSpPr>
          <a:xfrm>
            <a:off x="457200" y="2492893"/>
            <a:ext cx="2032857" cy="499007"/>
            <a:chOff x="2986737" y="1027703"/>
            <a:chExt cx="2032857" cy="499007"/>
          </a:xfrm>
        </p:grpSpPr>
        <p:sp>
          <p:nvSpPr>
            <p:cNvPr id="65" name="Rectangle: Rounded Corners 64">
              <a:extLst>
                <a:ext uri="{FF2B5EF4-FFF2-40B4-BE49-F238E27FC236}">
                  <a16:creationId xmlns:a16="http://schemas.microsoft.com/office/drawing/2014/main" id="{43AA63FC-0574-418B-8607-0CF350E35FFA}"/>
                </a:ext>
              </a:extLst>
            </p:cNvPr>
            <p:cNvSpPr/>
            <p:nvPr/>
          </p:nvSpPr>
          <p:spPr>
            <a:xfrm>
              <a:off x="2986737" y="1027703"/>
              <a:ext cx="2032857" cy="499007"/>
            </a:xfrm>
            <a:prstGeom prst="roundRect">
              <a:avLst>
                <a:gd name="adj" fmla="val 10000"/>
              </a:avLst>
            </a:prstGeom>
            <a:ln/>
          </p:spPr>
          <p:style>
            <a:lnRef idx="2">
              <a:schemeClr val="accent6"/>
            </a:lnRef>
            <a:fillRef idx="1">
              <a:schemeClr val="lt1"/>
            </a:fillRef>
            <a:effectRef idx="0">
              <a:schemeClr val="accent6"/>
            </a:effectRef>
            <a:fontRef idx="minor">
              <a:schemeClr val="dk1"/>
            </a:fontRef>
          </p:style>
        </p:sp>
        <p:sp>
          <p:nvSpPr>
            <p:cNvPr id="66" name="Rectangle: Rounded Corners 4">
              <a:extLst>
                <a:ext uri="{FF2B5EF4-FFF2-40B4-BE49-F238E27FC236}">
                  <a16:creationId xmlns:a16="http://schemas.microsoft.com/office/drawing/2014/main" id="{EB1A3E15-0BE0-4CE6-B5D4-778B410E8ED3}"/>
                </a:ext>
              </a:extLst>
            </p:cNvPr>
            <p:cNvSpPr txBox="1"/>
            <p:nvPr/>
          </p:nvSpPr>
          <p:spPr>
            <a:xfrm>
              <a:off x="3001352" y="1042318"/>
              <a:ext cx="2003627" cy="469777"/>
            </a:xfrm>
            <a:prstGeom prst="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27940" tIns="20955" rIns="27940" bIns="2095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Board operation/ assessment processes</a:t>
              </a:r>
            </a:p>
          </p:txBody>
        </p:sp>
      </p:grpSp>
      <p:grpSp>
        <p:nvGrpSpPr>
          <p:cNvPr id="56" name="Group 55">
            <a:extLst>
              <a:ext uri="{FF2B5EF4-FFF2-40B4-BE49-F238E27FC236}">
                <a16:creationId xmlns:a16="http://schemas.microsoft.com/office/drawing/2014/main" id="{78C03916-3273-4BB4-9D95-AA388A86B5A2}"/>
              </a:ext>
            </a:extLst>
          </p:cNvPr>
          <p:cNvGrpSpPr/>
          <p:nvPr/>
        </p:nvGrpSpPr>
        <p:grpSpPr>
          <a:xfrm>
            <a:off x="457200" y="3068670"/>
            <a:ext cx="2032857" cy="499007"/>
            <a:chOff x="2986737" y="1603480"/>
            <a:chExt cx="2032857" cy="499007"/>
          </a:xfrm>
          <a:scene3d>
            <a:camera prst="orthographicFront">
              <a:rot lat="0" lon="0" rev="0"/>
            </a:camera>
            <a:lightRig rig="contrasting" dir="t">
              <a:rot lat="0" lon="0" rev="7800000"/>
            </a:lightRig>
          </a:scene3d>
        </p:grpSpPr>
        <p:sp>
          <p:nvSpPr>
            <p:cNvPr id="63" name="Rectangle: Rounded Corners 62">
              <a:extLst>
                <a:ext uri="{FF2B5EF4-FFF2-40B4-BE49-F238E27FC236}">
                  <a16:creationId xmlns:a16="http://schemas.microsoft.com/office/drawing/2014/main" id="{DECFD1E7-5A14-4384-9DE8-88C83098E39E}"/>
                </a:ext>
              </a:extLst>
            </p:cNvPr>
            <p:cNvSpPr/>
            <p:nvPr/>
          </p:nvSpPr>
          <p:spPr>
            <a:xfrm>
              <a:off x="2986737" y="1603480"/>
              <a:ext cx="2032857" cy="499007"/>
            </a:xfrm>
            <a:prstGeom prst="roundRect">
              <a:avLst>
                <a:gd name="adj" fmla="val 10000"/>
              </a:avLst>
            </a:prstGeom>
            <a:ln/>
          </p:spPr>
          <p:style>
            <a:lnRef idx="2">
              <a:schemeClr val="accent6"/>
            </a:lnRef>
            <a:fillRef idx="1">
              <a:schemeClr val="lt1"/>
            </a:fillRef>
            <a:effectRef idx="0">
              <a:schemeClr val="accent6"/>
            </a:effectRef>
            <a:fontRef idx="minor">
              <a:schemeClr val="dk1"/>
            </a:fontRef>
          </p:style>
          <p:txBody>
            <a:bodyPr/>
            <a:lstStyle/>
            <a:p>
              <a:endParaRPr lang="en-GB" dirty="0">
                <a:solidFill>
                  <a:schemeClr val="tx1"/>
                </a:solidFill>
              </a:endParaRPr>
            </a:p>
          </p:txBody>
        </p:sp>
        <p:sp>
          <p:nvSpPr>
            <p:cNvPr id="64" name="Rectangle: Rounded Corners 6">
              <a:extLst>
                <a:ext uri="{FF2B5EF4-FFF2-40B4-BE49-F238E27FC236}">
                  <a16:creationId xmlns:a16="http://schemas.microsoft.com/office/drawing/2014/main" id="{AC4D695A-5574-4C72-BF3B-595FD8481160}"/>
                </a:ext>
              </a:extLst>
            </p:cNvPr>
            <p:cNvSpPr txBox="1"/>
            <p:nvPr/>
          </p:nvSpPr>
          <p:spPr>
            <a:xfrm>
              <a:off x="3001352" y="1618095"/>
              <a:ext cx="2003627" cy="469777"/>
            </a:xfrm>
            <a:prstGeom prst="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27940" tIns="20955" rIns="27940" bIns="2095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Protocols/quoracy </a:t>
              </a:r>
              <a:b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b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adhered to</a:t>
              </a:r>
            </a:p>
          </p:txBody>
        </p:sp>
      </p:grpSp>
      <p:grpSp>
        <p:nvGrpSpPr>
          <p:cNvPr id="57" name="Group 56">
            <a:extLst>
              <a:ext uri="{FF2B5EF4-FFF2-40B4-BE49-F238E27FC236}">
                <a16:creationId xmlns:a16="http://schemas.microsoft.com/office/drawing/2014/main" id="{A53205A6-7F96-4B0C-9C6C-96D6B51A8223}"/>
              </a:ext>
            </a:extLst>
          </p:cNvPr>
          <p:cNvGrpSpPr/>
          <p:nvPr/>
        </p:nvGrpSpPr>
        <p:grpSpPr>
          <a:xfrm>
            <a:off x="457200" y="3644448"/>
            <a:ext cx="2032857" cy="499007"/>
            <a:chOff x="2986737" y="2179258"/>
            <a:chExt cx="2032857" cy="499007"/>
          </a:xfrm>
          <a:scene3d>
            <a:camera prst="orthographicFront">
              <a:rot lat="0" lon="0" rev="0"/>
            </a:camera>
            <a:lightRig rig="contrasting" dir="t">
              <a:rot lat="0" lon="0" rev="7800000"/>
            </a:lightRig>
          </a:scene3d>
        </p:grpSpPr>
        <p:sp>
          <p:nvSpPr>
            <p:cNvPr id="61" name="Rectangle: Rounded Corners 60">
              <a:extLst>
                <a:ext uri="{FF2B5EF4-FFF2-40B4-BE49-F238E27FC236}">
                  <a16:creationId xmlns:a16="http://schemas.microsoft.com/office/drawing/2014/main" id="{EA1D3FA2-A1F4-484A-8777-7215B96E7B46}"/>
                </a:ext>
              </a:extLst>
            </p:cNvPr>
            <p:cNvSpPr/>
            <p:nvPr/>
          </p:nvSpPr>
          <p:spPr>
            <a:xfrm>
              <a:off x="2986737" y="2179258"/>
              <a:ext cx="2032857" cy="499007"/>
            </a:xfrm>
            <a:prstGeom prst="roundRect">
              <a:avLst>
                <a:gd name="adj" fmla="val 10000"/>
              </a:avLst>
            </a:prstGeom>
            <a:ln/>
          </p:spPr>
          <p:style>
            <a:lnRef idx="2">
              <a:schemeClr val="accent6"/>
            </a:lnRef>
            <a:fillRef idx="1">
              <a:schemeClr val="lt1"/>
            </a:fillRef>
            <a:effectRef idx="0">
              <a:schemeClr val="accent6"/>
            </a:effectRef>
            <a:fontRef idx="minor">
              <a:schemeClr val="dk1"/>
            </a:fontRef>
          </p:style>
        </p:sp>
        <p:sp>
          <p:nvSpPr>
            <p:cNvPr id="62" name="Rectangle: Rounded Corners 8">
              <a:extLst>
                <a:ext uri="{FF2B5EF4-FFF2-40B4-BE49-F238E27FC236}">
                  <a16:creationId xmlns:a16="http://schemas.microsoft.com/office/drawing/2014/main" id="{191FA8B9-8B6B-4717-94A8-699B5FECDEB1}"/>
                </a:ext>
              </a:extLst>
            </p:cNvPr>
            <p:cNvSpPr txBox="1"/>
            <p:nvPr/>
          </p:nvSpPr>
          <p:spPr>
            <a:xfrm>
              <a:off x="3001352" y="2193873"/>
              <a:ext cx="2003627" cy="469777"/>
            </a:xfrm>
            <a:prstGeom prst="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27940" tIns="20955" rIns="27940" bIns="2095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Regulations applied fairly/</a:t>
              </a:r>
              <a:b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b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consistently across faculty</a:t>
              </a:r>
            </a:p>
          </p:txBody>
        </p:sp>
      </p:grpSp>
      <p:grpSp>
        <p:nvGrpSpPr>
          <p:cNvPr id="58" name="Group 57">
            <a:extLst>
              <a:ext uri="{FF2B5EF4-FFF2-40B4-BE49-F238E27FC236}">
                <a16:creationId xmlns:a16="http://schemas.microsoft.com/office/drawing/2014/main" id="{BA28DAC0-C1A5-49E9-921D-C8B753165C85}"/>
              </a:ext>
            </a:extLst>
          </p:cNvPr>
          <p:cNvGrpSpPr/>
          <p:nvPr/>
        </p:nvGrpSpPr>
        <p:grpSpPr>
          <a:xfrm>
            <a:off x="457200" y="4220226"/>
            <a:ext cx="2032857" cy="499007"/>
            <a:chOff x="2986737" y="2755036"/>
            <a:chExt cx="2032857" cy="499007"/>
          </a:xfrm>
          <a:scene3d>
            <a:camera prst="orthographicFront">
              <a:rot lat="0" lon="0" rev="0"/>
            </a:camera>
            <a:lightRig rig="contrasting" dir="t">
              <a:rot lat="0" lon="0" rev="7800000"/>
            </a:lightRig>
          </a:scene3d>
        </p:grpSpPr>
        <p:sp>
          <p:nvSpPr>
            <p:cNvPr id="59" name="Rectangle: Rounded Corners 58">
              <a:extLst>
                <a:ext uri="{FF2B5EF4-FFF2-40B4-BE49-F238E27FC236}">
                  <a16:creationId xmlns:a16="http://schemas.microsoft.com/office/drawing/2014/main" id="{F5760031-47B4-40C0-A950-FB8DD4A8AA2D}"/>
                </a:ext>
              </a:extLst>
            </p:cNvPr>
            <p:cNvSpPr/>
            <p:nvPr/>
          </p:nvSpPr>
          <p:spPr>
            <a:xfrm>
              <a:off x="2986737" y="2755036"/>
              <a:ext cx="2032857" cy="499007"/>
            </a:xfrm>
            <a:prstGeom prst="roundRect">
              <a:avLst>
                <a:gd name="adj" fmla="val 10000"/>
              </a:avLst>
            </a:prstGeom>
            <a:ln/>
          </p:spPr>
          <p:style>
            <a:lnRef idx="2">
              <a:schemeClr val="accent6"/>
            </a:lnRef>
            <a:fillRef idx="1">
              <a:schemeClr val="lt1"/>
            </a:fillRef>
            <a:effectRef idx="0">
              <a:schemeClr val="accent6"/>
            </a:effectRef>
            <a:fontRef idx="minor">
              <a:schemeClr val="dk1"/>
            </a:fontRef>
          </p:style>
        </p:sp>
        <p:sp>
          <p:nvSpPr>
            <p:cNvPr id="60" name="Rectangle: Rounded Corners 10">
              <a:extLst>
                <a:ext uri="{FF2B5EF4-FFF2-40B4-BE49-F238E27FC236}">
                  <a16:creationId xmlns:a16="http://schemas.microsoft.com/office/drawing/2014/main" id="{9FCD6DB1-8D7D-407A-B4CD-2CA13E7E3C04}"/>
                </a:ext>
              </a:extLst>
            </p:cNvPr>
            <p:cNvSpPr txBox="1"/>
            <p:nvPr/>
          </p:nvSpPr>
          <p:spPr>
            <a:xfrm>
              <a:off x="3001352" y="2769651"/>
              <a:ext cx="2003627" cy="469777"/>
            </a:xfrm>
            <a:prstGeom prst="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27940" tIns="20955" rIns="27940" bIns="2095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PSRB/programme-specific regulations adhered to</a:t>
              </a:r>
            </a:p>
          </p:txBody>
        </p:sp>
      </p:grpSp>
      <p:grpSp>
        <p:nvGrpSpPr>
          <p:cNvPr id="46" name="Group 45">
            <a:extLst>
              <a:ext uri="{FF2B5EF4-FFF2-40B4-BE49-F238E27FC236}">
                <a16:creationId xmlns:a16="http://schemas.microsoft.com/office/drawing/2014/main" id="{2258E1C5-0B65-468C-8433-73C2CFE156BF}"/>
              </a:ext>
            </a:extLst>
          </p:cNvPr>
          <p:cNvGrpSpPr/>
          <p:nvPr/>
        </p:nvGrpSpPr>
        <p:grpSpPr>
          <a:xfrm>
            <a:off x="4572000" y="2475588"/>
            <a:ext cx="2100969" cy="672953"/>
            <a:chOff x="255084" y="1027912"/>
            <a:chExt cx="2032857" cy="672953"/>
          </a:xfrm>
          <a:scene3d>
            <a:camera prst="orthographicFront">
              <a:rot lat="0" lon="0" rev="0"/>
            </a:camera>
            <a:lightRig rig="contrasting" dir="t">
              <a:rot lat="0" lon="0" rev="7800000"/>
            </a:lightRig>
          </a:scene3d>
        </p:grpSpPr>
        <p:sp>
          <p:nvSpPr>
            <p:cNvPr id="53" name="Rectangle: Rounded Corners 52">
              <a:extLst>
                <a:ext uri="{FF2B5EF4-FFF2-40B4-BE49-F238E27FC236}">
                  <a16:creationId xmlns:a16="http://schemas.microsoft.com/office/drawing/2014/main" id="{278B0E24-3AA5-4EED-999F-EC3D7E43D627}"/>
                </a:ext>
              </a:extLst>
            </p:cNvPr>
            <p:cNvSpPr/>
            <p:nvPr/>
          </p:nvSpPr>
          <p:spPr>
            <a:xfrm>
              <a:off x="255084" y="1027912"/>
              <a:ext cx="2032857" cy="672953"/>
            </a:xfrm>
            <a:prstGeom prst="roundRect">
              <a:avLst>
                <a:gd name="adj" fmla="val 10000"/>
              </a:avLst>
            </a:prstGeom>
            <a:ln/>
          </p:spPr>
          <p:style>
            <a:lnRef idx="2">
              <a:schemeClr val="accent6"/>
            </a:lnRef>
            <a:fillRef idx="1">
              <a:schemeClr val="lt1"/>
            </a:fillRef>
            <a:effectRef idx="0">
              <a:schemeClr val="accent6"/>
            </a:effectRef>
            <a:fontRef idx="minor">
              <a:schemeClr val="dk1"/>
            </a:fontRef>
          </p:style>
        </p:sp>
        <p:sp>
          <p:nvSpPr>
            <p:cNvPr id="54" name="Rectangle: Rounded Corners 4">
              <a:extLst>
                <a:ext uri="{FF2B5EF4-FFF2-40B4-BE49-F238E27FC236}">
                  <a16:creationId xmlns:a16="http://schemas.microsoft.com/office/drawing/2014/main" id="{B89F97D9-A94C-422B-81CB-598D5ECAD01F}"/>
                </a:ext>
              </a:extLst>
            </p:cNvPr>
            <p:cNvSpPr txBox="1"/>
            <p:nvPr/>
          </p:nvSpPr>
          <p:spPr>
            <a:xfrm>
              <a:off x="274794" y="1047622"/>
              <a:ext cx="1993437" cy="633533"/>
            </a:xfrm>
            <a:prstGeom prst="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27940" tIns="20955" rIns="27940" bIns="2095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Confirm marks distribution/raise issues with assessment processes</a:t>
              </a:r>
            </a:p>
          </p:txBody>
        </p:sp>
      </p:grpSp>
      <p:grpSp>
        <p:nvGrpSpPr>
          <p:cNvPr id="47" name="Group 46">
            <a:extLst>
              <a:ext uri="{FF2B5EF4-FFF2-40B4-BE49-F238E27FC236}">
                <a16:creationId xmlns:a16="http://schemas.microsoft.com/office/drawing/2014/main" id="{58B7CEA2-6313-4A3D-B520-D5BDB1B11601}"/>
              </a:ext>
            </a:extLst>
          </p:cNvPr>
          <p:cNvGrpSpPr/>
          <p:nvPr/>
        </p:nvGrpSpPr>
        <p:grpSpPr>
          <a:xfrm>
            <a:off x="4592370" y="3261286"/>
            <a:ext cx="2080599" cy="672953"/>
            <a:chOff x="255084" y="1804396"/>
            <a:chExt cx="2032857" cy="672953"/>
          </a:xfrm>
          <a:scene3d>
            <a:camera prst="orthographicFront">
              <a:rot lat="0" lon="0" rev="0"/>
            </a:camera>
            <a:lightRig rig="contrasting" dir="t">
              <a:rot lat="0" lon="0" rev="7800000"/>
            </a:lightRig>
          </a:scene3d>
        </p:grpSpPr>
        <p:sp>
          <p:nvSpPr>
            <p:cNvPr id="51" name="Rectangle: Rounded Corners 50">
              <a:extLst>
                <a:ext uri="{FF2B5EF4-FFF2-40B4-BE49-F238E27FC236}">
                  <a16:creationId xmlns:a16="http://schemas.microsoft.com/office/drawing/2014/main" id="{C8DB3EE5-FDCE-42A0-A0E2-369C9DC50397}"/>
                </a:ext>
              </a:extLst>
            </p:cNvPr>
            <p:cNvSpPr/>
            <p:nvPr/>
          </p:nvSpPr>
          <p:spPr>
            <a:xfrm>
              <a:off x="255084" y="1804396"/>
              <a:ext cx="2032857" cy="672953"/>
            </a:xfrm>
            <a:prstGeom prst="roundRect">
              <a:avLst>
                <a:gd name="adj" fmla="val 10000"/>
              </a:avLst>
            </a:prstGeom>
            <a:ln/>
          </p:spPr>
          <p:style>
            <a:lnRef idx="2">
              <a:schemeClr val="accent6"/>
            </a:lnRef>
            <a:fillRef idx="1">
              <a:schemeClr val="lt1"/>
            </a:fillRef>
            <a:effectRef idx="0">
              <a:schemeClr val="accent6"/>
            </a:effectRef>
            <a:fontRef idx="minor">
              <a:schemeClr val="dk1"/>
            </a:fontRef>
          </p:style>
        </p:sp>
        <p:sp>
          <p:nvSpPr>
            <p:cNvPr id="52" name="Rectangle: Rounded Corners 6">
              <a:extLst>
                <a:ext uri="{FF2B5EF4-FFF2-40B4-BE49-F238E27FC236}">
                  <a16:creationId xmlns:a16="http://schemas.microsoft.com/office/drawing/2014/main" id="{BBE02FF0-C52F-4D2B-803D-FE0E7AAC6612}"/>
                </a:ext>
              </a:extLst>
            </p:cNvPr>
            <p:cNvSpPr txBox="1"/>
            <p:nvPr/>
          </p:nvSpPr>
          <p:spPr>
            <a:xfrm>
              <a:off x="274794" y="1824106"/>
              <a:ext cx="1993437" cy="633533"/>
            </a:xfrm>
            <a:prstGeom prst="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27940" tIns="20955" rIns="27940" bIns="2095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Advise on individual cases (internal disagreement)</a:t>
              </a:r>
            </a:p>
          </p:txBody>
        </p:sp>
      </p:grpSp>
      <p:grpSp>
        <p:nvGrpSpPr>
          <p:cNvPr id="48" name="Group 47">
            <a:extLst>
              <a:ext uri="{FF2B5EF4-FFF2-40B4-BE49-F238E27FC236}">
                <a16:creationId xmlns:a16="http://schemas.microsoft.com/office/drawing/2014/main" id="{0B34E76A-E32C-4C2F-A9E5-59216ED17564}"/>
              </a:ext>
            </a:extLst>
          </p:cNvPr>
          <p:cNvGrpSpPr/>
          <p:nvPr/>
        </p:nvGrpSpPr>
        <p:grpSpPr>
          <a:xfrm>
            <a:off x="4572000" y="4077880"/>
            <a:ext cx="2100969" cy="672953"/>
            <a:chOff x="255084" y="2580881"/>
            <a:chExt cx="2032857" cy="672953"/>
          </a:xfrm>
          <a:scene3d>
            <a:camera prst="orthographicFront">
              <a:rot lat="0" lon="0" rev="0"/>
            </a:camera>
            <a:lightRig rig="contrasting" dir="t">
              <a:rot lat="0" lon="0" rev="7800000"/>
            </a:lightRig>
          </a:scene3d>
        </p:grpSpPr>
        <p:sp>
          <p:nvSpPr>
            <p:cNvPr id="49" name="Rectangle: Rounded Corners 48">
              <a:extLst>
                <a:ext uri="{FF2B5EF4-FFF2-40B4-BE49-F238E27FC236}">
                  <a16:creationId xmlns:a16="http://schemas.microsoft.com/office/drawing/2014/main" id="{5225BE73-7E2B-4DF1-ABF9-75A7872C7F2A}"/>
                </a:ext>
              </a:extLst>
            </p:cNvPr>
            <p:cNvSpPr/>
            <p:nvPr/>
          </p:nvSpPr>
          <p:spPr>
            <a:xfrm>
              <a:off x="255084" y="2580881"/>
              <a:ext cx="2032857" cy="672953"/>
            </a:xfrm>
            <a:prstGeom prst="roundRect">
              <a:avLst>
                <a:gd name="adj" fmla="val 10000"/>
              </a:avLst>
            </a:prstGeom>
            <a:ln/>
          </p:spPr>
          <p:style>
            <a:lnRef idx="2">
              <a:schemeClr val="accent6"/>
            </a:lnRef>
            <a:fillRef idx="1">
              <a:schemeClr val="lt1"/>
            </a:fillRef>
            <a:effectRef idx="0">
              <a:schemeClr val="accent6"/>
            </a:effectRef>
            <a:fontRef idx="minor">
              <a:schemeClr val="dk1"/>
            </a:fontRef>
          </p:style>
        </p:sp>
        <p:sp>
          <p:nvSpPr>
            <p:cNvPr id="50" name="Rectangle: Rounded Corners 8">
              <a:extLst>
                <a:ext uri="{FF2B5EF4-FFF2-40B4-BE49-F238E27FC236}">
                  <a16:creationId xmlns:a16="http://schemas.microsoft.com/office/drawing/2014/main" id="{C5232FC6-1CED-4E15-9C68-7C05E6316B3D}"/>
                </a:ext>
              </a:extLst>
            </p:cNvPr>
            <p:cNvSpPr txBox="1"/>
            <p:nvPr/>
          </p:nvSpPr>
          <p:spPr>
            <a:xfrm>
              <a:off x="274794" y="2600591"/>
              <a:ext cx="1993437" cy="633533"/>
            </a:xfrm>
            <a:prstGeom prst="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27940" tIns="20955" rIns="27940" bIns="20955" numCol="1" spcCol="1270" anchor="ctr" anchorCtr="0">
              <a:noAutofit/>
            </a:bodyPr>
            <a:lstStyle/>
            <a:p>
              <a:pPr marL="0" marR="0" lvl="0" indent="0" algn="ctr" defTabSz="48895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Report on findings/</a:t>
              </a:r>
              <a:b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b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experience to date</a:t>
              </a:r>
            </a:p>
          </p:txBody>
        </p:sp>
      </p:grpSp>
      <p:grpSp>
        <p:nvGrpSpPr>
          <p:cNvPr id="67" name="Group 66">
            <a:extLst>
              <a:ext uri="{FF2B5EF4-FFF2-40B4-BE49-F238E27FC236}">
                <a16:creationId xmlns:a16="http://schemas.microsoft.com/office/drawing/2014/main" id="{93DA96C9-785F-482B-820B-62F76ABA5F82}"/>
              </a:ext>
            </a:extLst>
          </p:cNvPr>
          <p:cNvGrpSpPr/>
          <p:nvPr/>
        </p:nvGrpSpPr>
        <p:grpSpPr>
          <a:xfrm>
            <a:off x="6858886" y="2476470"/>
            <a:ext cx="2032857" cy="486505"/>
            <a:chOff x="2986737" y="949254"/>
            <a:chExt cx="2032857" cy="486505"/>
          </a:xfrm>
          <a:scene3d>
            <a:camera prst="orthographicFront">
              <a:rot lat="0" lon="0" rev="0"/>
            </a:camera>
            <a:lightRig rig="contrasting" dir="t">
              <a:rot lat="0" lon="0" rev="7800000"/>
            </a:lightRig>
          </a:scene3d>
        </p:grpSpPr>
        <p:sp>
          <p:nvSpPr>
            <p:cNvPr id="77" name="Rectangle: Rounded Corners 76">
              <a:extLst>
                <a:ext uri="{FF2B5EF4-FFF2-40B4-BE49-F238E27FC236}">
                  <a16:creationId xmlns:a16="http://schemas.microsoft.com/office/drawing/2014/main" id="{1C7B4A83-24E5-425A-91DC-364D8C3D4D84}"/>
                </a:ext>
              </a:extLst>
            </p:cNvPr>
            <p:cNvSpPr/>
            <p:nvPr/>
          </p:nvSpPr>
          <p:spPr>
            <a:xfrm>
              <a:off x="2986737" y="949254"/>
              <a:ext cx="2032857" cy="486505"/>
            </a:xfrm>
            <a:prstGeom prst="roundRect">
              <a:avLst>
                <a:gd name="adj" fmla="val 10000"/>
              </a:avLst>
            </a:prstGeom>
            <a:ln/>
          </p:spPr>
          <p:style>
            <a:lnRef idx="2">
              <a:schemeClr val="accent6"/>
            </a:lnRef>
            <a:fillRef idx="1">
              <a:schemeClr val="lt1"/>
            </a:fillRef>
            <a:effectRef idx="0">
              <a:schemeClr val="accent6"/>
            </a:effectRef>
            <a:fontRef idx="minor">
              <a:schemeClr val="dk1"/>
            </a:fontRef>
          </p:style>
        </p:sp>
        <p:sp>
          <p:nvSpPr>
            <p:cNvPr id="78" name="Rectangle: Rounded Corners 4">
              <a:extLst>
                <a:ext uri="{FF2B5EF4-FFF2-40B4-BE49-F238E27FC236}">
                  <a16:creationId xmlns:a16="http://schemas.microsoft.com/office/drawing/2014/main" id="{23F95017-D6AB-4C36-8199-175985C63F3F}"/>
                </a:ext>
              </a:extLst>
            </p:cNvPr>
            <p:cNvSpPr txBox="1"/>
            <p:nvPr/>
          </p:nvSpPr>
          <p:spPr>
            <a:xfrm>
              <a:off x="3000986" y="963503"/>
              <a:ext cx="2004359" cy="458007"/>
            </a:xfrm>
            <a:prstGeom prst="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27940" tIns="20955" rIns="27940" bIns="20955"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Regulations applied consistently and fairly</a:t>
              </a:r>
            </a:p>
          </p:txBody>
        </p:sp>
      </p:grpSp>
      <p:grpSp>
        <p:nvGrpSpPr>
          <p:cNvPr id="68" name="Group 67">
            <a:extLst>
              <a:ext uri="{FF2B5EF4-FFF2-40B4-BE49-F238E27FC236}">
                <a16:creationId xmlns:a16="http://schemas.microsoft.com/office/drawing/2014/main" id="{6B8288FE-68A0-426F-8FED-0754B088824C}"/>
              </a:ext>
            </a:extLst>
          </p:cNvPr>
          <p:cNvGrpSpPr/>
          <p:nvPr/>
        </p:nvGrpSpPr>
        <p:grpSpPr>
          <a:xfrm>
            <a:off x="6858886" y="3037822"/>
            <a:ext cx="2032857" cy="486505"/>
            <a:chOff x="2986737" y="1510606"/>
            <a:chExt cx="2032857" cy="486505"/>
          </a:xfrm>
          <a:scene3d>
            <a:camera prst="orthographicFront">
              <a:rot lat="0" lon="0" rev="0"/>
            </a:camera>
            <a:lightRig rig="contrasting" dir="t">
              <a:rot lat="0" lon="0" rev="7800000"/>
            </a:lightRig>
          </a:scene3d>
        </p:grpSpPr>
        <p:sp>
          <p:nvSpPr>
            <p:cNvPr id="75" name="Rectangle: Rounded Corners 74">
              <a:extLst>
                <a:ext uri="{FF2B5EF4-FFF2-40B4-BE49-F238E27FC236}">
                  <a16:creationId xmlns:a16="http://schemas.microsoft.com/office/drawing/2014/main" id="{C6060578-A4DD-4C23-884F-B3B526A73D45}"/>
                </a:ext>
              </a:extLst>
            </p:cNvPr>
            <p:cNvSpPr/>
            <p:nvPr/>
          </p:nvSpPr>
          <p:spPr>
            <a:xfrm>
              <a:off x="2986737" y="1510606"/>
              <a:ext cx="2032857" cy="486505"/>
            </a:xfrm>
            <a:prstGeom prst="roundRect">
              <a:avLst>
                <a:gd name="adj" fmla="val 10000"/>
              </a:avLst>
            </a:prstGeom>
            <a:ln/>
          </p:spPr>
          <p:style>
            <a:lnRef idx="2">
              <a:schemeClr val="accent6"/>
            </a:lnRef>
            <a:fillRef idx="1">
              <a:schemeClr val="lt1"/>
            </a:fillRef>
            <a:effectRef idx="0">
              <a:schemeClr val="accent6"/>
            </a:effectRef>
            <a:fontRef idx="minor">
              <a:schemeClr val="dk1"/>
            </a:fontRef>
          </p:style>
        </p:sp>
        <p:sp>
          <p:nvSpPr>
            <p:cNvPr id="76" name="Rectangle: Rounded Corners 6">
              <a:extLst>
                <a:ext uri="{FF2B5EF4-FFF2-40B4-BE49-F238E27FC236}">
                  <a16:creationId xmlns:a16="http://schemas.microsoft.com/office/drawing/2014/main" id="{AFC1E87E-3680-480E-8498-143BE806C329}"/>
                </a:ext>
              </a:extLst>
            </p:cNvPr>
            <p:cNvSpPr txBox="1"/>
            <p:nvPr/>
          </p:nvSpPr>
          <p:spPr>
            <a:xfrm>
              <a:off x="3000986" y="1524855"/>
              <a:ext cx="2004359" cy="458007"/>
            </a:xfrm>
            <a:prstGeom prst="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27940" tIns="20955" rIns="27940" bIns="20955"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Protocols/quoracy </a:t>
              </a:r>
              <a:b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b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adhered to</a:t>
              </a:r>
            </a:p>
          </p:txBody>
        </p:sp>
      </p:grpSp>
      <p:grpSp>
        <p:nvGrpSpPr>
          <p:cNvPr id="69" name="Group 68">
            <a:extLst>
              <a:ext uri="{FF2B5EF4-FFF2-40B4-BE49-F238E27FC236}">
                <a16:creationId xmlns:a16="http://schemas.microsoft.com/office/drawing/2014/main" id="{842A6E31-C0D5-46BB-AD2C-07CBE96BF3ED}"/>
              </a:ext>
            </a:extLst>
          </p:cNvPr>
          <p:cNvGrpSpPr/>
          <p:nvPr/>
        </p:nvGrpSpPr>
        <p:grpSpPr>
          <a:xfrm>
            <a:off x="6858886" y="3599174"/>
            <a:ext cx="2032857" cy="486505"/>
            <a:chOff x="2986737" y="2071958"/>
            <a:chExt cx="2032857" cy="486505"/>
          </a:xfrm>
          <a:scene3d>
            <a:camera prst="orthographicFront">
              <a:rot lat="0" lon="0" rev="0"/>
            </a:camera>
            <a:lightRig rig="contrasting" dir="t">
              <a:rot lat="0" lon="0" rev="7800000"/>
            </a:lightRig>
          </a:scene3d>
        </p:grpSpPr>
        <p:sp>
          <p:nvSpPr>
            <p:cNvPr id="73" name="Rectangle: Rounded Corners 72">
              <a:extLst>
                <a:ext uri="{FF2B5EF4-FFF2-40B4-BE49-F238E27FC236}">
                  <a16:creationId xmlns:a16="http://schemas.microsoft.com/office/drawing/2014/main" id="{9A5002E6-432C-4A8F-82B8-562AF8767989}"/>
                </a:ext>
              </a:extLst>
            </p:cNvPr>
            <p:cNvSpPr/>
            <p:nvPr/>
          </p:nvSpPr>
          <p:spPr>
            <a:xfrm>
              <a:off x="2986737" y="2071958"/>
              <a:ext cx="2032857" cy="486505"/>
            </a:xfrm>
            <a:prstGeom prst="roundRect">
              <a:avLst>
                <a:gd name="adj" fmla="val 10000"/>
              </a:avLst>
            </a:prstGeom>
            <a:ln/>
          </p:spPr>
          <p:style>
            <a:lnRef idx="2">
              <a:schemeClr val="accent6"/>
            </a:lnRef>
            <a:fillRef idx="1">
              <a:schemeClr val="lt1"/>
            </a:fillRef>
            <a:effectRef idx="0">
              <a:schemeClr val="accent6"/>
            </a:effectRef>
            <a:fontRef idx="minor">
              <a:schemeClr val="dk1"/>
            </a:fontRef>
          </p:style>
        </p:sp>
        <p:sp>
          <p:nvSpPr>
            <p:cNvPr id="74" name="Rectangle: Rounded Corners 8">
              <a:extLst>
                <a:ext uri="{FF2B5EF4-FFF2-40B4-BE49-F238E27FC236}">
                  <a16:creationId xmlns:a16="http://schemas.microsoft.com/office/drawing/2014/main" id="{89F44B44-C680-4E5A-920C-63737B0F4310}"/>
                </a:ext>
              </a:extLst>
            </p:cNvPr>
            <p:cNvSpPr txBox="1"/>
            <p:nvPr/>
          </p:nvSpPr>
          <p:spPr>
            <a:xfrm>
              <a:off x="3000986" y="2086207"/>
              <a:ext cx="2004359" cy="458007"/>
            </a:xfrm>
            <a:prstGeom prst="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27940" tIns="20955" rIns="27940" bIns="20955"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External examiners participated as required</a:t>
              </a:r>
            </a:p>
          </p:txBody>
        </p:sp>
      </p:grpSp>
      <p:grpSp>
        <p:nvGrpSpPr>
          <p:cNvPr id="70" name="Group 69">
            <a:extLst>
              <a:ext uri="{FF2B5EF4-FFF2-40B4-BE49-F238E27FC236}">
                <a16:creationId xmlns:a16="http://schemas.microsoft.com/office/drawing/2014/main" id="{51F297DA-44D8-4C1D-840A-3331329A10CD}"/>
              </a:ext>
            </a:extLst>
          </p:cNvPr>
          <p:cNvGrpSpPr/>
          <p:nvPr/>
        </p:nvGrpSpPr>
        <p:grpSpPr>
          <a:xfrm>
            <a:off x="6858886" y="4160526"/>
            <a:ext cx="2032857" cy="540984"/>
            <a:chOff x="2986737" y="2633310"/>
            <a:chExt cx="2032857" cy="540984"/>
          </a:xfrm>
          <a:scene3d>
            <a:camera prst="orthographicFront">
              <a:rot lat="0" lon="0" rev="0"/>
            </a:camera>
            <a:lightRig rig="contrasting" dir="t">
              <a:rot lat="0" lon="0" rev="7800000"/>
            </a:lightRig>
          </a:scene3d>
        </p:grpSpPr>
        <p:sp>
          <p:nvSpPr>
            <p:cNvPr id="71" name="Rectangle: Rounded Corners 70">
              <a:extLst>
                <a:ext uri="{FF2B5EF4-FFF2-40B4-BE49-F238E27FC236}">
                  <a16:creationId xmlns:a16="http://schemas.microsoft.com/office/drawing/2014/main" id="{7E4E8456-6C78-4ED7-BAB6-91A992B7563A}"/>
                </a:ext>
              </a:extLst>
            </p:cNvPr>
            <p:cNvSpPr/>
            <p:nvPr/>
          </p:nvSpPr>
          <p:spPr>
            <a:xfrm>
              <a:off x="2986737" y="2633310"/>
              <a:ext cx="2032857" cy="540984"/>
            </a:xfrm>
            <a:prstGeom prst="roundRect">
              <a:avLst>
                <a:gd name="adj" fmla="val 10000"/>
              </a:avLst>
            </a:prstGeom>
            <a:ln/>
          </p:spPr>
          <p:style>
            <a:lnRef idx="2">
              <a:schemeClr val="accent6"/>
            </a:lnRef>
            <a:fillRef idx="1">
              <a:schemeClr val="lt1"/>
            </a:fillRef>
            <a:effectRef idx="0">
              <a:schemeClr val="accent6"/>
            </a:effectRef>
            <a:fontRef idx="minor">
              <a:schemeClr val="dk1"/>
            </a:fontRef>
          </p:style>
        </p:sp>
        <p:sp>
          <p:nvSpPr>
            <p:cNvPr id="72" name="Rectangle: Rounded Corners 10">
              <a:extLst>
                <a:ext uri="{FF2B5EF4-FFF2-40B4-BE49-F238E27FC236}">
                  <a16:creationId xmlns:a16="http://schemas.microsoft.com/office/drawing/2014/main" id="{957072E0-6ADF-476F-B774-0A3CF33059FB}"/>
                </a:ext>
              </a:extLst>
            </p:cNvPr>
            <p:cNvSpPr txBox="1"/>
            <p:nvPr/>
          </p:nvSpPr>
          <p:spPr>
            <a:xfrm>
              <a:off x="3002582" y="2649155"/>
              <a:ext cx="2001167" cy="509294"/>
            </a:xfrm>
            <a:prstGeom prst="rect">
              <a:avLst/>
            </a:prstGeom>
            <a:ln/>
          </p:spPr>
          <p:style>
            <a:lnRef idx="2">
              <a:schemeClr val="accent6"/>
            </a:lnRef>
            <a:fillRef idx="1">
              <a:schemeClr val="lt1"/>
            </a:fillRef>
            <a:effectRef idx="0">
              <a:schemeClr val="accent6"/>
            </a:effectRef>
            <a:fontRef idx="minor">
              <a:schemeClr val="dk1"/>
            </a:fontRef>
          </p:style>
          <p:txBody>
            <a:bodyPr spcFirstLastPara="0" vert="horz" wrap="square" lIns="27940" tIns="20955" rIns="27940" bIns="20955"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Record changes/</a:t>
              </a:r>
              <a:b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br>
              <a:r>
                <a:rPr kumimoji="0" lang="en-GB"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chair’s action</a:t>
              </a:r>
            </a:p>
          </p:txBody>
        </p:sp>
      </p:grpSp>
      <p:grpSp>
        <p:nvGrpSpPr>
          <p:cNvPr id="79" name="Group 78">
            <a:extLst>
              <a:ext uri="{FF2B5EF4-FFF2-40B4-BE49-F238E27FC236}">
                <a16:creationId xmlns:a16="http://schemas.microsoft.com/office/drawing/2014/main" id="{5D2D1595-54C6-4FAC-9940-267813FE5CD8}"/>
              </a:ext>
            </a:extLst>
          </p:cNvPr>
          <p:cNvGrpSpPr/>
          <p:nvPr/>
        </p:nvGrpSpPr>
        <p:grpSpPr>
          <a:xfrm>
            <a:off x="4659822" y="1113990"/>
            <a:ext cx="2007435" cy="1346955"/>
            <a:chOff x="6868463" y="1099840"/>
            <a:chExt cx="2007435" cy="1346955"/>
          </a:xfrm>
          <a:solidFill>
            <a:schemeClr val="accent6"/>
          </a:solidFill>
        </p:grpSpPr>
        <p:pic>
          <p:nvPicPr>
            <p:cNvPr id="80" name="Content Placeholder 4" descr="User">
              <a:extLst>
                <a:ext uri="{FF2B5EF4-FFF2-40B4-BE49-F238E27FC236}">
                  <a16:creationId xmlns:a16="http://schemas.microsoft.com/office/drawing/2014/main" id="{41764687-9912-440B-B5EB-A365F6506E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76326" y="1099840"/>
              <a:ext cx="914400" cy="914400"/>
            </a:xfrm>
            <a:prstGeom prst="rect">
              <a:avLst/>
            </a:prstGeom>
          </p:spPr>
        </p:pic>
        <p:sp>
          <p:nvSpPr>
            <p:cNvPr id="81" name="Callout: Down Arrow 80">
              <a:extLst>
                <a:ext uri="{FF2B5EF4-FFF2-40B4-BE49-F238E27FC236}">
                  <a16:creationId xmlns:a16="http://schemas.microsoft.com/office/drawing/2014/main" id="{9F684AD0-0BE9-4257-BA2A-2788C8B0825A}"/>
                </a:ext>
              </a:extLst>
            </p:cNvPr>
            <p:cNvSpPr/>
            <p:nvPr/>
          </p:nvSpPr>
          <p:spPr>
            <a:xfrm>
              <a:off x="6868463" y="1846347"/>
              <a:ext cx="2007435" cy="600448"/>
            </a:xfrm>
            <a:prstGeom prst="downArrowCallout">
              <a:avLst/>
            </a:prstGeom>
            <a:grp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External examiner</a:t>
              </a:r>
            </a:p>
          </p:txBody>
        </p:sp>
      </p:grpSp>
    </p:spTree>
    <p:extLst>
      <p:ext uri="{BB962C8B-B14F-4D97-AF65-F5344CB8AC3E}">
        <p14:creationId xmlns:p14="http://schemas.microsoft.com/office/powerpoint/2010/main" val="25178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46C8-687F-4274-8B3A-D307D8C06BD2}"/>
              </a:ext>
            </a:extLst>
          </p:cNvPr>
          <p:cNvSpPr>
            <a:spLocks noGrp="1"/>
          </p:cNvSpPr>
          <p:nvPr>
            <p:ph type="title"/>
          </p:nvPr>
        </p:nvSpPr>
        <p:spPr/>
        <p:txBody>
          <a:bodyPr>
            <a:normAutofit/>
          </a:bodyPr>
          <a:lstStyle/>
          <a:p>
            <a:r>
              <a:rPr lang="en-GB" sz="4000" b="1" dirty="0">
                <a:solidFill>
                  <a:srgbClr val="981E32"/>
                </a:solidFill>
              </a:rPr>
              <a:t>Ratifying student results</a:t>
            </a:r>
          </a:p>
        </p:txBody>
      </p:sp>
      <p:sp>
        <p:nvSpPr>
          <p:cNvPr id="14" name="Freeform: Shape 13">
            <a:extLst>
              <a:ext uri="{FF2B5EF4-FFF2-40B4-BE49-F238E27FC236}">
                <a16:creationId xmlns:a16="http://schemas.microsoft.com/office/drawing/2014/main" id="{1AF1CCB7-529A-46C7-B73B-A31FB9AB4E07}"/>
              </a:ext>
            </a:extLst>
          </p:cNvPr>
          <p:cNvSpPr/>
          <p:nvPr/>
        </p:nvSpPr>
        <p:spPr>
          <a:xfrm>
            <a:off x="755577" y="1268092"/>
            <a:ext cx="494317" cy="706167"/>
          </a:xfrm>
          <a:custGeom>
            <a:avLst/>
            <a:gdLst>
              <a:gd name="connsiteX0" fmla="*/ 0 w 706166"/>
              <a:gd name="connsiteY0" fmla="*/ 0 h 494316"/>
              <a:gd name="connsiteX1" fmla="*/ 459008 w 706166"/>
              <a:gd name="connsiteY1" fmla="*/ 0 h 494316"/>
              <a:gd name="connsiteX2" fmla="*/ 706166 w 706166"/>
              <a:gd name="connsiteY2" fmla="*/ 247158 h 494316"/>
              <a:gd name="connsiteX3" fmla="*/ 459008 w 706166"/>
              <a:gd name="connsiteY3" fmla="*/ 494316 h 494316"/>
              <a:gd name="connsiteX4" fmla="*/ 0 w 706166"/>
              <a:gd name="connsiteY4" fmla="*/ 494316 h 494316"/>
              <a:gd name="connsiteX5" fmla="*/ 247158 w 706166"/>
              <a:gd name="connsiteY5" fmla="*/ 247158 h 494316"/>
              <a:gd name="connsiteX6" fmla="*/ 0 w 706166"/>
              <a:gd name="connsiteY6" fmla="*/ 0 h 4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66" h="494316">
                <a:moveTo>
                  <a:pt x="706166" y="0"/>
                </a:moveTo>
                <a:lnTo>
                  <a:pt x="706166" y="321305"/>
                </a:lnTo>
                <a:lnTo>
                  <a:pt x="353083" y="494316"/>
                </a:lnTo>
                <a:lnTo>
                  <a:pt x="0" y="321305"/>
                </a:lnTo>
                <a:lnTo>
                  <a:pt x="0" y="0"/>
                </a:lnTo>
                <a:lnTo>
                  <a:pt x="353083" y="173011"/>
                </a:lnTo>
                <a:lnTo>
                  <a:pt x="706166" y="0"/>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spcFirstLastPara="0" vert="horz" wrap="square" lIns="8890" tIns="256049" rIns="8891" bIns="25604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5" name="Freeform: Shape 14">
            <a:extLst>
              <a:ext uri="{FF2B5EF4-FFF2-40B4-BE49-F238E27FC236}">
                <a16:creationId xmlns:a16="http://schemas.microsoft.com/office/drawing/2014/main" id="{D1BEA0FA-AF1B-495F-8711-BB23797565B5}"/>
              </a:ext>
            </a:extLst>
          </p:cNvPr>
          <p:cNvSpPr/>
          <p:nvPr/>
        </p:nvSpPr>
        <p:spPr>
          <a:xfrm>
            <a:off x="1249891" y="1268092"/>
            <a:ext cx="7392385" cy="459012"/>
          </a:xfrm>
          <a:custGeom>
            <a:avLst/>
            <a:gdLst>
              <a:gd name="connsiteX0" fmla="*/ 76503 w 459008"/>
              <a:gd name="connsiteY0" fmla="*/ 0 h 5266323"/>
              <a:gd name="connsiteX1" fmla="*/ 382505 w 459008"/>
              <a:gd name="connsiteY1" fmla="*/ 0 h 5266323"/>
              <a:gd name="connsiteX2" fmla="*/ 459008 w 459008"/>
              <a:gd name="connsiteY2" fmla="*/ 76503 h 5266323"/>
              <a:gd name="connsiteX3" fmla="*/ 459008 w 459008"/>
              <a:gd name="connsiteY3" fmla="*/ 5266323 h 5266323"/>
              <a:gd name="connsiteX4" fmla="*/ 459008 w 459008"/>
              <a:gd name="connsiteY4" fmla="*/ 5266323 h 5266323"/>
              <a:gd name="connsiteX5" fmla="*/ 0 w 459008"/>
              <a:gd name="connsiteY5" fmla="*/ 5266323 h 5266323"/>
              <a:gd name="connsiteX6" fmla="*/ 0 w 459008"/>
              <a:gd name="connsiteY6" fmla="*/ 5266323 h 5266323"/>
              <a:gd name="connsiteX7" fmla="*/ 0 w 459008"/>
              <a:gd name="connsiteY7" fmla="*/ 76503 h 5266323"/>
              <a:gd name="connsiteX8" fmla="*/ 76503 w 459008"/>
              <a:gd name="connsiteY8" fmla="*/ 0 h 526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08" h="5266323">
                <a:moveTo>
                  <a:pt x="459008" y="877743"/>
                </a:moveTo>
                <a:lnTo>
                  <a:pt x="459008" y="4388580"/>
                </a:lnTo>
                <a:cubicBezTo>
                  <a:pt x="459008" y="4873336"/>
                  <a:pt x="456023" y="5266317"/>
                  <a:pt x="452340" y="5266317"/>
                </a:cubicBezTo>
                <a:lnTo>
                  <a:pt x="0" y="5266317"/>
                </a:lnTo>
                <a:lnTo>
                  <a:pt x="0" y="5266317"/>
                </a:lnTo>
                <a:lnTo>
                  <a:pt x="0" y="6"/>
                </a:lnTo>
                <a:lnTo>
                  <a:pt x="0" y="6"/>
                </a:lnTo>
                <a:lnTo>
                  <a:pt x="452340" y="6"/>
                </a:lnTo>
                <a:cubicBezTo>
                  <a:pt x="456023" y="6"/>
                  <a:pt x="459008" y="392987"/>
                  <a:pt x="459008" y="877743"/>
                </a:cubicBez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9" tIns="31297" rIns="31297" bIns="31298" numCol="1" spcCol="1270" anchor="ctr" anchorCtr="0">
            <a:noAutofit/>
          </a:bodyPr>
          <a:lstStyle/>
          <a:p>
            <a:pPr>
              <a:lnSpc>
                <a:spcPct val="120000"/>
              </a:lnSpc>
              <a:buClr>
                <a:srgbClr val="9F2936"/>
              </a:buClr>
            </a:pPr>
            <a:r>
              <a:rPr lang="en-GB" dirty="0">
                <a:solidFill>
                  <a:prstClr val="black"/>
                </a:solidFill>
              </a:rPr>
              <a:t>Ratify results as presented – late/incorrect marks addressed by chair’s action</a:t>
            </a:r>
          </a:p>
        </p:txBody>
      </p:sp>
      <p:sp>
        <p:nvSpPr>
          <p:cNvPr id="16" name="Freeform: Shape 15">
            <a:extLst>
              <a:ext uri="{FF2B5EF4-FFF2-40B4-BE49-F238E27FC236}">
                <a16:creationId xmlns:a16="http://schemas.microsoft.com/office/drawing/2014/main" id="{21831373-8D80-4260-9194-0D06D79CBFF4}"/>
              </a:ext>
            </a:extLst>
          </p:cNvPr>
          <p:cNvSpPr/>
          <p:nvPr/>
        </p:nvSpPr>
        <p:spPr>
          <a:xfrm>
            <a:off x="755577" y="1849494"/>
            <a:ext cx="494316" cy="706166"/>
          </a:xfrm>
          <a:custGeom>
            <a:avLst/>
            <a:gdLst>
              <a:gd name="connsiteX0" fmla="*/ 0 w 706166"/>
              <a:gd name="connsiteY0" fmla="*/ 0 h 494316"/>
              <a:gd name="connsiteX1" fmla="*/ 459008 w 706166"/>
              <a:gd name="connsiteY1" fmla="*/ 0 h 494316"/>
              <a:gd name="connsiteX2" fmla="*/ 706166 w 706166"/>
              <a:gd name="connsiteY2" fmla="*/ 247158 h 494316"/>
              <a:gd name="connsiteX3" fmla="*/ 459008 w 706166"/>
              <a:gd name="connsiteY3" fmla="*/ 494316 h 494316"/>
              <a:gd name="connsiteX4" fmla="*/ 0 w 706166"/>
              <a:gd name="connsiteY4" fmla="*/ 494316 h 494316"/>
              <a:gd name="connsiteX5" fmla="*/ 247158 w 706166"/>
              <a:gd name="connsiteY5" fmla="*/ 247158 h 494316"/>
              <a:gd name="connsiteX6" fmla="*/ 0 w 706166"/>
              <a:gd name="connsiteY6" fmla="*/ 0 h 4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66" h="494316">
                <a:moveTo>
                  <a:pt x="706166" y="0"/>
                </a:moveTo>
                <a:lnTo>
                  <a:pt x="706166" y="321305"/>
                </a:lnTo>
                <a:lnTo>
                  <a:pt x="353083" y="494316"/>
                </a:lnTo>
                <a:lnTo>
                  <a:pt x="0" y="321305"/>
                </a:lnTo>
                <a:lnTo>
                  <a:pt x="0" y="0"/>
                </a:lnTo>
                <a:lnTo>
                  <a:pt x="353083" y="173011"/>
                </a:lnTo>
                <a:lnTo>
                  <a:pt x="706166" y="0"/>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spcFirstLastPara="0" vert="horz" wrap="square" lIns="8890" tIns="256048" rIns="8890" bIns="25604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7" name="Freeform: Shape 16">
            <a:extLst>
              <a:ext uri="{FF2B5EF4-FFF2-40B4-BE49-F238E27FC236}">
                <a16:creationId xmlns:a16="http://schemas.microsoft.com/office/drawing/2014/main" id="{5AB9ED06-49C7-4514-ACC5-8B0550730FDC}"/>
              </a:ext>
            </a:extLst>
          </p:cNvPr>
          <p:cNvSpPr/>
          <p:nvPr/>
        </p:nvSpPr>
        <p:spPr>
          <a:xfrm>
            <a:off x="1249892" y="1849495"/>
            <a:ext cx="7392384" cy="459009"/>
          </a:xfrm>
          <a:custGeom>
            <a:avLst/>
            <a:gdLst>
              <a:gd name="connsiteX0" fmla="*/ 76503 w 459008"/>
              <a:gd name="connsiteY0" fmla="*/ 0 h 5266323"/>
              <a:gd name="connsiteX1" fmla="*/ 382505 w 459008"/>
              <a:gd name="connsiteY1" fmla="*/ 0 h 5266323"/>
              <a:gd name="connsiteX2" fmla="*/ 459008 w 459008"/>
              <a:gd name="connsiteY2" fmla="*/ 76503 h 5266323"/>
              <a:gd name="connsiteX3" fmla="*/ 459008 w 459008"/>
              <a:gd name="connsiteY3" fmla="*/ 5266323 h 5266323"/>
              <a:gd name="connsiteX4" fmla="*/ 459008 w 459008"/>
              <a:gd name="connsiteY4" fmla="*/ 5266323 h 5266323"/>
              <a:gd name="connsiteX5" fmla="*/ 0 w 459008"/>
              <a:gd name="connsiteY5" fmla="*/ 5266323 h 5266323"/>
              <a:gd name="connsiteX6" fmla="*/ 0 w 459008"/>
              <a:gd name="connsiteY6" fmla="*/ 5266323 h 5266323"/>
              <a:gd name="connsiteX7" fmla="*/ 0 w 459008"/>
              <a:gd name="connsiteY7" fmla="*/ 76503 h 5266323"/>
              <a:gd name="connsiteX8" fmla="*/ 76503 w 459008"/>
              <a:gd name="connsiteY8" fmla="*/ 0 h 526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08" h="5266323">
                <a:moveTo>
                  <a:pt x="459008" y="877743"/>
                </a:moveTo>
                <a:lnTo>
                  <a:pt x="459008" y="4388580"/>
                </a:lnTo>
                <a:cubicBezTo>
                  <a:pt x="459008" y="4873336"/>
                  <a:pt x="456023" y="5266317"/>
                  <a:pt x="452340" y="5266317"/>
                </a:cubicBezTo>
                <a:lnTo>
                  <a:pt x="0" y="5266317"/>
                </a:lnTo>
                <a:lnTo>
                  <a:pt x="0" y="5266317"/>
                </a:lnTo>
                <a:lnTo>
                  <a:pt x="0" y="6"/>
                </a:lnTo>
                <a:lnTo>
                  <a:pt x="0" y="6"/>
                </a:lnTo>
                <a:lnTo>
                  <a:pt x="452340" y="6"/>
                </a:lnTo>
                <a:cubicBezTo>
                  <a:pt x="456023" y="6"/>
                  <a:pt x="459008" y="392987"/>
                  <a:pt x="459008" y="877743"/>
                </a:cubicBez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9" tIns="31297" rIns="31297" bIns="31298" numCol="1" spcCol="1270" anchor="ctr" anchorCtr="0">
            <a:noAutofit/>
          </a:bodyPr>
          <a:lstStyle/>
          <a:p>
            <a:pPr marL="0" lvl="1" defTabSz="622300">
              <a:lnSpc>
                <a:spcPct val="90000"/>
              </a:lnSpc>
              <a:spcBef>
                <a:spcPct val="0"/>
              </a:spcBef>
              <a:spcAft>
                <a:spcPct val="15000"/>
              </a:spcAft>
              <a:defRPr/>
            </a:pPr>
            <a:r>
              <a:rPr lang="en-GB" dirty="0">
                <a:solidFill>
                  <a:prstClr val="black"/>
                </a:solidFill>
              </a:rPr>
              <a:t>No academic discretion permitted (except exceptional UG progression in Sept)</a:t>
            </a:r>
          </a:p>
        </p:txBody>
      </p:sp>
      <p:sp>
        <p:nvSpPr>
          <p:cNvPr id="18" name="Freeform: Shape 17">
            <a:extLst>
              <a:ext uri="{FF2B5EF4-FFF2-40B4-BE49-F238E27FC236}">
                <a16:creationId xmlns:a16="http://schemas.microsoft.com/office/drawing/2014/main" id="{DA0F5647-8DDF-4CCB-9C06-D83652875731}"/>
              </a:ext>
            </a:extLst>
          </p:cNvPr>
          <p:cNvSpPr/>
          <p:nvPr/>
        </p:nvSpPr>
        <p:spPr>
          <a:xfrm>
            <a:off x="755577" y="2430895"/>
            <a:ext cx="494316" cy="706166"/>
          </a:xfrm>
          <a:custGeom>
            <a:avLst/>
            <a:gdLst>
              <a:gd name="connsiteX0" fmla="*/ 0 w 706166"/>
              <a:gd name="connsiteY0" fmla="*/ 0 h 494316"/>
              <a:gd name="connsiteX1" fmla="*/ 459008 w 706166"/>
              <a:gd name="connsiteY1" fmla="*/ 0 h 494316"/>
              <a:gd name="connsiteX2" fmla="*/ 706166 w 706166"/>
              <a:gd name="connsiteY2" fmla="*/ 247158 h 494316"/>
              <a:gd name="connsiteX3" fmla="*/ 459008 w 706166"/>
              <a:gd name="connsiteY3" fmla="*/ 494316 h 494316"/>
              <a:gd name="connsiteX4" fmla="*/ 0 w 706166"/>
              <a:gd name="connsiteY4" fmla="*/ 494316 h 494316"/>
              <a:gd name="connsiteX5" fmla="*/ 247158 w 706166"/>
              <a:gd name="connsiteY5" fmla="*/ 247158 h 494316"/>
              <a:gd name="connsiteX6" fmla="*/ 0 w 706166"/>
              <a:gd name="connsiteY6" fmla="*/ 0 h 4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66" h="494316">
                <a:moveTo>
                  <a:pt x="706166" y="0"/>
                </a:moveTo>
                <a:lnTo>
                  <a:pt x="706166" y="321305"/>
                </a:lnTo>
                <a:lnTo>
                  <a:pt x="353083" y="494316"/>
                </a:lnTo>
                <a:lnTo>
                  <a:pt x="0" y="321305"/>
                </a:lnTo>
                <a:lnTo>
                  <a:pt x="0" y="0"/>
                </a:lnTo>
                <a:lnTo>
                  <a:pt x="353083" y="173011"/>
                </a:lnTo>
                <a:lnTo>
                  <a:pt x="706166" y="0"/>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spcFirstLastPara="0" vert="horz" wrap="square" lIns="8890" tIns="256048" rIns="8890" bIns="25604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9" name="Freeform: Shape 18">
            <a:extLst>
              <a:ext uri="{FF2B5EF4-FFF2-40B4-BE49-F238E27FC236}">
                <a16:creationId xmlns:a16="http://schemas.microsoft.com/office/drawing/2014/main" id="{FD56CB9D-C641-4DEA-937A-BB76766407E2}"/>
              </a:ext>
            </a:extLst>
          </p:cNvPr>
          <p:cNvSpPr/>
          <p:nvPr/>
        </p:nvSpPr>
        <p:spPr>
          <a:xfrm>
            <a:off x="1249892" y="2430896"/>
            <a:ext cx="7392384" cy="459009"/>
          </a:xfrm>
          <a:custGeom>
            <a:avLst/>
            <a:gdLst>
              <a:gd name="connsiteX0" fmla="*/ 76503 w 459008"/>
              <a:gd name="connsiteY0" fmla="*/ 0 h 5266323"/>
              <a:gd name="connsiteX1" fmla="*/ 382505 w 459008"/>
              <a:gd name="connsiteY1" fmla="*/ 0 h 5266323"/>
              <a:gd name="connsiteX2" fmla="*/ 459008 w 459008"/>
              <a:gd name="connsiteY2" fmla="*/ 76503 h 5266323"/>
              <a:gd name="connsiteX3" fmla="*/ 459008 w 459008"/>
              <a:gd name="connsiteY3" fmla="*/ 5266323 h 5266323"/>
              <a:gd name="connsiteX4" fmla="*/ 459008 w 459008"/>
              <a:gd name="connsiteY4" fmla="*/ 5266323 h 5266323"/>
              <a:gd name="connsiteX5" fmla="*/ 0 w 459008"/>
              <a:gd name="connsiteY5" fmla="*/ 5266323 h 5266323"/>
              <a:gd name="connsiteX6" fmla="*/ 0 w 459008"/>
              <a:gd name="connsiteY6" fmla="*/ 5266323 h 5266323"/>
              <a:gd name="connsiteX7" fmla="*/ 0 w 459008"/>
              <a:gd name="connsiteY7" fmla="*/ 76503 h 5266323"/>
              <a:gd name="connsiteX8" fmla="*/ 76503 w 459008"/>
              <a:gd name="connsiteY8" fmla="*/ 0 h 526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08" h="5266323">
                <a:moveTo>
                  <a:pt x="459008" y="877743"/>
                </a:moveTo>
                <a:lnTo>
                  <a:pt x="459008" y="4388580"/>
                </a:lnTo>
                <a:cubicBezTo>
                  <a:pt x="459008" y="4873336"/>
                  <a:pt x="456023" y="5266317"/>
                  <a:pt x="452340" y="5266317"/>
                </a:cubicBezTo>
                <a:lnTo>
                  <a:pt x="0" y="5266317"/>
                </a:lnTo>
                <a:lnTo>
                  <a:pt x="0" y="5266317"/>
                </a:lnTo>
                <a:lnTo>
                  <a:pt x="0" y="6"/>
                </a:lnTo>
                <a:lnTo>
                  <a:pt x="0" y="6"/>
                </a:lnTo>
                <a:lnTo>
                  <a:pt x="452340" y="6"/>
                </a:lnTo>
                <a:cubicBezTo>
                  <a:pt x="456023" y="6"/>
                  <a:pt x="459008" y="392987"/>
                  <a:pt x="459008" y="877743"/>
                </a:cubicBez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9" tIns="31297" rIns="31297" bIns="31298" numCol="1" spcCol="1270" anchor="ctr" anchorCtr="0">
            <a:noAutofit/>
          </a:bodyPr>
          <a:lstStyle/>
          <a:p>
            <a:pPr marL="0" lvl="1" defTabSz="622300">
              <a:lnSpc>
                <a:spcPct val="90000"/>
              </a:lnSpc>
              <a:spcBef>
                <a:spcPct val="0"/>
              </a:spcBef>
              <a:spcAft>
                <a:spcPct val="15000"/>
              </a:spcAft>
              <a:defRPr/>
            </a:pPr>
            <a:r>
              <a:rPr lang="en-GB" dirty="0">
                <a:solidFill>
                  <a:prstClr val="black"/>
                </a:solidFill>
              </a:rPr>
              <a:t>Individual cases not discussed – actions are noted but no details shared</a:t>
            </a:r>
          </a:p>
        </p:txBody>
      </p:sp>
      <p:sp>
        <p:nvSpPr>
          <p:cNvPr id="20" name="Freeform: Shape 19">
            <a:extLst>
              <a:ext uri="{FF2B5EF4-FFF2-40B4-BE49-F238E27FC236}">
                <a16:creationId xmlns:a16="http://schemas.microsoft.com/office/drawing/2014/main" id="{E3F8AC98-67FD-4E9E-9396-FBB23C93B916}"/>
              </a:ext>
            </a:extLst>
          </p:cNvPr>
          <p:cNvSpPr/>
          <p:nvPr/>
        </p:nvSpPr>
        <p:spPr>
          <a:xfrm>
            <a:off x="755577" y="3012296"/>
            <a:ext cx="494316" cy="706166"/>
          </a:xfrm>
          <a:custGeom>
            <a:avLst/>
            <a:gdLst>
              <a:gd name="connsiteX0" fmla="*/ 0 w 706166"/>
              <a:gd name="connsiteY0" fmla="*/ 0 h 494316"/>
              <a:gd name="connsiteX1" fmla="*/ 459008 w 706166"/>
              <a:gd name="connsiteY1" fmla="*/ 0 h 494316"/>
              <a:gd name="connsiteX2" fmla="*/ 706166 w 706166"/>
              <a:gd name="connsiteY2" fmla="*/ 247158 h 494316"/>
              <a:gd name="connsiteX3" fmla="*/ 459008 w 706166"/>
              <a:gd name="connsiteY3" fmla="*/ 494316 h 494316"/>
              <a:gd name="connsiteX4" fmla="*/ 0 w 706166"/>
              <a:gd name="connsiteY4" fmla="*/ 494316 h 494316"/>
              <a:gd name="connsiteX5" fmla="*/ 247158 w 706166"/>
              <a:gd name="connsiteY5" fmla="*/ 247158 h 494316"/>
              <a:gd name="connsiteX6" fmla="*/ 0 w 706166"/>
              <a:gd name="connsiteY6" fmla="*/ 0 h 4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66" h="494316">
                <a:moveTo>
                  <a:pt x="706166" y="0"/>
                </a:moveTo>
                <a:lnTo>
                  <a:pt x="706166" y="321305"/>
                </a:lnTo>
                <a:lnTo>
                  <a:pt x="353083" y="494316"/>
                </a:lnTo>
                <a:lnTo>
                  <a:pt x="0" y="321305"/>
                </a:lnTo>
                <a:lnTo>
                  <a:pt x="0" y="0"/>
                </a:lnTo>
                <a:lnTo>
                  <a:pt x="353083" y="173011"/>
                </a:lnTo>
                <a:lnTo>
                  <a:pt x="706166" y="0"/>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spcFirstLastPara="0" vert="horz" wrap="square" lIns="8890" tIns="256048" rIns="8890" bIns="25604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1" name="Freeform: Shape 20">
            <a:extLst>
              <a:ext uri="{FF2B5EF4-FFF2-40B4-BE49-F238E27FC236}">
                <a16:creationId xmlns:a16="http://schemas.microsoft.com/office/drawing/2014/main" id="{C40FCF96-E97E-4062-AC35-22411A217662}"/>
              </a:ext>
            </a:extLst>
          </p:cNvPr>
          <p:cNvSpPr/>
          <p:nvPr/>
        </p:nvSpPr>
        <p:spPr>
          <a:xfrm>
            <a:off x="1249892" y="3012297"/>
            <a:ext cx="7392384" cy="459009"/>
          </a:xfrm>
          <a:custGeom>
            <a:avLst/>
            <a:gdLst>
              <a:gd name="connsiteX0" fmla="*/ 76503 w 459008"/>
              <a:gd name="connsiteY0" fmla="*/ 0 h 5266323"/>
              <a:gd name="connsiteX1" fmla="*/ 382505 w 459008"/>
              <a:gd name="connsiteY1" fmla="*/ 0 h 5266323"/>
              <a:gd name="connsiteX2" fmla="*/ 459008 w 459008"/>
              <a:gd name="connsiteY2" fmla="*/ 76503 h 5266323"/>
              <a:gd name="connsiteX3" fmla="*/ 459008 w 459008"/>
              <a:gd name="connsiteY3" fmla="*/ 5266323 h 5266323"/>
              <a:gd name="connsiteX4" fmla="*/ 459008 w 459008"/>
              <a:gd name="connsiteY4" fmla="*/ 5266323 h 5266323"/>
              <a:gd name="connsiteX5" fmla="*/ 0 w 459008"/>
              <a:gd name="connsiteY5" fmla="*/ 5266323 h 5266323"/>
              <a:gd name="connsiteX6" fmla="*/ 0 w 459008"/>
              <a:gd name="connsiteY6" fmla="*/ 5266323 h 5266323"/>
              <a:gd name="connsiteX7" fmla="*/ 0 w 459008"/>
              <a:gd name="connsiteY7" fmla="*/ 76503 h 5266323"/>
              <a:gd name="connsiteX8" fmla="*/ 76503 w 459008"/>
              <a:gd name="connsiteY8" fmla="*/ 0 h 526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08" h="5266323">
                <a:moveTo>
                  <a:pt x="459008" y="877743"/>
                </a:moveTo>
                <a:lnTo>
                  <a:pt x="459008" y="4388580"/>
                </a:lnTo>
                <a:cubicBezTo>
                  <a:pt x="459008" y="4873336"/>
                  <a:pt x="456023" y="5266317"/>
                  <a:pt x="452340" y="5266317"/>
                </a:cubicBezTo>
                <a:lnTo>
                  <a:pt x="0" y="5266317"/>
                </a:lnTo>
                <a:lnTo>
                  <a:pt x="0" y="5266317"/>
                </a:lnTo>
                <a:lnTo>
                  <a:pt x="0" y="6"/>
                </a:lnTo>
                <a:lnTo>
                  <a:pt x="0" y="6"/>
                </a:lnTo>
                <a:lnTo>
                  <a:pt x="452340" y="6"/>
                </a:lnTo>
                <a:cubicBezTo>
                  <a:pt x="456023" y="6"/>
                  <a:pt x="459008" y="392987"/>
                  <a:pt x="459008" y="877743"/>
                </a:cubicBez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9" tIns="31297" rIns="31297" bIns="31298" numCol="1" spcCol="1270" anchor="ctr" anchorCtr="0">
            <a:noAutofit/>
          </a:bodyPr>
          <a:lstStyle/>
          <a:p>
            <a:pPr marL="0" lvl="1" defTabSz="622300">
              <a:lnSpc>
                <a:spcPct val="90000"/>
              </a:lnSpc>
              <a:spcBef>
                <a:spcPct val="0"/>
              </a:spcBef>
              <a:spcAft>
                <a:spcPct val="15000"/>
              </a:spcAft>
              <a:defRPr/>
            </a:pPr>
            <a:r>
              <a:rPr lang="en-GB" dirty="0">
                <a:solidFill>
                  <a:prstClr val="black"/>
                </a:solidFill>
              </a:rPr>
              <a:t>Results considered in student performance order – ranked highest to lowest</a:t>
            </a:r>
          </a:p>
        </p:txBody>
      </p:sp>
      <p:sp>
        <p:nvSpPr>
          <p:cNvPr id="22" name="Freeform: Shape 21">
            <a:extLst>
              <a:ext uri="{FF2B5EF4-FFF2-40B4-BE49-F238E27FC236}">
                <a16:creationId xmlns:a16="http://schemas.microsoft.com/office/drawing/2014/main" id="{851A5A53-8BA3-4C93-81B0-BA60FB6494A9}"/>
              </a:ext>
            </a:extLst>
          </p:cNvPr>
          <p:cNvSpPr/>
          <p:nvPr/>
        </p:nvSpPr>
        <p:spPr>
          <a:xfrm>
            <a:off x="755577" y="3593697"/>
            <a:ext cx="494316" cy="706166"/>
          </a:xfrm>
          <a:custGeom>
            <a:avLst/>
            <a:gdLst>
              <a:gd name="connsiteX0" fmla="*/ 0 w 706166"/>
              <a:gd name="connsiteY0" fmla="*/ 0 h 494316"/>
              <a:gd name="connsiteX1" fmla="*/ 459008 w 706166"/>
              <a:gd name="connsiteY1" fmla="*/ 0 h 494316"/>
              <a:gd name="connsiteX2" fmla="*/ 706166 w 706166"/>
              <a:gd name="connsiteY2" fmla="*/ 247158 h 494316"/>
              <a:gd name="connsiteX3" fmla="*/ 459008 w 706166"/>
              <a:gd name="connsiteY3" fmla="*/ 494316 h 494316"/>
              <a:gd name="connsiteX4" fmla="*/ 0 w 706166"/>
              <a:gd name="connsiteY4" fmla="*/ 494316 h 494316"/>
              <a:gd name="connsiteX5" fmla="*/ 247158 w 706166"/>
              <a:gd name="connsiteY5" fmla="*/ 247158 h 494316"/>
              <a:gd name="connsiteX6" fmla="*/ 0 w 706166"/>
              <a:gd name="connsiteY6" fmla="*/ 0 h 4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66" h="494316">
                <a:moveTo>
                  <a:pt x="706166" y="0"/>
                </a:moveTo>
                <a:lnTo>
                  <a:pt x="706166" y="321305"/>
                </a:lnTo>
                <a:lnTo>
                  <a:pt x="353083" y="494316"/>
                </a:lnTo>
                <a:lnTo>
                  <a:pt x="0" y="321305"/>
                </a:lnTo>
                <a:lnTo>
                  <a:pt x="0" y="0"/>
                </a:lnTo>
                <a:lnTo>
                  <a:pt x="353083" y="173011"/>
                </a:lnTo>
                <a:lnTo>
                  <a:pt x="706166" y="0"/>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spcFirstLastPara="0" vert="horz" wrap="square" lIns="8890" tIns="256048" rIns="8890" bIns="25604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3" name="Freeform: Shape 22">
            <a:extLst>
              <a:ext uri="{FF2B5EF4-FFF2-40B4-BE49-F238E27FC236}">
                <a16:creationId xmlns:a16="http://schemas.microsoft.com/office/drawing/2014/main" id="{6F829423-5A93-4EED-B51F-C0B9094A3E34}"/>
              </a:ext>
            </a:extLst>
          </p:cNvPr>
          <p:cNvSpPr/>
          <p:nvPr/>
        </p:nvSpPr>
        <p:spPr>
          <a:xfrm>
            <a:off x="1249892" y="3593698"/>
            <a:ext cx="7392384" cy="459009"/>
          </a:xfrm>
          <a:custGeom>
            <a:avLst/>
            <a:gdLst>
              <a:gd name="connsiteX0" fmla="*/ 76503 w 459008"/>
              <a:gd name="connsiteY0" fmla="*/ 0 h 5266323"/>
              <a:gd name="connsiteX1" fmla="*/ 382505 w 459008"/>
              <a:gd name="connsiteY1" fmla="*/ 0 h 5266323"/>
              <a:gd name="connsiteX2" fmla="*/ 459008 w 459008"/>
              <a:gd name="connsiteY2" fmla="*/ 76503 h 5266323"/>
              <a:gd name="connsiteX3" fmla="*/ 459008 w 459008"/>
              <a:gd name="connsiteY3" fmla="*/ 5266323 h 5266323"/>
              <a:gd name="connsiteX4" fmla="*/ 459008 w 459008"/>
              <a:gd name="connsiteY4" fmla="*/ 5266323 h 5266323"/>
              <a:gd name="connsiteX5" fmla="*/ 0 w 459008"/>
              <a:gd name="connsiteY5" fmla="*/ 5266323 h 5266323"/>
              <a:gd name="connsiteX6" fmla="*/ 0 w 459008"/>
              <a:gd name="connsiteY6" fmla="*/ 5266323 h 5266323"/>
              <a:gd name="connsiteX7" fmla="*/ 0 w 459008"/>
              <a:gd name="connsiteY7" fmla="*/ 76503 h 5266323"/>
              <a:gd name="connsiteX8" fmla="*/ 76503 w 459008"/>
              <a:gd name="connsiteY8" fmla="*/ 0 h 526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08" h="5266323">
                <a:moveTo>
                  <a:pt x="459008" y="877743"/>
                </a:moveTo>
                <a:lnTo>
                  <a:pt x="459008" y="4388580"/>
                </a:lnTo>
                <a:cubicBezTo>
                  <a:pt x="459008" y="4873336"/>
                  <a:pt x="456023" y="5266317"/>
                  <a:pt x="452340" y="5266317"/>
                </a:cubicBezTo>
                <a:lnTo>
                  <a:pt x="0" y="5266317"/>
                </a:lnTo>
                <a:lnTo>
                  <a:pt x="0" y="5266317"/>
                </a:lnTo>
                <a:lnTo>
                  <a:pt x="0" y="6"/>
                </a:lnTo>
                <a:lnTo>
                  <a:pt x="0" y="6"/>
                </a:lnTo>
                <a:lnTo>
                  <a:pt x="452340" y="6"/>
                </a:lnTo>
                <a:cubicBezTo>
                  <a:pt x="456023" y="6"/>
                  <a:pt x="459008" y="392987"/>
                  <a:pt x="459008" y="877743"/>
                </a:cubicBez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9" tIns="31297" rIns="31297" bIns="31298" numCol="1" spcCol="1270" anchor="ctr" anchorCtr="0">
            <a:noAutofit/>
          </a:bodyPr>
          <a:lstStyle/>
          <a:p>
            <a:pPr marL="0" lvl="1" defTabSz="622300">
              <a:lnSpc>
                <a:spcPct val="90000"/>
              </a:lnSpc>
              <a:spcBef>
                <a:spcPct val="0"/>
              </a:spcBef>
              <a:spcAft>
                <a:spcPct val="15000"/>
              </a:spcAft>
              <a:defRPr/>
            </a:pPr>
            <a:r>
              <a:rPr lang="en-GB" dirty="0">
                <a:solidFill>
                  <a:prstClr val="black"/>
                </a:solidFill>
              </a:rPr>
              <a:t>Report by exception – clarify borderline cases eg consideration band</a:t>
            </a:r>
          </a:p>
        </p:txBody>
      </p:sp>
      <p:sp>
        <p:nvSpPr>
          <p:cNvPr id="24" name="Freeform: Shape 23">
            <a:extLst>
              <a:ext uri="{FF2B5EF4-FFF2-40B4-BE49-F238E27FC236}">
                <a16:creationId xmlns:a16="http://schemas.microsoft.com/office/drawing/2014/main" id="{4629CAD5-1C70-4CDF-8A0C-A59C7F516756}"/>
              </a:ext>
            </a:extLst>
          </p:cNvPr>
          <p:cNvSpPr/>
          <p:nvPr/>
        </p:nvSpPr>
        <p:spPr>
          <a:xfrm>
            <a:off x="755576" y="4175097"/>
            <a:ext cx="494316" cy="706166"/>
          </a:xfrm>
          <a:custGeom>
            <a:avLst/>
            <a:gdLst>
              <a:gd name="connsiteX0" fmla="*/ 0 w 706166"/>
              <a:gd name="connsiteY0" fmla="*/ 0 h 494316"/>
              <a:gd name="connsiteX1" fmla="*/ 459008 w 706166"/>
              <a:gd name="connsiteY1" fmla="*/ 0 h 494316"/>
              <a:gd name="connsiteX2" fmla="*/ 706166 w 706166"/>
              <a:gd name="connsiteY2" fmla="*/ 247158 h 494316"/>
              <a:gd name="connsiteX3" fmla="*/ 459008 w 706166"/>
              <a:gd name="connsiteY3" fmla="*/ 494316 h 494316"/>
              <a:gd name="connsiteX4" fmla="*/ 0 w 706166"/>
              <a:gd name="connsiteY4" fmla="*/ 494316 h 494316"/>
              <a:gd name="connsiteX5" fmla="*/ 247158 w 706166"/>
              <a:gd name="connsiteY5" fmla="*/ 247158 h 494316"/>
              <a:gd name="connsiteX6" fmla="*/ 0 w 706166"/>
              <a:gd name="connsiteY6" fmla="*/ 0 h 49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166" h="494316">
                <a:moveTo>
                  <a:pt x="706166" y="0"/>
                </a:moveTo>
                <a:lnTo>
                  <a:pt x="706166" y="321305"/>
                </a:lnTo>
                <a:lnTo>
                  <a:pt x="353083" y="494316"/>
                </a:lnTo>
                <a:lnTo>
                  <a:pt x="0" y="321305"/>
                </a:lnTo>
                <a:lnTo>
                  <a:pt x="0" y="0"/>
                </a:lnTo>
                <a:lnTo>
                  <a:pt x="353083" y="173011"/>
                </a:lnTo>
                <a:lnTo>
                  <a:pt x="706166" y="0"/>
                </a:lnTo>
                <a:close/>
              </a:path>
            </a:pathLst>
          </a:custGeom>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spcFirstLastPara="0" vert="horz" wrap="square" lIns="8890" tIns="256048" rIns="8890" bIns="256048"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5" name="Freeform: Shape 24">
            <a:extLst>
              <a:ext uri="{FF2B5EF4-FFF2-40B4-BE49-F238E27FC236}">
                <a16:creationId xmlns:a16="http://schemas.microsoft.com/office/drawing/2014/main" id="{9377CFD0-142B-4D35-83D0-88167A8F845B}"/>
              </a:ext>
            </a:extLst>
          </p:cNvPr>
          <p:cNvSpPr/>
          <p:nvPr/>
        </p:nvSpPr>
        <p:spPr>
          <a:xfrm>
            <a:off x="1249891" y="4175098"/>
            <a:ext cx="7392384" cy="459009"/>
          </a:xfrm>
          <a:custGeom>
            <a:avLst/>
            <a:gdLst>
              <a:gd name="connsiteX0" fmla="*/ 76503 w 459008"/>
              <a:gd name="connsiteY0" fmla="*/ 0 h 5266323"/>
              <a:gd name="connsiteX1" fmla="*/ 382505 w 459008"/>
              <a:gd name="connsiteY1" fmla="*/ 0 h 5266323"/>
              <a:gd name="connsiteX2" fmla="*/ 459008 w 459008"/>
              <a:gd name="connsiteY2" fmla="*/ 76503 h 5266323"/>
              <a:gd name="connsiteX3" fmla="*/ 459008 w 459008"/>
              <a:gd name="connsiteY3" fmla="*/ 5266323 h 5266323"/>
              <a:gd name="connsiteX4" fmla="*/ 459008 w 459008"/>
              <a:gd name="connsiteY4" fmla="*/ 5266323 h 5266323"/>
              <a:gd name="connsiteX5" fmla="*/ 0 w 459008"/>
              <a:gd name="connsiteY5" fmla="*/ 5266323 h 5266323"/>
              <a:gd name="connsiteX6" fmla="*/ 0 w 459008"/>
              <a:gd name="connsiteY6" fmla="*/ 5266323 h 5266323"/>
              <a:gd name="connsiteX7" fmla="*/ 0 w 459008"/>
              <a:gd name="connsiteY7" fmla="*/ 76503 h 5266323"/>
              <a:gd name="connsiteX8" fmla="*/ 76503 w 459008"/>
              <a:gd name="connsiteY8" fmla="*/ 0 h 5266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008" h="5266323">
                <a:moveTo>
                  <a:pt x="459008" y="877743"/>
                </a:moveTo>
                <a:lnTo>
                  <a:pt x="459008" y="4388580"/>
                </a:lnTo>
                <a:cubicBezTo>
                  <a:pt x="459008" y="4873336"/>
                  <a:pt x="456023" y="5266317"/>
                  <a:pt x="452340" y="5266317"/>
                </a:cubicBezTo>
                <a:lnTo>
                  <a:pt x="0" y="5266317"/>
                </a:lnTo>
                <a:lnTo>
                  <a:pt x="0" y="5266317"/>
                </a:lnTo>
                <a:lnTo>
                  <a:pt x="0" y="6"/>
                </a:lnTo>
                <a:lnTo>
                  <a:pt x="0" y="6"/>
                </a:lnTo>
                <a:lnTo>
                  <a:pt x="452340" y="6"/>
                </a:lnTo>
                <a:cubicBezTo>
                  <a:pt x="456023" y="6"/>
                  <a:pt x="459008" y="392987"/>
                  <a:pt x="459008" y="877743"/>
                </a:cubicBez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99569" tIns="31297" rIns="31297" bIns="31298" numCol="1" spcCol="1270" anchor="ctr" anchorCtr="0">
            <a:noAutofit/>
          </a:bodyPr>
          <a:lstStyle/>
          <a:p>
            <a:pPr marL="0" lvl="1" defTabSz="622300">
              <a:lnSpc>
                <a:spcPct val="90000"/>
              </a:lnSpc>
              <a:spcBef>
                <a:spcPct val="0"/>
              </a:spcBef>
              <a:spcAft>
                <a:spcPct val="15000"/>
              </a:spcAft>
              <a:defRPr/>
            </a:pPr>
            <a:r>
              <a:rPr lang="en-GB" dirty="0">
                <a:solidFill>
                  <a:prstClr val="black"/>
                </a:solidFill>
              </a:rPr>
              <a:t>Colour and alphabetical coding used to inform student status – key provided</a:t>
            </a:r>
          </a:p>
        </p:txBody>
      </p:sp>
    </p:spTree>
    <p:extLst>
      <p:ext uri="{BB962C8B-B14F-4D97-AF65-F5344CB8AC3E}">
        <p14:creationId xmlns:p14="http://schemas.microsoft.com/office/powerpoint/2010/main" val="122209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CB4D2EC-8D9F-4141-99D9-FB740B4D8B61}"/>
              </a:ext>
            </a:extLst>
          </p:cNvPr>
          <p:cNvSpPr/>
          <p:nvPr/>
        </p:nvSpPr>
        <p:spPr>
          <a:xfrm rot="5400000">
            <a:off x="6814578" y="861181"/>
            <a:ext cx="1872000" cy="1800000"/>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21615AE2-8C06-49C9-A9ED-45E8D340CACC}"/>
              </a:ext>
            </a:extLst>
          </p:cNvPr>
          <p:cNvSpPr/>
          <p:nvPr/>
        </p:nvSpPr>
        <p:spPr>
          <a:xfrm rot="5400000">
            <a:off x="5496329" y="1364056"/>
            <a:ext cx="1872000" cy="794250"/>
          </a:xfrm>
          <a:prstGeom prst="rect">
            <a:avLst/>
          </a:prstGeom>
          <a:solidFill>
            <a:srgbClr val="FFFFE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a:extLst>
              <a:ext uri="{FF2B5EF4-FFF2-40B4-BE49-F238E27FC236}">
                <a16:creationId xmlns:a16="http://schemas.microsoft.com/office/drawing/2014/main" id="{2ADA1280-7C9C-4809-B4D0-1BD22DD02FEB}"/>
              </a:ext>
            </a:extLst>
          </p:cNvPr>
          <p:cNvSpPr/>
          <p:nvPr/>
        </p:nvSpPr>
        <p:spPr>
          <a:xfrm rot="5400000">
            <a:off x="2637800" y="1382641"/>
            <a:ext cx="1872000" cy="794250"/>
          </a:xfrm>
          <a:prstGeom prst="rect">
            <a:avLst/>
          </a:prstGeom>
          <a:solidFill>
            <a:srgbClr val="FFFFE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6B905D99-E176-4173-909C-30A8C521BCAB}"/>
              </a:ext>
            </a:extLst>
          </p:cNvPr>
          <p:cNvSpPr/>
          <p:nvPr/>
        </p:nvSpPr>
        <p:spPr>
          <a:xfrm rot="5400000">
            <a:off x="4059460" y="751192"/>
            <a:ext cx="1872000" cy="2040963"/>
          </a:xfrm>
          <a:prstGeom prst="rect">
            <a:avLst/>
          </a:prstGeom>
          <a:solidFill>
            <a:schemeClr val="accent4">
              <a:lumMod val="20000"/>
              <a:lumOff val="80000"/>
              <a:alpha val="4392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CC5466C2-412F-44CA-AAE4-1A97250C8AC4}"/>
              </a:ext>
            </a:extLst>
          </p:cNvPr>
          <p:cNvSpPr/>
          <p:nvPr/>
        </p:nvSpPr>
        <p:spPr>
          <a:xfrm rot="5400000">
            <a:off x="1539970" y="1080731"/>
            <a:ext cx="1872000" cy="1404000"/>
          </a:xfrm>
          <a:prstGeom prst="rect">
            <a:avLst/>
          </a:prstGeom>
          <a:solidFill>
            <a:schemeClr val="accent4">
              <a:lumMod val="20000"/>
              <a:lumOff val="80000"/>
              <a:alpha val="4392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548FA5CE-132A-4E3D-BFFF-BF16220B51D4}"/>
              </a:ext>
            </a:extLst>
          </p:cNvPr>
          <p:cNvSpPr/>
          <p:nvPr/>
        </p:nvSpPr>
        <p:spPr>
          <a:xfrm rot="5400000">
            <a:off x="-70930" y="1385204"/>
            <a:ext cx="1725020" cy="648072"/>
          </a:xfrm>
          <a:prstGeom prst="rect">
            <a:avLst/>
          </a:prstGeom>
          <a:solidFill>
            <a:schemeClr val="accent5">
              <a:lumMod val="20000"/>
              <a:lumOff val="80000"/>
              <a:alpha val="4392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C902614D-148A-439F-BAE3-B91B269191C3}"/>
              </a:ext>
            </a:extLst>
          </p:cNvPr>
          <p:cNvSpPr/>
          <p:nvPr/>
        </p:nvSpPr>
        <p:spPr>
          <a:xfrm rot="5400000">
            <a:off x="4288142" y="-3904795"/>
            <a:ext cx="411223" cy="8653435"/>
          </a:xfrm>
          <a:prstGeom prst="rect">
            <a:avLst/>
          </a:prstGeom>
          <a:solidFill>
            <a:schemeClr val="accent5">
              <a:lumMod val="20000"/>
              <a:lumOff val="80000"/>
              <a:alpha val="4392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8DAA0D26-BB05-4775-AC88-D7109C393F47}"/>
              </a:ext>
            </a:extLst>
          </p:cNvPr>
          <p:cNvSpPr/>
          <p:nvPr/>
        </p:nvSpPr>
        <p:spPr>
          <a:xfrm rot="5400000">
            <a:off x="64912" y="2946617"/>
            <a:ext cx="1927785" cy="1469765"/>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EA875DFA-3A9C-468A-93B6-320C1B44A168}"/>
              </a:ext>
            </a:extLst>
          </p:cNvPr>
          <p:cNvPicPr>
            <a:picLocks noChangeAspect="1"/>
          </p:cNvPicPr>
          <p:nvPr/>
        </p:nvPicPr>
        <p:blipFill>
          <a:blip r:embed="rId3"/>
          <a:stretch>
            <a:fillRect/>
          </a:stretch>
        </p:blipFill>
        <p:spPr>
          <a:xfrm>
            <a:off x="293922" y="191744"/>
            <a:ext cx="8526549" cy="4472698"/>
          </a:xfrm>
          <a:prstGeom prst="rect">
            <a:avLst/>
          </a:prstGeom>
        </p:spPr>
      </p:pic>
      <p:grpSp>
        <p:nvGrpSpPr>
          <p:cNvPr id="19" name="Group 18">
            <a:extLst>
              <a:ext uri="{FF2B5EF4-FFF2-40B4-BE49-F238E27FC236}">
                <a16:creationId xmlns:a16="http://schemas.microsoft.com/office/drawing/2014/main" id="{EB33F6C3-F0E7-4B2F-AE36-7CE22170D4DE}"/>
              </a:ext>
            </a:extLst>
          </p:cNvPr>
          <p:cNvGrpSpPr/>
          <p:nvPr/>
        </p:nvGrpSpPr>
        <p:grpSpPr>
          <a:xfrm>
            <a:off x="293922" y="4528666"/>
            <a:ext cx="1469765" cy="376997"/>
            <a:chOff x="6074835" y="4723063"/>
            <a:chExt cx="2040964" cy="510326"/>
          </a:xfrm>
          <a:solidFill>
            <a:schemeClr val="accent3">
              <a:lumMod val="20000"/>
              <a:lumOff val="80000"/>
            </a:schemeClr>
          </a:solidFill>
        </p:grpSpPr>
        <p:sp>
          <p:nvSpPr>
            <p:cNvPr id="20" name="Callout: Down Arrow 19">
              <a:extLst>
                <a:ext uri="{FF2B5EF4-FFF2-40B4-BE49-F238E27FC236}">
                  <a16:creationId xmlns:a16="http://schemas.microsoft.com/office/drawing/2014/main" id="{E8C39C18-1738-4901-845D-BF394377725F}"/>
                </a:ext>
              </a:extLst>
            </p:cNvPr>
            <p:cNvSpPr/>
            <p:nvPr/>
          </p:nvSpPr>
          <p:spPr>
            <a:xfrm flipV="1">
              <a:off x="6074835" y="4723063"/>
              <a:ext cx="2040964" cy="510326"/>
            </a:xfrm>
            <a:prstGeom prst="downArrowCallou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BBB59"/>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7CBBD81D-A93F-43B2-8BFC-9AF04D878591}"/>
                </a:ext>
              </a:extLst>
            </p:cNvPr>
            <p:cNvSpPr txBox="1"/>
            <p:nvPr/>
          </p:nvSpPr>
          <p:spPr>
            <a:xfrm>
              <a:off x="6176565" y="4903186"/>
              <a:ext cx="1837502" cy="28450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Students</a:t>
              </a:r>
              <a:endPar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5C508F33-1B31-45F4-9CF6-141A53D40ABD}"/>
              </a:ext>
            </a:extLst>
          </p:cNvPr>
          <p:cNvGrpSpPr/>
          <p:nvPr/>
        </p:nvGrpSpPr>
        <p:grpSpPr>
          <a:xfrm rot="5400000">
            <a:off x="-454797" y="665528"/>
            <a:ext cx="1387742" cy="372651"/>
            <a:chOff x="6189697" y="4366407"/>
            <a:chExt cx="2089689" cy="510326"/>
          </a:xfrm>
          <a:solidFill>
            <a:schemeClr val="accent5">
              <a:lumMod val="20000"/>
              <a:lumOff val="80000"/>
            </a:schemeClr>
          </a:solidFill>
        </p:grpSpPr>
        <p:sp>
          <p:nvSpPr>
            <p:cNvPr id="15" name="Callout: Down Arrow 14">
              <a:extLst>
                <a:ext uri="{FF2B5EF4-FFF2-40B4-BE49-F238E27FC236}">
                  <a16:creationId xmlns:a16="http://schemas.microsoft.com/office/drawing/2014/main" id="{0863BE15-12B7-47CC-9051-6F2EF4D485CC}"/>
                </a:ext>
              </a:extLst>
            </p:cNvPr>
            <p:cNvSpPr/>
            <p:nvPr/>
          </p:nvSpPr>
          <p:spPr>
            <a:xfrm flipV="1">
              <a:off x="6238422" y="4366407"/>
              <a:ext cx="2040964" cy="510326"/>
            </a:xfrm>
            <a:prstGeom prst="downArrowCallout">
              <a:avLst/>
            </a:prstGeom>
            <a:solidFill>
              <a:schemeClr val="accent5">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BBB59"/>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4A1CDF1A-C148-472F-9D7E-427F35D9816E}"/>
                </a:ext>
              </a:extLst>
            </p:cNvPr>
            <p:cNvSpPr txBox="1"/>
            <p:nvPr/>
          </p:nvSpPr>
          <p:spPr>
            <a:xfrm>
              <a:off x="6189697" y="4514426"/>
              <a:ext cx="2040963" cy="33718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Programme</a:t>
              </a:r>
            </a:p>
          </p:txBody>
        </p:sp>
      </p:grpSp>
      <p:grpSp>
        <p:nvGrpSpPr>
          <p:cNvPr id="23" name="Group 22">
            <a:extLst>
              <a:ext uri="{FF2B5EF4-FFF2-40B4-BE49-F238E27FC236}">
                <a16:creationId xmlns:a16="http://schemas.microsoft.com/office/drawing/2014/main" id="{679AF5C3-E7FC-40BC-944F-CC6299307944}"/>
              </a:ext>
            </a:extLst>
          </p:cNvPr>
          <p:cNvGrpSpPr/>
          <p:nvPr/>
        </p:nvGrpSpPr>
        <p:grpSpPr>
          <a:xfrm>
            <a:off x="1763687" y="872144"/>
            <a:ext cx="1412988" cy="376997"/>
            <a:chOff x="4287275" y="1872723"/>
            <a:chExt cx="1412988" cy="510326"/>
          </a:xfrm>
          <a:solidFill>
            <a:srgbClr val="FFCCFF"/>
          </a:solidFill>
        </p:grpSpPr>
        <p:sp>
          <p:nvSpPr>
            <p:cNvPr id="24" name="Callout: Down Arrow 23">
              <a:extLst>
                <a:ext uri="{FF2B5EF4-FFF2-40B4-BE49-F238E27FC236}">
                  <a16:creationId xmlns:a16="http://schemas.microsoft.com/office/drawing/2014/main" id="{84F93E57-B5EA-40A2-9670-A0FB7EB13837}"/>
                </a:ext>
              </a:extLst>
            </p:cNvPr>
            <p:cNvSpPr/>
            <p:nvPr/>
          </p:nvSpPr>
          <p:spPr>
            <a:xfrm rot="10800000" flipV="1">
              <a:off x="4287275" y="1872723"/>
              <a:ext cx="1412988" cy="510326"/>
            </a:xfrm>
            <a:prstGeom prst="downArrowCallou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BBB59"/>
                </a:solidFill>
                <a:effectLst/>
                <a:uLnTx/>
                <a:uFillTx/>
                <a:latin typeface="century Gothic" panose="020B0502020202020204" pitchFamily="34" charset="0"/>
                <a:ea typeface="+mn-ea"/>
                <a:cs typeface="+mn-cs"/>
              </a:endParaRPr>
            </a:p>
          </p:txBody>
        </p:sp>
        <p:sp>
          <p:nvSpPr>
            <p:cNvPr id="25" name="TextBox 24">
              <a:extLst>
                <a:ext uri="{FF2B5EF4-FFF2-40B4-BE49-F238E27FC236}">
                  <a16:creationId xmlns:a16="http://schemas.microsoft.com/office/drawing/2014/main" id="{4E69F55A-DB53-4887-98DA-E8416C33D24B}"/>
                </a:ext>
              </a:extLst>
            </p:cNvPr>
            <p:cNvSpPr txBox="1"/>
            <p:nvPr/>
          </p:nvSpPr>
          <p:spPr>
            <a:xfrm>
              <a:off x="4297558" y="1885764"/>
              <a:ext cx="1402705" cy="33816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Modules by level</a:t>
              </a:r>
            </a:p>
          </p:txBody>
        </p:sp>
      </p:grpSp>
      <p:grpSp>
        <p:nvGrpSpPr>
          <p:cNvPr id="29" name="Group 28">
            <a:extLst>
              <a:ext uri="{FF2B5EF4-FFF2-40B4-BE49-F238E27FC236}">
                <a16:creationId xmlns:a16="http://schemas.microsoft.com/office/drawing/2014/main" id="{BD27C939-DD39-46AA-9FDC-D105740D397B}"/>
              </a:ext>
            </a:extLst>
          </p:cNvPr>
          <p:cNvGrpSpPr/>
          <p:nvPr/>
        </p:nvGrpSpPr>
        <p:grpSpPr>
          <a:xfrm>
            <a:off x="3968203" y="868033"/>
            <a:ext cx="2068697" cy="376997"/>
            <a:chOff x="6367124" y="1660860"/>
            <a:chExt cx="2040964" cy="510326"/>
          </a:xfrm>
          <a:solidFill>
            <a:srgbClr val="FFCCFF"/>
          </a:solidFill>
        </p:grpSpPr>
        <p:sp>
          <p:nvSpPr>
            <p:cNvPr id="30" name="Callout: Down Arrow 29">
              <a:extLst>
                <a:ext uri="{FF2B5EF4-FFF2-40B4-BE49-F238E27FC236}">
                  <a16:creationId xmlns:a16="http://schemas.microsoft.com/office/drawing/2014/main" id="{3479E96C-182B-4CC5-83F9-0C2FDB25370D}"/>
                </a:ext>
              </a:extLst>
            </p:cNvPr>
            <p:cNvSpPr/>
            <p:nvPr/>
          </p:nvSpPr>
          <p:spPr>
            <a:xfrm rot="10800000" flipV="1">
              <a:off x="6367124" y="1660860"/>
              <a:ext cx="2040964" cy="510326"/>
            </a:xfrm>
            <a:prstGeom prst="downArrowCallou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BBB59"/>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A9729773-AA00-4757-A07B-63B9EB2CC60D}"/>
                </a:ext>
              </a:extLst>
            </p:cNvPr>
            <p:cNvSpPr txBox="1"/>
            <p:nvPr/>
          </p:nvSpPr>
          <p:spPr>
            <a:xfrm>
              <a:off x="6655156" y="1672125"/>
              <a:ext cx="1402705" cy="33816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Modules by level</a:t>
              </a:r>
            </a:p>
          </p:txBody>
        </p:sp>
      </p:grpSp>
      <p:grpSp>
        <p:nvGrpSpPr>
          <p:cNvPr id="33" name="Group 32">
            <a:extLst>
              <a:ext uri="{FF2B5EF4-FFF2-40B4-BE49-F238E27FC236}">
                <a16:creationId xmlns:a16="http://schemas.microsoft.com/office/drawing/2014/main" id="{0792FB31-C3C0-4934-BEDF-C2A86C412101}"/>
              </a:ext>
            </a:extLst>
          </p:cNvPr>
          <p:cNvGrpSpPr/>
          <p:nvPr/>
        </p:nvGrpSpPr>
        <p:grpSpPr>
          <a:xfrm>
            <a:off x="3168868" y="869179"/>
            <a:ext cx="799335" cy="376997"/>
            <a:chOff x="4287275" y="1872723"/>
            <a:chExt cx="1412988" cy="510326"/>
          </a:xfrm>
          <a:solidFill>
            <a:srgbClr val="FFFFE1"/>
          </a:solidFill>
        </p:grpSpPr>
        <p:sp>
          <p:nvSpPr>
            <p:cNvPr id="34" name="Callout: Down Arrow 33">
              <a:extLst>
                <a:ext uri="{FF2B5EF4-FFF2-40B4-BE49-F238E27FC236}">
                  <a16:creationId xmlns:a16="http://schemas.microsoft.com/office/drawing/2014/main" id="{90B16FD9-FA6E-46E2-A2E2-3E845A22430F}"/>
                </a:ext>
              </a:extLst>
            </p:cNvPr>
            <p:cNvSpPr/>
            <p:nvPr/>
          </p:nvSpPr>
          <p:spPr>
            <a:xfrm rot="10800000" flipV="1">
              <a:off x="4287275" y="1872723"/>
              <a:ext cx="1412988" cy="510326"/>
            </a:xfrm>
            <a:prstGeom prst="downArrowCallou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BBB59"/>
                </a:solidFill>
                <a:effectLst/>
                <a:uLnTx/>
                <a:uFillTx/>
                <a:latin typeface="century Gothic" panose="020B0502020202020204" pitchFamily="34" charset="0"/>
                <a:ea typeface="+mn-ea"/>
                <a:cs typeface="+mn-cs"/>
              </a:endParaRPr>
            </a:p>
          </p:txBody>
        </p:sp>
        <p:sp>
          <p:nvSpPr>
            <p:cNvPr id="35" name="TextBox 34">
              <a:extLst>
                <a:ext uri="{FF2B5EF4-FFF2-40B4-BE49-F238E27FC236}">
                  <a16:creationId xmlns:a16="http://schemas.microsoft.com/office/drawing/2014/main" id="{DAD08A98-2DE3-4756-BA60-904878330C78}"/>
                </a:ext>
              </a:extLst>
            </p:cNvPr>
            <p:cNvSpPr txBox="1"/>
            <p:nvPr/>
          </p:nvSpPr>
          <p:spPr>
            <a:xfrm>
              <a:off x="4297558" y="1885764"/>
              <a:ext cx="1402705" cy="33816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Level</a:t>
              </a:r>
            </a:p>
          </p:txBody>
        </p:sp>
      </p:grpSp>
      <p:grpSp>
        <p:nvGrpSpPr>
          <p:cNvPr id="37" name="Group 36">
            <a:extLst>
              <a:ext uri="{FF2B5EF4-FFF2-40B4-BE49-F238E27FC236}">
                <a16:creationId xmlns:a16="http://schemas.microsoft.com/office/drawing/2014/main" id="{E83FF975-AC03-4605-A889-26641456CBA2}"/>
              </a:ext>
            </a:extLst>
          </p:cNvPr>
          <p:cNvGrpSpPr/>
          <p:nvPr/>
        </p:nvGrpSpPr>
        <p:grpSpPr>
          <a:xfrm>
            <a:off x="6033747" y="871920"/>
            <a:ext cx="799335" cy="376997"/>
            <a:chOff x="4287275" y="1872723"/>
            <a:chExt cx="1412988" cy="510326"/>
          </a:xfrm>
          <a:solidFill>
            <a:srgbClr val="FFFFE1"/>
          </a:solidFill>
        </p:grpSpPr>
        <p:sp>
          <p:nvSpPr>
            <p:cNvPr id="38" name="Callout: Down Arrow 37">
              <a:extLst>
                <a:ext uri="{FF2B5EF4-FFF2-40B4-BE49-F238E27FC236}">
                  <a16:creationId xmlns:a16="http://schemas.microsoft.com/office/drawing/2014/main" id="{D35DC94D-7CA9-4475-87B4-A188F7C3A335}"/>
                </a:ext>
              </a:extLst>
            </p:cNvPr>
            <p:cNvSpPr/>
            <p:nvPr/>
          </p:nvSpPr>
          <p:spPr>
            <a:xfrm rot="10800000" flipV="1">
              <a:off x="4287275" y="1872723"/>
              <a:ext cx="1412988" cy="510326"/>
            </a:xfrm>
            <a:prstGeom prst="downArrowCallou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BBB59"/>
                </a:solidFill>
                <a:effectLst/>
                <a:uLnTx/>
                <a:uFillTx/>
                <a:latin typeface="century Gothic" panose="020B0502020202020204" pitchFamily="34" charset="0"/>
                <a:ea typeface="+mn-ea"/>
                <a:cs typeface="+mn-cs"/>
              </a:endParaRPr>
            </a:p>
          </p:txBody>
        </p:sp>
        <p:sp>
          <p:nvSpPr>
            <p:cNvPr id="39" name="TextBox 38">
              <a:extLst>
                <a:ext uri="{FF2B5EF4-FFF2-40B4-BE49-F238E27FC236}">
                  <a16:creationId xmlns:a16="http://schemas.microsoft.com/office/drawing/2014/main" id="{D14E79FE-F4F0-4BF0-B86F-A47FC9027C42}"/>
                </a:ext>
              </a:extLst>
            </p:cNvPr>
            <p:cNvSpPr txBox="1"/>
            <p:nvPr/>
          </p:nvSpPr>
          <p:spPr>
            <a:xfrm>
              <a:off x="4297558" y="1885764"/>
              <a:ext cx="1402705" cy="33816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Level</a:t>
              </a:r>
            </a:p>
          </p:txBody>
        </p:sp>
      </p:grpSp>
      <p:grpSp>
        <p:nvGrpSpPr>
          <p:cNvPr id="51" name="Group 50">
            <a:extLst>
              <a:ext uri="{FF2B5EF4-FFF2-40B4-BE49-F238E27FC236}">
                <a16:creationId xmlns:a16="http://schemas.microsoft.com/office/drawing/2014/main" id="{41928F10-3143-4F29-84AD-840D29B2D883}"/>
              </a:ext>
            </a:extLst>
          </p:cNvPr>
          <p:cNvGrpSpPr/>
          <p:nvPr/>
        </p:nvGrpSpPr>
        <p:grpSpPr>
          <a:xfrm>
            <a:off x="3979015" y="2654359"/>
            <a:ext cx="2041157" cy="376997"/>
            <a:chOff x="3979015" y="2630414"/>
            <a:chExt cx="2041157" cy="376997"/>
          </a:xfrm>
        </p:grpSpPr>
        <p:sp>
          <p:nvSpPr>
            <p:cNvPr id="43" name="Callout: Down Arrow 42">
              <a:extLst>
                <a:ext uri="{FF2B5EF4-FFF2-40B4-BE49-F238E27FC236}">
                  <a16:creationId xmlns:a16="http://schemas.microsoft.com/office/drawing/2014/main" id="{340283F1-880F-4C40-BD07-D32576C1A78A}"/>
                </a:ext>
              </a:extLst>
            </p:cNvPr>
            <p:cNvSpPr/>
            <p:nvPr/>
          </p:nvSpPr>
          <p:spPr>
            <a:xfrm flipV="1">
              <a:off x="3979015" y="2630414"/>
              <a:ext cx="2041157" cy="376997"/>
            </a:xfrm>
            <a:prstGeom prst="downArrowCallou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BBB59"/>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35E30DAF-ACDE-46A3-AC85-B6E0FD3A2079}"/>
                </a:ext>
              </a:extLst>
            </p:cNvPr>
            <p:cNvSpPr txBox="1"/>
            <p:nvPr/>
          </p:nvSpPr>
          <p:spPr>
            <a:xfrm>
              <a:off x="4052274" y="2757818"/>
              <a:ext cx="1911516"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Credit size</a:t>
              </a:r>
              <a:endPar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grpSp>
      <p:grpSp>
        <p:nvGrpSpPr>
          <p:cNvPr id="46" name="Group 45">
            <a:extLst>
              <a:ext uri="{FF2B5EF4-FFF2-40B4-BE49-F238E27FC236}">
                <a16:creationId xmlns:a16="http://schemas.microsoft.com/office/drawing/2014/main" id="{C5161B09-B13B-4FAE-8582-6AFE9AD54101}"/>
              </a:ext>
            </a:extLst>
          </p:cNvPr>
          <p:cNvGrpSpPr/>
          <p:nvPr/>
        </p:nvGrpSpPr>
        <p:grpSpPr>
          <a:xfrm>
            <a:off x="6840259" y="871920"/>
            <a:ext cx="1796418" cy="376997"/>
            <a:chOff x="4287275" y="1872723"/>
            <a:chExt cx="1412988" cy="510326"/>
          </a:xfrm>
          <a:solidFill>
            <a:schemeClr val="accent6">
              <a:lumMod val="20000"/>
              <a:lumOff val="80000"/>
            </a:schemeClr>
          </a:solidFill>
        </p:grpSpPr>
        <p:sp>
          <p:nvSpPr>
            <p:cNvPr id="48" name="TextBox 47">
              <a:extLst>
                <a:ext uri="{FF2B5EF4-FFF2-40B4-BE49-F238E27FC236}">
                  <a16:creationId xmlns:a16="http://schemas.microsoft.com/office/drawing/2014/main" id="{37BE44FF-C2F4-4D11-970E-0FCC0EC3A453}"/>
                </a:ext>
              </a:extLst>
            </p:cNvPr>
            <p:cNvSpPr txBox="1"/>
            <p:nvPr/>
          </p:nvSpPr>
          <p:spPr>
            <a:xfrm>
              <a:off x="4297558" y="1885764"/>
              <a:ext cx="1402705" cy="338161"/>
            </a:xfrm>
            <a:prstGeom prst="rect">
              <a:avLst/>
            </a:prstGeom>
            <a:grp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Final outcome</a:t>
              </a:r>
            </a:p>
          </p:txBody>
        </p:sp>
        <p:sp>
          <p:nvSpPr>
            <p:cNvPr id="47" name="Callout: Down Arrow 46">
              <a:extLst>
                <a:ext uri="{FF2B5EF4-FFF2-40B4-BE49-F238E27FC236}">
                  <a16:creationId xmlns:a16="http://schemas.microsoft.com/office/drawing/2014/main" id="{2DEDD596-B1E5-43B9-A7BB-BF42E9DE26B5}"/>
                </a:ext>
              </a:extLst>
            </p:cNvPr>
            <p:cNvSpPr/>
            <p:nvPr/>
          </p:nvSpPr>
          <p:spPr>
            <a:xfrm rot="10800000" flipV="1">
              <a:off x="4287275" y="1872723"/>
              <a:ext cx="1412988" cy="510326"/>
            </a:xfrm>
            <a:prstGeom prst="downArrowCallou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BBB59"/>
                </a:solidFill>
                <a:effectLst/>
                <a:uLnTx/>
                <a:uFillTx/>
                <a:latin typeface="century Gothic" panose="020B0502020202020204" pitchFamily="34" charset="0"/>
                <a:ea typeface="+mn-ea"/>
                <a:cs typeface="+mn-cs"/>
              </a:endParaRPr>
            </a:p>
          </p:txBody>
        </p:sp>
      </p:grpSp>
      <p:sp>
        <p:nvSpPr>
          <p:cNvPr id="52" name="Rectangle 51">
            <a:extLst>
              <a:ext uri="{FF2B5EF4-FFF2-40B4-BE49-F238E27FC236}">
                <a16:creationId xmlns:a16="http://schemas.microsoft.com/office/drawing/2014/main" id="{310E0D41-3BAE-46E5-AD18-528D69FF47F5}"/>
              </a:ext>
            </a:extLst>
          </p:cNvPr>
          <p:cNvSpPr/>
          <p:nvPr/>
        </p:nvSpPr>
        <p:spPr>
          <a:xfrm rot="5400000">
            <a:off x="1501582" y="2985797"/>
            <a:ext cx="1944000" cy="1404000"/>
          </a:xfrm>
          <a:prstGeom prst="rect">
            <a:avLst/>
          </a:prstGeom>
          <a:solidFill>
            <a:schemeClr val="bg1">
              <a:lumMod val="75000"/>
              <a:alpha val="4392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6" name="Group 55">
            <a:extLst>
              <a:ext uri="{FF2B5EF4-FFF2-40B4-BE49-F238E27FC236}">
                <a16:creationId xmlns:a16="http://schemas.microsoft.com/office/drawing/2014/main" id="{C1FAF108-DA9B-4918-B718-BB7378CF8AF1}"/>
              </a:ext>
            </a:extLst>
          </p:cNvPr>
          <p:cNvGrpSpPr/>
          <p:nvPr/>
        </p:nvGrpSpPr>
        <p:grpSpPr>
          <a:xfrm>
            <a:off x="1762593" y="4461739"/>
            <a:ext cx="1412989" cy="574647"/>
            <a:chOff x="1767223" y="2643758"/>
            <a:chExt cx="1412989" cy="391062"/>
          </a:xfrm>
          <a:noFill/>
        </p:grpSpPr>
        <p:sp>
          <p:nvSpPr>
            <p:cNvPr id="57" name="Callout: Down Arrow 56">
              <a:extLst>
                <a:ext uri="{FF2B5EF4-FFF2-40B4-BE49-F238E27FC236}">
                  <a16:creationId xmlns:a16="http://schemas.microsoft.com/office/drawing/2014/main" id="{BC9C1BBA-6FB6-462A-B0D9-BB3642FA33E1}"/>
                </a:ext>
              </a:extLst>
            </p:cNvPr>
            <p:cNvSpPr/>
            <p:nvPr/>
          </p:nvSpPr>
          <p:spPr>
            <a:xfrm flipV="1">
              <a:off x="1767223" y="2643758"/>
              <a:ext cx="1412989" cy="376997"/>
            </a:xfrm>
            <a:prstGeom prst="downArrowCallou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BBB59"/>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DBF7C8CD-6860-484E-A4C9-F800F5A6740D}"/>
                </a:ext>
              </a:extLst>
            </p:cNvPr>
            <p:cNvSpPr txBox="1"/>
            <p:nvPr/>
          </p:nvSpPr>
          <p:spPr>
            <a:xfrm>
              <a:off x="1778600" y="2762535"/>
              <a:ext cx="1376501" cy="272285"/>
            </a:xfrm>
            <a:prstGeom prst="rect">
              <a:avLst/>
            </a:prstGeom>
            <a:grpFill/>
            <a:ln>
              <a:noFill/>
            </a:ln>
          </p:spPr>
          <p:txBody>
            <a:bodyPr wrap="square" rtlCol="0">
              <a:spAutoFit/>
            </a:bodyPr>
            <a:lstStyle/>
            <a:p>
              <a:pPr algn="ctr">
                <a:defRPr/>
              </a:pPr>
              <a:r>
                <a:rPr lang="en-GB" sz="1000" dirty="0">
                  <a:solidFill>
                    <a:prstClr val="black">
                      <a:lumMod val="65000"/>
                      <a:lumOff val="35000"/>
                    </a:prstClr>
                  </a:solidFill>
                  <a:latin typeface="Calibri" panose="020F0502020204030204" pitchFamily="34" charset="0"/>
                  <a:cs typeface="Calibri" panose="020F0502020204030204" pitchFamily="34" charset="0"/>
                </a:rPr>
                <a:t>Grey = not under consideration</a:t>
              </a:r>
            </a:p>
          </p:txBody>
        </p:sp>
      </p:grpSp>
      <p:grpSp>
        <p:nvGrpSpPr>
          <p:cNvPr id="50" name="Group 49">
            <a:extLst>
              <a:ext uri="{FF2B5EF4-FFF2-40B4-BE49-F238E27FC236}">
                <a16:creationId xmlns:a16="http://schemas.microsoft.com/office/drawing/2014/main" id="{5978F8B3-6219-4DA5-B2F6-1DD93CBDC728}"/>
              </a:ext>
            </a:extLst>
          </p:cNvPr>
          <p:cNvGrpSpPr/>
          <p:nvPr/>
        </p:nvGrpSpPr>
        <p:grpSpPr>
          <a:xfrm>
            <a:off x="1767223" y="2654359"/>
            <a:ext cx="1412989" cy="376997"/>
            <a:chOff x="1767223" y="2643758"/>
            <a:chExt cx="1412989" cy="376997"/>
          </a:xfrm>
        </p:grpSpPr>
        <p:sp>
          <p:nvSpPr>
            <p:cNvPr id="41" name="Callout: Down Arrow 40">
              <a:extLst>
                <a:ext uri="{FF2B5EF4-FFF2-40B4-BE49-F238E27FC236}">
                  <a16:creationId xmlns:a16="http://schemas.microsoft.com/office/drawing/2014/main" id="{F123FCE8-6A14-4806-93C2-76A642D0D43B}"/>
                </a:ext>
              </a:extLst>
            </p:cNvPr>
            <p:cNvSpPr/>
            <p:nvPr/>
          </p:nvSpPr>
          <p:spPr>
            <a:xfrm flipV="1">
              <a:off x="1767223" y="2643758"/>
              <a:ext cx="1412989" cy="376997"/>
            </a:xfrm>
            <a:prstGeom prst="downArrowCallou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BBB59"/>
                </a:solidFill>
                <a:effectLst/>
                <a:uLnTx/>
                <a:uFillTx/>
                <a:latin typeface="century Gothic" panose="020B0502020202020204" pitchFamily="34" charset="0"/>
                <a:ea typeface="+mn-ea"/>
                <a:cs typeface="+mn-cs"/>
              </a:endParaRPr>
            </a:p>
          </p:txBody>
        </p:sp>
        <p:sp>
          <p:nvSpPr>
            <p:cNvPr id="42" name="TextBox 41">
              <a:extLst>
                <a:ext uri="{FF2B5EF4-FFF2-40B4-BE49-F238E27FC236}">
                  <a16:creationId xmlns:a16="http://schemas.microsoft.com/office/drawing/2014/main" id="{99D77F4D-26AB-4F19-95B1-00D5B6875F2F}"/>
                </a:ext>
              </a:extLst>
            </p:cNvPr>
            <p:cNvSpPr txBox="1"/>
            <p:nvPr/>
          </p:nvSpPr>
          <p:spPr>
            <a:xfrm>
              <a:off x="1831856" y="2762535"/>
              <a:ext cx="132324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rPr>
                <a:t>Credit size</a:t>
              </a:r>
              <a:endParaRPr kumimoji="0" lang="en-GB" sz="1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Calibri" panose="020F0502020204030204" pitchFamily="34" charset="0"/>
              </a:endParaRPr>
            </a:p>
          </p:txBody>
        </p:sp>
      </p:grpSp>
      <p:sp>
        <p:nvSpPr>
          <p:cNvPr id="59" name="Rectangle 58">
            <a:extLst>
              <a:ext uri="{FF2B5EF4-FFF2-40B4-BE49-F238E27FC236}">
                <a16:creationId xmlns:a16="http://schemas.microsoft.com/office/drawing/2014/main" id="{65B5B314-F88D-4EC9-A821-AD105784BDA4}"/>
              </a:ext>
            </a:extLst>
          </p:cNvPr>
          <p:cNvSpPr/>
          <p:nvPr/>
        </p:nvSpPr>
        <p:spPr>
          <a:xfrm rot="5400000">
            <a:off x="6249659" y="3317765"/>
            <a:ext cx="1944000" cy="749354"/>
          </a:xfrm>
          <a:prstGeom prst="rect">
            <a:avLst/>
          </a:prstGeom>
          <a:solidFill>
            <a:schemeClr val="bg1">
              <a:lumMod val="75000"/>
              <a:alpha val="4392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0" name="Group 59">
            <a:extLst>
              <a:ext uri="{FF2B5EF4-FFF2-40B4-BE49-F238E27FC236}">
                <a16:creationId xmlns:a16="http://schemas.microsoft.com/office/drawing/2014/main" id="{7B5FF012-C391-4ECA-AA3C-25E4EBDD0F57}"/>
              </a:ext>
            </a:extLst>
          </p:cNvPr>
          <p:cNvGrpSpPr/>
          <p:nvPr/>
        </p:nvGrpSpPr>
        <p:grpSpPr>
          <a:xfrm>
            <a:off x="6542094" y="4460032"/>
            <a:ext cx="1950790" cy="728535"/>
            <a:chOff x="1767223" y="2643758"/>
            <a:chExt cx="1412989" cy="495787"/>
          </a:xfrm>
          <a:noFill/>
        </p:grpSpPr>
        <p:sp>
          <p:nvSpPr>
            <p:cNvPr id="61" name="Callout: Down Arrow 60">
              <a:extLst>
                <a:ext uri="{FF2B5EF4-FFF2-40B4-BE49-F238E27FC236}">
                  <a16:creationId xmlns:a16="http://schemas.microsoft.com/office/drawing/2014/main" id="{22C20B8E-83B5-4A19-B356-6FE128115F71}"/>
                </a:ext>
              </a:extLst>
            </p:cNvPr>
            <p:cNvSpPr/>
            <p:nvPr/>
          </p:nvSpPr>
          <p:spPr>
            <a:xfrm flipV="1">
              <a:off x="1767223" y="2643758"/>
              <a:ext cx="1412989" cy="376997"/>
            </a:xfrm>
            <a:prstGeom prst="downArrowCallou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BBB59"/>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89AB9E4F-086C-406C-A06B-17AA5EEFED1D}"/>
                </a:ext>
              </a:extLst>
            </p:cNvPr>
            <p:cNvSpPr txBox="1"/>
            <p:nvPr/>
          </p:nvSpPr>
          <p:spPr>
            <a:xfrm>
              <a:off x="1778600" y="2762535"/>
              <a:ext cx="1376501" cy="377010"/>
            </a:xfrm>
            <a:prstGeom prst="rect">
              <a:avLst/>
            </a:prstGeom>
            <a:grpFill/>
            <a:ln>
              <a:noFill/>
            </a:ln>
          </p:spPr>
          <p:txBody>
            <a:bodyPr wrap="square" rtlCol="0">
              <a:spAutoFit/>
            </a:bodyPr>
            <a:lstStyle/>
            <a:p>
              <a:pPr lvl="0" algn="ctr">
                <a:defRPr/>
              </a:pPr>
              <a:r>
                <a:rPr lang="en-US" sz="1000" dirty="0">
                  <a:solidFill>
                    <a:prstClr val="black">
                      <a:lumMod val="65000"/>
                      <a:lumOff val="35000"/>
                    </a:prstClr>
                  </a:solidFill>
                  <a:latin typeface="Calibri" panose="020F0502020204030204" pitchFamily="34" charset="0"/>
                  <a:cs typeface="Calibri" panose="020F0502020204030204" pitchFamily="34" charset="0"/>
                </a:rPr>
                <a:t>Ranked by student performance – report by exception</a:t>
              </a:r>
              <a:endParaRPr lang="en-GB" sz="1400" dirty="0">
                <a:solidFill>
                  <a:prstClr val="black">
                    <a:lumMod val="65000"/>
                    <a:lumOff val="35000"/>
                  </a:prstClr>
                </a:solidFill>
                <a:latin typeface="Calibri" panose="020F0502020204030204" pitchFamily="34" charset="0"/>
                <a:cs typeface="Calibri" panose="020F0502020204030204" pitchFamily="34" charset="0"/>
              </a:endParaRPr>
            </a:p>
          </p:txBody>
        </p:sp>
      </p:grpSp>
      <p:sp>
        <p:nvSpPr>
          <p:cNvPr id="63" name="Rectangle 62">
            <a:extLst>
              <a:ext uri="{FF2B5EF4-FFF2-40B4-BE49-F238E27FC236}">
                <a16:creationId xmlns:a16="http://schemas.microsoft.com/office/drawing/2014/main" id="{CAB49E79-FF2E-4034-98D3-D9E933770C46}"/>
              </a:ext>
            </a:extLst>
          </p:cNvPr>
          <p:cNvSpPr/>
          <p:nvPr/>
        </p:nvSpPr>
        <p:spPr>
          <a:xfrm rot="5400000">
            <a:off x="7154977" y="3376052"/>
            <a:ext cx="1494001" cy="162000"/>
          </a:xfrm>
          <a:prstGeom prst="rect">
            <a:avLst/>
          </a:prstGeom>
          <a:solidFill>
            <a:schemeClr val="bg1">
              <a:lumMod val="75000"/>
              <a:alpha val="4392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4954467B-D01D-4E2A-9CBE-28F845436E0B}"/>
              </a:ext>
            </a:extLst>
          </p:cNvPr>
          <p:cNvSpPr/>
          <p:nvPr/>
        </p:nvSpPr>
        <p:spPr>
          <a:xfrm rot="5400000">
            <a:off x="7566691" y="3659398"/>
            <a:ext cx="288000" cy="198000"/>
          </a:xfrm>
          <a:prstGeom prst="rect">
            <a:avLst/>
          </a:prstGeom>
          <a:solidFill>
            <a:schemeClr val="bg1">
              <a:lumMod val="75000"/>
              <a:alpha val="4392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838EBE9B-0593-4685-A0E3-13E993F1C9CE}"/>
              </a:ext>
            </a:extLst>
          </p:cNvPr>
          <p:cNvSpPr/>
          <p:nvPr/>
        </p:nvSpPr>
        <p:spPr>
          <a:xfrm rot="5400000">
            <a:off x="2629504" y="3600499"/>
            <a:ext cx="1944000" cy="162000"/>
          </a:xfrm>
          <a:prstGeom prst="rect">
            <a:avLst/>
          </a:prstGeom>
          <a:solidFill>
            <a:schemeClr val="bg1">
              <a:lumMod val="75000"/>
              <a:alpha val="4392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Rectangle 52">
            <a:extLst>
              <a:ext uri="{FF2B5EF4-FFF2-40B4-BE49-F238E27FC236}">
                <a16:creationId xmlns:a16="http://schemas.microsoft.com/office/drawing/2014/main" id="{E53A239E-C072-4616-94FB-0F9120E25744}"/>
              </a:ext>
            </a:extLst>
          </p:cNvPr>
          <p:cNvSpPr/>
          <p:nvPr/>
        </p:nvSpPr>
        <p:spPr>
          <a:xfrm rot="5400000">
            <a:off x="7323777" y="3360068"/>
            <a:ext cx="1494000" cy="180000"/>
          </a:xfrm>
          <a:prstGeom prst="rect">
            <a:avLst/>
          </a:prstGeom>
          <a:solidFill>
            <a:schemeClr val="bg1">
              <a:lumMod val="75000"/>
              <a:alpha val="4392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CFA3F6B5-8BA3-4B3B-A047-B81716797637}"/>
              </a:ext>
            </a:extLst>
          </p:cNvPr>
          <p:cNvSpPr/>
          <p:nvPr/>
        </p:nvSpPr>
        <p:spPr>
          <a:xfrm rot="5400000">
            <a:off x="6237598" y="4351858"/>
            <a:ext cx="450000" cy="162000"/>
          </a:xfrm>
          <a:prstGeom prst="rect">
            <a:avLst/>
          </a:prstGeom>
          <a:solidFill>
            <a:schemeClr val="bg1">
              <a:lumMod val="75000"/>
              <a:alpha val="4392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5" name="Group 54">
            <a:extLst>
              <a:ext uri="{FF2B5EF4-FFF2-40B4-BE49-F238E27FC236}">
                <a16:creationId xmlns:a16="http://schemas.microsoft.com/office/drawing/2014/main" id="{13706BDD-4AAA-475D-82A0-19F0E6FDD962}"/>
              </a:ext>
            </a:extLst>
          </p:cNvPr>
          <p:cNvGrpSpPr/>
          <p:nvPr/>
        </p:nvGrpSpPr>
        <p:grpSpPr>
          <a:xfrm>
            <a:off x="3117350" y="4466382"/>
            <a:ext cx="968307" cy="553979"/>
            <a:chOff x="1767223" y="2643758"/>
            <a:chExt cx="1412989" cy="376997"/>
          </a:xfrm>
          <a:noFill/>
        </p:grpSpPr>
        <p:sp>
          <p:nvSpPr>
            <p:cNvPr id="65" name="Callout: Down Arrow 64">
              <a:extLst>
                <a:ext uri="{FF2B5EF4-FFF2-40B4-BE49-F238E27FC236}">
                  <a16:creationId xmlns:a16="http://schemas.microsoft.com/office/drawing/2014/main" id="{99BADCBE-FD5A-4B46-9C53-B69522E31F5E}"/>
                </a:ext>
              </a:extLst>
            </p:cNvPr>
            <p:cNvSpPr/>
            <p:nvPr/>
          </p:nvSpPr>
          <p:spPr>
            <a:xfrm flipV="1">
              <a:off x="1767223" y="2643758"/>
              <a:ext cx="1412989" cy="376997"/>
            </a:xfrm>
            <a:prstGeom prst="downArrowCallou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BBB59"/>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51BC9BEC-9075-418F-B9EB-F1B3F1F40F63}"/>
                </a:ext>
              </a:extLst>
            </p:cNvPr>
            <p:cNvSpPr txBox="1"/>
            <p:nvPr/>
          </p:nvSpPr>
          <p:spPr>
            <a:xfrm>
              <a:off x="1778600" y="2762535"/>
              <a:ext cx="1376501" cy="167560"/>
            </a:xfrm>
            <a:prstGeom prst="rect">
              <a:avLst/>
            </a:prstGeom>
            <a:grpFill/>
            <a:ln>
              <a:noFill/>
            </a:ln>
          </p:spPr>
          <p:txBody>
            <a:bodyPr wrap="square" rtlCol="0">
              <a:spAutoFit/>
            </a:bodyPr>
            <a:lstStyle/>
            <a:p>
              <a:pPr algn="ctr">
                <a:defRPr/>
              </a:pPr>
              <a:r>
                <a:rPr lang="en-GB" sz="1000" dirty="0">
                  <a:solidFill>
                    <a:prstClr val="black">
                      <a:lumMod val="65000"/>
                      <a:lumOff val="35000"/>
                    </a:prstClr>
                  </a:solidFill>
                  <a:latin typeface="Calibri" panose="020F0502020204030204" pitchFamily="34" charset="0"/>
                  <a:cs typeface="Calibri" panose="020F0502020204030204" pitchFamily="34" charset="0"/>
                </a:rPr>
                <a:t>Code denotes position</a:t>
              </a:r>
            </a:p>
          </p:txBody>
        </p:sp>
      </p:grpSp>
      <p:grpSp>
        <p:nvGrpSpPr>
          <p:cNvPr id="67" name="Group 66">
            <a:extLst>
              <a:ext uri="{FF2B5EF4-FFF2-40B4-BE49-F238E27FC236}">
                <a16:creationId xmlns:a16="http://schemas.microsoft.com/office/drawing/2014/main" id="{85E8B88D-4E81-4E59-BACB-922A4E2CE0E1}"/>
              </a:ext>
            </a:extLst>
          </p:cNvPr>
          <p:cNvGrpSpPr/>
          <p:nvPr/>
        </p:nvGrpSpPr>
        <p:grpSpPr>
          <a:xfrm rot="16200000">
            <a:off x="7608355" y="3279966"/>
            <a:ext cx="1488287" cy="359884"/>
            <a:chOff x="1767223" y="2643758"/>
            <a:chExt cx="1412989" cy="376997"/>
          </a:xfrm>
          <a:noFill/>
        </p:grpSpPr>
        <p:sp>
          <p:nvSpPr>
            <p:cNvPr id="68" name="Callout: Down Arrow 67">
              <a:extLst>
                <a:ext uri="{FF2B5EF4-FFF2-40B4-BE49-F238E27FC236}">
                  <a16:creationId xmlns:a16="http://schemas.microsoft.com/office/drawing/2014/main" id="{DE82C7C6-149D-4EBB-A056-03E7A3368C18}"/>
                </a:ext>
              </a:extLst>
            </p:cNvPr>
            <p:cNvSpPr/>
            <p:nvPr/>
          </p:nvSpPr>
          <p:spPr>
            <a:xfrm flipV="1">
              <a:off x="1767223" y="2643758"/>
              <a:ext cx="1412989" cy="376997"/>
            </a:xfrm>
            <a:prstGeom prst="downArrowCallou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BBB59"/>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ECC7805D-9D8E-4265-87A7-0B81C4C351FC}"/>
                </a:ext>
              </a:extLst>
            </p:cNvPr>
            <p:cNvSpPr txBox="1"/>
            <p:nvPr/>
          </p:nvSpPr>
          <p:spPr>
            <a:xfrm>
              <a:off x="1778600" y="2762535"/>
              <a:ext cx="1376501" cy="167560"/>
            </a:xfrm>
            <a:prstGeom prst="rect">
              <a:avLst/>
            </a:prstGeom>
            <a:grpFill/>
            <a:ln>
              <a:noFill/>
            </a:ln>
          </p:spPr>
          <p:txBody>
            <a:bodyPr wrap="square" rtlCol="0">
              <a:spAutoFit/>
            </a:bodyPr>
            <a:lstStyle/>
            <a:p>
              <a:pPr algn="ctr">
                <a:defRPr/>
              </a:pPr>
              <a:r>
                <a:rPr lang="en-GB" sz="1000" dirty="0">
                  <a:solidFill>
                    <a:prstClr val="black">
                      <a:lumMod val="65000"/>
                      <a:lumOff val="35000"/>
                    </a:prstClr>
                  </a:solidFill>
                  <a:latin typeface="Calibri" panose="020F0502020204030204" pitchFamily="34" charset="0"/>
                  <a:cs typeface="Calibri" panose="020F0502020204030204" pitchFamily="34" charset="0"/>
                </a:rPr>
                <a:t>Code denotes position</a:t>
              </a:r>
            </a:p>
          </p:txBody>
        </p:sp>
      </p:grpSp>
    </p:spTree>
    <p:extLst>
      <p:ext uri="{BB962C8B-B14F-4D97-AF65-F5344CB8AC3E}">
        <p14:creationId xmlns:p14="http://schemas.microsoft.com/office/powerpoint/2010/main" val="275716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grpId="1" nodeType="clickEffect">
                                  <p:stCondLst>
                                    <p:cond delay="0"/>
                                  </p:stCondLst>
                                  <p:childTnLst>
                                    <p:animEffect transition="out" filter="fade">
                                      <p:cBhvr>
                                        <p:cTn id="78" dur="500" tmFilter="0, 0; .2, .5; .8, .5; 1, 0"/>
                                        <p:tgtEl>
                                          <p:spTgt spid="64"/>
                                        </p:tgtEl>
                                      </p:cBhvr>
                                    </p:animEffect>
                                    <p:animScale>
                                      <p:cBhvr>
                                        <p:cTn id="79" dur="250" autoRev="1" fill="hold"/>
                                        <p:tgtEl>
                                          <p:spTgt spid="64"/>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26" presetClass="emph" presetSubtype="0" fill="hold" grpId="1" nodeType="clickEffect">
                                  <p:stCondLst>
                                    <p:cond delay="0"/>
                                  </p:stCondLst>
                                  <p:childTnLst>
                                    <p:animEffect transition="out" filter="fade">
                                      <p:cBhvr>
                                        <p:cTn id="83" dur="500" tmFilter="0, 0; .2, .5; .8, .5; 1, 0"/>
                                        <p:tgtEl>
                                          <p:spTgt spid="63"/>
                                        </p:tgtEl>
                                      </p:cBhvr>
                                    </p:animEffect>
                                    <p:animScale>
                                      <p:cBhvr>
                                        <p:cTn id="84" dur="250" autoRev="1" fill="hold"/>
                                        <p:tgtEl>
                                          <p:spTgt spid="6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36" grpId="0" animBg="1"/>
      <p:bldP spid="32" grpId="0" animBg="1"/>
      <p:bldP spid="27" grpId="0" animBg="1"/>
      <p:bldP spid="22" grpId="0" animBg="1"/>
      <p:bldP spid="17" grpId="0" animBg="1"/>
      <p:bldP spid="13" grpId="0" animBg="1"/>
      <p:bldP spid="18" grpId="0" animBg="1"/>
      <p:bldP spid="52" grpId="0" animBg="1"/>
      <p:bldP spid="59" grpId="0" animBg="1"/>
      <p:bldP spid="63" grpId="0" animBg="1"/>
      <p:bldP spid="63" grpId="1" animBg="1"/>
      <p:bldP spid="64" grpId="0" animBg="1"/>
      <p:bldP spid="64" grpId="1" animBg="1"/>
      <p:bldP spid="49" grpId="0" animBg="1"/>
      <p:bldP spid="53" grpId="0" animBg="1"/>
      <p:bldP spid="5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46C8-687F-4274-8B3A-D307D8C06BD2}"/>
              </a:ext>
            </a:extLst>
          </p:cNvPr>
          <p:cNvSpPr>
            <a:spLocks noGrp="1"/>
          </p:cNvSpPr>
          <p:nvPr>
            <p:ph type="title"/>
          </p:nvPr>
        </p:nvSpPr>
        <p:spPr/>
        <p:txBody>
          <a:bodyPr>
            <a:normAutofit/>
          </a:bodyPr>
          <a:lstStyle/>
          <a:p>
            <a:r>
              <a:rPr lang="en-GB" sz="4000" b="1" dirty="0">
                <a:solidFill>
                  <a:srgbClr val="981E32"/>
                </a:solidFill>
              </a:rPr>
              <a:t>Results ratification – hints and tips</a:t>
            </a:r>
          </a:p>
        </p:txBody>
      </p:sp>
      <p:graphicFrame>
        <p:nvGraphicFramePr>
          <p:cNvPr id="3" name="Table 3">
            <a:extLst>
              <a:ext uri="{FF2B5EF4-FFF2-40B4-BE49-F238E27FC236}">
                <a16:creationId xmlns:a16="http://schemas.microsoft.com/office/drawing/2014/main" id="{891C945A-B068-431F-9834-CB3C7438329B}"/>
              </a:ext>
            </a:extLst>
          </p:cNvPr>
          <p:cNvGraphicFramePr>
            <a:graphicFrameLocks noGrp="1"/>
          </p:cNvGraphicFramePr>
          <p:nvPr>
            <p:extLst/>
          </p:nvPr>
        </p:nvGraphicFramePr>
        <p:xfrm>
          <a:off x="5508104" y="1347614"/>
          <a:ext cx="2952328" cy="3260556"/>
        </p:xfrm>
        <a:graphic>
          <a:graphicData uri="http://schemas.openxmlformats.org/drawingml/2006/table">
            <a:tbl>
              <a:tblPr firstRow="1" bandRow="1">
                <a:tableStyleId>{68D230F3-CF80-4859-8CE7-A43EE81993B5}</a:tableStyleId>
              </a:tblPr>
              <a:tblGrid>
                <a:gridCol w="411952">
                  <a:extLst>
                    <a:ext uri="{9D8B030D-6E8A-4147-A177-3AD203B41FA5}">
                      <a16:colId xmlns:a16="http://schemas.microsoft.com/office/drawing/2014/main" val="3997673453"/>
                    </a:ext>
                  </a:extLst>
                </a:gridCol>
                <a:gridCol w="2540376">
                  <a:extLst>
                    <a:ext uri="{9D8B030D-6E8A-4147-A177-3AD203B41FA5}">
                      <a16:colId xmlns:a16="http://schemas.microsoft.com/office/drawing/2014/main" val="3863726018"/>
                    </a:ext>
                  </a:extLst>
                </a:gridCol>
              </a:tblGrid>
              <a:tr h="362284">
                <a:tc gridSpan="2">
                  <a:txBody>
                    <a:bodyPr/>
                    <a:lstStyle/>
                    <a:p>
                      <a:r>
                        <a:rPr lang="en-GB" sz="1400" dirty="0"/>
                        <a:t>ABR code key</a:t>
                      </a:r>
                      <a:endParaRPr lang="en-GB" sz="1400" dirty="0">
                        <a:solidFill>
                          <a:schemeClr val="tx2"/>
                        </a:solidFill>
                        <a:latin typeface="century Gothic" panose="020B0502020202020204" pitchFamily="34" charset="0"/>
                      </a:endParaRPr>
                    </a:p>
                  </a:txBody>
                  <a:tcPr/>
                </a:tc>
                <a:tc hMerge="1">
                  <a:txBody>
                    <a:bodyPr/>
                    <a:lstStyle/>
                    <a:p>
                      <a:endParaRPr lang="en-GB" sz="1400" dirty="0">
                        <a:latin typeface="century Gothic" panose="020B0502020202020204" pitchFamily="34" charset="0"/>
                      </a:endParaRPr>
                    </a:p>
                  </a:txBody>
                  <a:tcPr/>
                </a:tc>
                <a:extLst>
                  <a:ext uri="{0D108BD9-81ED-4DB2-BD59-A6C34878D82A}">
                    <a16:rowId xmlns:a16="http://schemas.microsoft.com/office/drawing/2014/main" val="1438079524"/>
                  </a:ext>
                </a:extLst>
              </a:tr>
              <a:tr h="362284">
                <a:tc>
                  <a:txBody>
                    <a:bodyPr/>
                    <a:lstStyle/>
                    <a:p>
                      <a:r>
                        <a:rPr lang="en-GB" sz="1400" dirty="0"/>
                        <a:t>A</a:t>
                      </a:r>
                      <a:endParaRPr lang="en-GB" sz="1400" dirty="0">
                        <a:latin typeface="century Gothic" panose="020B0502020202020204" pitchFamily="34" charset="0"/>
                      </a:endParaRPr>
                    </a:p>
                  </a:txBody>
                  <a:tcPr/>
                </a:tc>
                <a:tc>
                  <a:txBody>
                    <a:bodyPr/>
                    <a:lstStyle/>
                    <a:p>
                      <a:r>
                        <a:rPr lang="en-GB" sz="1400" dirty="0"/>
                        <a:t>Award</a:t>
                      </a:r>
                      <a:endParaRPr lang="en-GB" sz="1400" dirty="0">
                        <a:latin typeface="century Gothic" panose="020B0502020202020204" pitchFamily="34" charset="0"/>
                      </a:endParaRPr>
                    </a:p>
                  </a:txBody>
                  <a:tcPr/>
                </a:tc>
                <a:extLst>
                  <a:ext uri="{0D108BD9-81ED-4DB2-BD59-A6C34878D82A}">
                    <a16:rowId xmlns:a16="http://schemas.microsoft.com/office/drawing/2014/main" val="2253306429"/>
                  </a:ext>
                </a:extLst>
              </a:tr>
              <a:tr h="362284">
                <a:tc>
                  <a:txBody>
                    <a:bodyPr/>
                    <a:lstStyle/>
                    <a:p>
                      <a:r>
                        <a:rPr lang="en-GB" sz="1400" dirty="0"/>
                        <a:t>C</a:t>
                      </a:r>
                      <a:endParaRPr lang="en-GB" sz="1400" dirty="0">
                        <a:latin typeface="century Gothic" panose="020B0502020202020204" pitchFamily="34" charset="0"/>
                      </a:endParaRPr>
                    </a:p>
                  </a:txBody>
                  <a:tcPr/>
                </a:tc>
                <a:tc>
                  <a:txBody>
                    <a:bodyPr/>
                    <a:lstStyle/>
                    <a:p>
                      <a:r>
                        <a:rPr lang="en-GB" sz="1400" dirty="0"/>
                        <a:t>Leaving no award</a:t>
                      </a:r>
                      <a:endParaRPr lang="en-GB" sz="1400" dirty="0">
                        <a:latin typeface="century Gothic" panose="020B0502020202020204" pitchFamily="34" charset="0"/>
                      </a:endParaRPr>
                    </a:p>
                  </a:txBody>
                  <a:tcPr/>
                </a:tc>
                <a:extLst>
                  <a:ext uri="{0D108BD9-81ED-4DB2-BD59-A6C34878D82A}">
                    <a16:rowId xmlns:a16="http://schemas.microsoft.com/office/drawing/2014/main" val="1396837106"/>
                  </a:ext>
                </a:extLst>
              </a:tr>
              <a:tr h="362284">
                <a:tc>
                  <a:txBody>
                    <a:bodyPr/>
                    <a:lstStyle/>
                    <a:p>
                      <a:r>
                        <a:rPr lang="en-GB" sz="1400" dirty="0"/>
                        <a:t>D</a:t>
                      </a:r>
                      <a:endParaRPr lang="en-GB" sz="1400" dirty="0">
                        <a:latin typeface="century Gothic" panose="020B0502020202020204" pitchFamily="34" charset="0"/>
                      </a:endParaRPr>
                    </a:p>
                  </a:txBody>
                  <a:tcPr/>
                </a:tc>
                <a:tc>
                  <a:txBody>
                    <a:bodyPr/>
                    <a:lstStyle/>
                    <a:p>
                      <a:r>
                        <a:rPr lang="en-GB" sz="1400" dirty="0"/>
                        <a:t>Dismissed</a:t>
                      </a:r>
                      <a:endParaRPr lang="en-GB" sz="1400" dirty="0">
                        <a:latin typeface="century Gothic" panose="020B0502020202020204" pitchFamily="34" charset="0"/>
                      </a:endParaRPr>
                    </a:p>
                  </a:txBody>
                  <a:tcPr/>
                </a:tc>
                <a:extLst>
                  <a:ext uri="{0D108BD9-81ED-4DB2-BD59-A6C34878D82A}">
                    <a16:rowId xmlns:a16="http://schemas.microsoft.com/office/drawing/2014/main" val="636718224"/>
                  </a:ext>
                </a:extLst>
              </a:tr>
              <a:tr h="362284">
                <a:tc>
                  <a:txBody>
                    <a:bodyPr/>
                    <a:lstStyle/>
                    <a:p>
                      <a:r>
                        <a:rPr lang="en-GB" sz="1400" dirty="0"/>
                        <a:t>N</a:t>
                      </a:r>
                      <a:endParaRPr lang="en-GB" sz="1400" dirty="0">
                        <a:latin typeface="century Gothic" panose="020B0502020202020204" pitchFamily="34" charset="0"/>
                      </a:endParaRPr>
                    </a:p>
                  </a:txBody>
                  <a:tcPr/>
                </a:tc>
                <a:tc>
                  <a:txBody>
                    <a:bodyPr/>
                    <a:lstStyle/>
                    <a:p>
                      <a:r>
                        <a:rPr lang="en-GB" sz="1400" dirty="0"/>
                        <a:t>Not progressing</a:t>
                      </a:r>
                      <a:endParaRPr lang="en-GB" sz="1400" dirty="0">
                        <a:latin typeface="century Gothic" panose="020B0502020202020204" pitchFamily="34" charset="0"/>
                      </a:endParaRPr>
                    </a:p>
                  </a:txBody>
                  <a:tcPr/>
                </a:tc>
                <a:extLst>
                  <a:ext uri="{0D108BD9-81ED-4DB2-BD59-A6C34878D82A}">
                    <a16:rowId xmlns:a16="http://schemas.microsoft.com/office/drawing/2014/main" val="1748904969"/>
                  </a:ext>
                </a:extLst>
              </a:tr>
              <a:tr h="362284">
                <a:tc>
                  <a:txBody>
                    <a:bodyPr/>
                    <a:lstStyle/>
                    <a:p>
                      <a:r>
                        <a:rPr lang="en-GB" sz="1400" dirty="0"/>
                        <a:t>P</a:t>
                      </a:r>
                      <a:endParaRPr lang="en-GB" sz="1400" dirty="0">
                        <a:latin typeface="century Gothic" panose="020B0502020202020204" pitchFamily="34" charset="0"/>
                      </a:endParaRPr>
                    </a:p>
                  </a:txBody>
                  <a:tcPr/>
                </a:tc>
                <a:tc>
                  <a:txBody>
                    <a:bodyPr/>
                    <a:lstStyle/>
                    <a:p>
                      <a:r>
                        <a:rPr lang="en-GB" sz="1400" dirty="0"/>
                        <a:t>Progressing</a:t>
                      </a:r>
                      <a:endParaRPr lang="en-GB" sz="1400" dirty="0">
                        <a:latin typeface="century Gothic" panose="020B0502020202020204" pitchFamily="34" charset="0"/>
                      </a:endParaRPr>
                    </a:p>
                  </a:txBody>
                  <a:tcPr/>
                </a:tc>
                <a:extLst>
                  <a:ext uri="{0D108BD9-81ED-4DB2-BD59-A6C34878D82A}">
                    <a16:rowId xmlns:a16="http://schemas.microsoft.com/office/drawing/2014/main" val="1871393757"/>
                  </a:ext>
                </a:extLst>
              </a:tr>
              <a:tr h="362284">
                <a:tc>
                  <a:txBody>
                    <a:bodyPr/>
                    <a:lstStyle/>
                    <a:p>
                      <a:r>
                        <a:rPr lang="en-GB" sz="1400" dirty="0"/>
                        <a:t>Q</a:t>
                      </a:r>
                      <a:endParaRPr lang="en-GB" sz="1400" dirty="0">
                        <a:latin typeface="century Gothic" panose="020B0502020202020204" pitchFamily="34" charset="0"/>
                      </a:endParaRPr>
                    </a:p>
                  </a:txBody>
                  <a:tcPr/>
                </a:tc>
                <a:tc>
                  <a:txBody>
                    <a:bodyPr/>
                    <a:lstStyle/>
                    <a:p>
                      <a:r>
                        <a:rPr lang="en-GB" sz="1400" dirty="0"/>
                        <a:t>Query</a:t>
                      </a:r>
                      <a:endParaRPr lang="en-GB" sz="1400" dirty="0">
                        <a:latin typeface="century Gothic" panose="020B0502020202020204" pitchFamily="34" charset="0"/>
                      </a:endParaRPr>
                    </a:p>
                  </a:txBody>
                  <a:tcPr/>
                </a:tc>
                <a:extLst>
                  <a:ext uri="{0D108BD9-81ED-4DB2-BD59-A6C34878D82A}">
                    <a16:rowId xmlns:a16="http://schemas.microsoft.com/office/drawing/2014/main" val="535614053"/>
                  </a:ext>
                </a:extLst>
              </a:tr>
              <a:tr h="362284">
                <a:tc>
                  <a:txBody>
                    <a:bodyPr/>
                    <a:lstStyle/>
                    <a:p>
                      <a:r>
                        <a:rPr lang="en-GB" sz="1400" dirty="0"/>
                        <a:t>S</a:t>
                      </a:r>
                      <a:endParaRPr lang="en-GB" sz="1400" dirty="0">
                        <a:latin typeface="century Gothic" panose="020B0502020202020204" pitchFamily="34" charset="0"/>
                      </a:endParaRPr>
                    </a:p>
                  </a:txBody>
                  <a:tcPr/>
                </a:tc>
                <a:tc>
                  <a:txBody>
                    <a:bodyPr/>
                    <a:lstStyle/>
                    <a:p>
                      <a:r>
                        <a:rPr lang="en-GB" sz="1400" dirty="0"/>
                        <a:t>Deferred</a:t>
                      </a:r>
                      <a:endParaRPr lang="en-GB" sz="1400" dirty="0">
                        <a:latin typeface="century Gothic" panose="020B0502020202020204" pitchFamily="34" charset="0"/>
                      </a:endParaRPr>
                    </a:p>
                  </a:txBody>
                  <a:tcPr/>
                </a:tc>
                <a:extLst>
                  <a:ext uri="{0D108BD9-81ED-4DB2-BD59-A6C34878D82A}">
                    <a16:rowId xmlns:a16="http://schemas.microsoft.com/office/drawing/2014/main" val="2248667756"/>
                  </a:ext>
                </a:extLst>
              </a:tr>
              <a:tr h="362284">
                <a:tc>
                  <a:txBody>
                    <a:bodyPr/>
                    <a:lstStyle/>
                    <a:p>
                      <a:r>
                        <a:rPr lang="en-GB" sz="1400" dirty="0"/>
                        <a:t>Z</a:t>
                      </a:r>
                      <a:endParaRPr lang="en-GB" sz="1400" dirty="0">
                        <a:latin typeface="century Gothic" panose="020B0502020202020204" pitchFamily="34" charset="0"/>
                      </a:endParaRPr>
                    </a:p>
                  </a:txBody>
                  <a:tcPr/>
                </a:tc>
                <a:tc>
                  <a:txBody>
                    <a:bodyPr/>
                    <a:lstStyle/>
                    <a:p>
                      <a:r>
                        <a:rPr lang="en-GB" sz="1400" dirty="0"/>
                        <a:t>Progressing exceptionally</a:t>
                      </a:r>
                      <a:endParaRPr lang="en-GB" sz="1400" dirty="0">
                        <a:latin typeface="century Gothic" panose="020B0502020202020204" pitchFamily="34" charset="0"/>
                      </a:endParaRPr>
                    </a:p>
                  </a:txBody>
                  <a:tcPr/>
                </a:tc>
                <a:extLst>
                  <a:ext uri="{0D108BD9-81ED-4DB2-BD59-A6C34878D82A}">
                    <a16:rowId xmlns:a16="http://schemas.microsoft.com/office/drawing/2014/main" val="1520501127"/>
                  </a:ext>
                </a:extLst>
              </a:tr>
            </a:tbl>
          </a:graphicData>
        </a:graphic>
      </p:graphicFrame>
      <p:sp>
        <p:nvSpPr>
          <p:cNvPr id="6" name="Text Placeholder 2">
            <a:extLst>
              <a:ext uri="{FF2B5EF4-FFF2-40B4-BE49-F238E27FC236}">
                <a16:creationId xmlns:a16="http://schemas.microsoft.com/office/drawing/2014/main" id="{D7DF9C79-87A1-4260-B38C-0D3B8D7DE2B5}"/>
              </a:ext>
            </a:extLst>
          </p:cNvPr>
          <p:cNvSpPr txBox="1">
            <a:spLocks/>
          </p:cNvSpPr>
          <p:nvPr/>
        </p:nvSpPr>
        <p:spPr>
          <a:xfrm>
            <a:off x="607147" y="1059582"/>
            <a:ext cx="4900957" cy="3672408"/>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600"/>
              </a:spcAft>
              <a:buClr>
                <a:srgbClr val="9F2936"/>
              </a:buClr>
              <a:buNone/>
            </a:pPr>
            <a:r>
              <a:rPr lang="en-GB" sz="1700" b="1" dirty="0">
                <a:solidFill>
                  <a:srgbClr val="981E32"/>
                </a:solidFill>
                <a:latin typeface="+mj-lt"/>
              </a:rPr>
              <a:t>Look out for:</a:t>
            </a:r>
          </a:p>
          <a:p>
            <a:pPr marL="252000" indent="-252000">
              <a:lnSpc>
                <a:spcPct val="100000"/>
              </a:lnSpc>
              <a:spcBef>
                <a:spcPts val="0"/>
              </a:spcBef>
              <a:spcAft>
                <a:spcPts val="600"/>
              </a:spcAft>
              <a:buClr>
                <a:srgbClr val="9F2936"/>
              </a:buClr>
              <a:buFont typeface="Century Gothic" panose="020B0502020202020204" pitchFamily="34" charset="0"/>
              <a:buChar char="!"/>
            </a:pPr>
            <a:r>
              <a:rPr lang="en-GB" sz="1700" dirty="0"/>
              <a:t>The more colour on the profile, the more </a:t>
            </a:r>
            <a:br>
              <a:rPr lang="en-GB" sz="1700" dirty="0"/>
            </a:br>
            <a:r>
              <a:rPr lang="en-GB" sz="1700" dirty="0"/>
              <a:t>issues the student has – focus on these!</a:t>
            </a:r>
          </a:p>
          <a:p>
            <a:pPr marL="252000" indent="-252000">
              <a:lnSpc>
                <a:spcPct val="100000"/>
              </a:lnSpc>
              <a:spcBef>
                <a:spcPts val="0"/>
              </a:spcBef>
              <a:spcAft>
                <a:spcPts val="600"/>
              </a:spcAft>
              <a:buClr>
                <a:srgbClr val="9F2936"/>
              </a:buClr>
              <a:buFont typeface="Century Gothic" panose="020B0502020202020204" pitchFamily="34" charset="0"/>
              <a:buChar char="!"/>
            </a:pPr>
            <a:r>
              <a:rPr lang="en-GB" sz="1700" dirty="0">
                <a:latin typeface="+mj-lt"/>
              </a:rPr>
              <a:t>Red/peach blocks = module failure </a:t>
            </a:r>
            <a:br>
              <a:rPr lang="en-GB" sz="1700" dirty="0">
                <a:latin typeface="+mj-lt"/>
              </a:rPr>
            </a:br>
            <a:r>
              <a:rPr lang="en-GB" sz="1700" dirty="0">
                <a:latin typeface="+mj-lt"/>
              </a:rPr>
              <a:t>– carefully consider students’ position</a:t>
            </a:r>
          </a:p>
          <a:p>
            <a:pPr marL="252000" indent="-252000">
              <a:lnSpc>
                <a:spcPct val="100000"/>
              </a:lnSpc>
              <a:spcBef>
                <a:spcPts val="0"/>
              </a:spcBef>
              <a:spcAft>
                <a:spcPts val="600"/>
              </a:spcAft>
              <a:buClr>
                <a:srgbClr val="9F2936"/>
              </a:buClr>
              <a:buFont typeface="Century Gothic" panose="020B0502020202020204" pitchFamily="34" charset="0"/>
              <a:buChar char="!"/>
            </a:pPr>
            <a:r>
              <a:rPr lang="en-GB" sz="1700" dirty="0">
                <a:latin typeface="+mj-lt"/>
              </a:rPr>
              <a:t>Check for exit award eligibility</a:t>
            </a:r>
            <a:br>
              <a:rPr lang="en-GB" sz="1700" dirty="0">
                <a:latin typeface="+mj-lt"/>
              </a:rPr>
            </a:br>
            <a:r>
              <a:rPr lang="en-GB" sz="1700" dirty="0">
                <a:latin typeface="+mj-lt"/>
              </a:rPr>
              <a:t>before dismissing students</a:t>
            </a:r>
          </a:p>
          <a:p>
            <a:pPr marL="266700" indent="-266700">
              <a:lnSpc>
                <a:spcPct val="100000"/>
              </a:lnSpc>
              <a:spcBef>
                <a:spcPts val="0"/>
              </a:spcBef>
              <a:spcAft>
                <a:spcPts val="600"/>
              </a:spcAft>
              <a:buClr>
                <a:srgbClr val="9F2936"/>
              </a:buClr>
              <a:buFont typeface="Wingdings" panose="05000000000000000000" pitchFamily="2" charset="2"/>
              <a:buChar char=""/>
            </a:pPr>
            <a:r>
              <a:rPr lang="en-GB" sz="1700" dirty="0">
                <a:latin typeface="+mj-lt"/>
              </a:rPr>
              <a:t>Greyed-out results previously ratified </a:t>
            </a:r>
            <a:br>
              <a:rPr lang="en-GB" sz="1700" dirty="0">
                <a:latin typeface="+mj-lt"/>
              </a:rPr>
            </a:br>
            <a:r>
              <a:rPr lang="en-GB" sz="1700" dirty="0">
                <a:latin typeface="+mj-lt"/>
              </a:rPr>
              <a:t>– not under consideration</a:t>
            </a:r>
          </a:p>
          <a:p>
            <a:pPr marL="252000" indent="-252000">
              <a:lnSpc>
                <a:spcPct val="100000"/>
              </a:lnSpc>
              <a:spcBef>
                <a:spcPts val="0"/>
              </a:spcBef>
              <a:spcAft>
                <a:spcPts val="600"/>
              </a:spcAft>
              <a:buClr>
                <a:srgbClr val="9F2936"/>
              </a:buClr>
              <a:buFont typeface="Wingdings" panose="05000000000000000000" pitchFamily="2" charset="2"/>
              <a:buChar char="ü"/>
            </a:pPr>
            <a:r>
              <a:rPr lang="en-GB" sz="1700" dirty="0">
                <a:latin typeface="+mj-lt"/>
              </a:rPr>
              <a:t>UG – consideration band </a:t>
            </a:r>
            <a:r>
              <a:rPr lang="en-GB" sz="1700" dirty="0"/>
              <a:t>– correct outcome?</a:t>
            </a:r>
            <a:endParaRPr lang="en-GB" sz="1700" dirty="0">
              <a:latin typeface="+mj-lt"/>
            </a:endParaRPr>
          </a:p>
          <a:p>
            <a:pPr marL="252000" indent="-252000">
              <a:lnSpc>
                <a:spcPct val="100000"/>
              </a:lnSpc>
              <a:spcBef>
                <a:spcPts val="0"/>
              </a:spcBef>
              <a:spcAft>
                <a:spcPts val="600"/>
              </a:spcAft>
              <a:buClr>
                <a:srgbClr val="9F2936"/>
              </a:buClr>
              <a:buFont typeface="Wingdings" panose="05000000000000000000" pitchFamily="2" charset="2"/>
              <a:buChar char="ü"/>
            </a:pPr>
            <a:r>
              <a:rPr lang="en-GB" sz="1700" dirty="0">
                <a:latin typeface="+mj-lt"/>
                <a:cs typeface="Calibri" panose="020F0502020204030204" pitchFamily="34" charset="0"/>
              </a:rPr>
              <a:t>PG – 60 credit module mark against classification (highest outcome achievable)</a:t>
            </a:r>
          </a:p>
        </p:txBody>
      </p:sp>
    </p:spTree>
    <p:extLst>
      <p:ext uri="{BB962C8B-B14F-4D97-AF65-F5344CB8AC3E}">
        <p14:creationId xmlns:p14="http://schemas.microsoft.com/office/powerpoint/2010/main" val="205862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Autofit/>
          </a:bodyPr>
          <a:lstStyle/>
          <a:p>
            <a:br>
              <a:rPr lang="en-GB" sz="4000" b="1" dirty="0">
                <a:solidFill>
                  <a:srgbClr val="981E32"/>
                </a:solidFill>
              </a:rPr>
            </a:br>
            <a:r>
              <a:rPr lang="en-GB" sz="4000" b="1" dirty="0">
                <a:solidFill>
                  <a:srgbClr val="981E32"/>
                </a:solidFill>
              </a:rPr>
              <a:t>What are we covering?</a:t>
            </a:r>
            <a:br>
              <a:rPr lang="en-GB" sz="4000" b="1" dirty="0">
                <a:solidFill>
                  <a:srgbClr val="981E32"/>
                </a:solidFill>
              </a:rPr>
            </a:br>
            <a:endParaRPr lang="en-GB" sz="4000" dirty="0"/>
          </a:p>
        </p:txBody>
      </p:sp>
      <p:graphicFrame>
        <p:nvGraphicFramePr>
          <p:cNvPr id="5" name="Diagram 4"/>
          <p:cNvGraphicFramePr/>
          <p:nvPr>
            <p:extLst>
              <p:ext uri="{D42A27DB-BD31-4B8C-83A1-F6EECF244321}">
                <p14:modId xmlns:p14="http://schemas.microsoft.com/office/powerpoint/2010/main" val="3599604433"/>
              </p:ext>
            </p:extLst>
          </p:nvPr>
        </p:nvGraphicFramePr>
        <p:xfrm>
          <a:off x="323528" y="1063229"/>
          <a:ext cx="8363272" cy="3956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345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981E32"/>
                </a:solidFill>
              </a:rPr>
              <a:t>External examiner reports</a:t>
            </a:r>
            <a:endParaRPr lang="en-GB" sz="4000" dirty="0"/>
          </a:p>
        </p:txBody>
      </p:sp>
      <p:graphicFrame>
        <p:nvGraphicFramePr>
          <p:cNvPr id="3" name="Diagram 2"/>
          <p:cNvGraphicFramePr/>
          <p:nvPr>
            <p:extLst>
              <p:ext uri="{D42A27DB-BD31-4B8C-83A1-F6EECF244321}">
                <p14:modId xmlns:p14="http://schemas.microsoft.com/office/powerpoint/2010/main" val="659896517"/>
              </p:ext>
            </p:extLst>
          </p:nvPr>
        </p:nvGraphicFramePr>
        <p:xfrm>
          <a:off x="611560" y="1419622"/>
          <a:ext cx="7992888" cy="3524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772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F56B-1C97-4677-8F70-DBA37026D516}"/>
              </a:ext>
            </a:extLst>
          </p:cNvPr>
          <p:cNvSpPr>
            <a:spLocks noGrp="1"/>
          </p:cNvSpPr>
          <p:nvPr>
            <p:ph type="title"/>
          </p:nvPr>
        </p:nvSpPr>
        <p:spPr/>
        <p:txBody>
          <a:bodyPr>
            <a:normAutofit/>
          </a:bodyPr>
          <a:lstStyle/>
          <a:p>
            <a:r>
              <a:rPr lang="en-GB" sz="4000" b="1" dirty="0">
                <a:solidFill>
                  <a:srgbClr val="981E32"/>
                </a:solidFill>
              </a:rPr>
              <a:t>Report proforma</a:t>
            </a:r>
            <a:endParaRPr lang="en-GB" sz="4000" dirty="0"/>
          </a:p>
        </p:txBody>
      </p:sp>
      <p:pic>
        <p:nvPicPr>
          <p:cNvPr id="15" name="Picture 14">
            <a:extLst>
              <a:ext uri="{FF2B5EF4-FFF2-40B4-BE49-F238E27FC236}">
                <a16:creationId xmlns:a16="http://schemas.microsoft.com/office/drawing/2014/main" id="{467625A5-3973-425F-9492-D0F5DA87E49B}"/>
              </a:ext>
            </a:extLst>
          </p:cNvPr>
          <p:cNvPicPr>
            <a:picLocks noChangeAspect="1"/>
          </p:cNvPicPr>
          <p:nvPr/>
        </p:nvPicPr>
        <p:blipFill>
          <a:blip r:embed="rId3"/>
          <a:stretch>
            <a:fillRect/>
          </a:stretch>
        </p:blipFill>
        <p:spPr>
          <a:xfrm>
            <a:off x="4167061" y="1097409"/>
            <a:ext cx="936104" cy="1228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ectangle: Rounded Corners 15">
            <a:extLst>
              <a:ext uri="{FF2B5EF4-FFF2-40B4-BE49-F238E27FC236}">
                <a16:creationId xmlns:a16="http://schemas.microsoft.com/office/drawing/2014/main" id="{F2F57696-531C-4B7F-A95C-708F4F69EF75}"/>
              </a:ext>
            </a:extLst>
          </p:cNvPr>
          <p:cNvSpPr/>
          <p:nvPr/>
        </p:nvSpPr>
        <p:spPr>
          <a:xfrm>
            <a:off x="1575285" y="1419622"/>
            <a:ext cx="1656184" cy="648072"/>
          </a:xfrm>
          <a:prstGeom prst="round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Summary report</a:t>
            </a:r>
          </a:p>
        </p:txBody>
      </p:sp>
      <p:sp>
        <p:nvSpPr>
          <p:cNvPr id="21" name="Rectangle: Rounded Corners 20">
            <a:extLst>
              <a:ext uri="{FF2B5EF4-FFF2-40B4-BE49-F238E27FC236}">
                <a16:creationId xmlns:a16="http://schemas.microsoft.com/office/drawing/2014/main" id="{0082EFE4-9947-4CAC-84D0-ED910647C0AF}"/>
              </a:ext>
            </a:extLst>
          </p:cNvPr>
          <p:cNvSpPr/>
          <p:nvPr/>
        </p:nvSpPr>
        <p:spPr>
          <a:xfrm>
            <a:off x="6026340" y="1419622"/>
            <a:ext cx="1656184" cy="648072"/>
          </a:xfrm>
          <a:prstGeom prst="round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Main report</a:t>
            </a:r>
          </a:p>
        </p:txBody>
      </p:sp>
      <p:sp>
        <p:nvSpPr>
          <p:cNvPr id="23" name="Rectangle: Rounded Corners 22">
            <a:extLst>
              <a:ext uri="{FF2B5EF4-FFF2-40B4-BE49-F238E27FC236}">
                <a16:creationId xmlns:a16="http://schemas.microsoft.com/office/drawing/2014/main" id="{35DB31A7-8427-453E-A310-768224048863}"/>
              </a:ext>
            </a:extLst>
          </p:cNvPr>
          <p:cNvSpPr/>
          <p:nvPr/>
        </p:nvSpPr>
        <p:spPr>
          <a:xfrm>
            <a:off x="3807021" y="2641797"/>
            <a:ext cx="1656184" cy="648072"/>
          </a:xfrm>
          <a:prstGeom prst="round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What makes a good report?</a:t>
            </a:r>
          </a:p>
        </p:txBody>
      </p:sp>
      <p:sp>
        <p:nvSpPr>
          <p:cNvPr id="44" name="Star: 6 Points 43">
            <a:extLst>
              <a:ext uri="{FF2B5EF4-FFF2-40B4-BE49-F238E27FC236}">
                <a16:creationId xmlns:a16="http://schemas.microsoft.com/office/drawing/2014/main" id="{69A7C606-99C2-429D-B36E-BD8129E37017}"/>
              </a:ext>
            </a:extLst>
          </p:cNvPr>
          <p:cNvSpPr/>
          <p:nvPr/>
        </p:nvSpPr>
        <p:spPr>
          <a:xfrm>
            <a:off x="5627706" y="2647643"/>
            <a:ext cx="1601337" cy="1625551"/>
          </a:xfrm>
          <a:prstGeom prst="star6">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Evaluative</a:t>
            </a:r>
          </a:p>
        </p:txBody>
      </p:sp>
      <p:sp>
        <p:nvSpPr>
          <p:cNvPr id="45" name="Star: 6 Points 44">
            <a:extLst>
              <a:ext uri="{FF2B5EF4-FFF2-40B4-BE49-F238E27FC236}">
                <a16:creationId xmlns:a16="http://schemas.microsoft.com/office/drawing/2014/main" id="{B72C8BE1-2A93-4B65-9BA8-1C3558C8E878}"/>
              </a:ext>
            </a:extLst>
          </p:cNvPr>
          <p:cNvSpPr/>
          <p:nvPr/>
        </p:nvSpPr>
        <p:spPr>
          <a:xfrm>
            <a:off x="2068606" y="2647644"/>
            <a:ext cx="1601337" cy="1625551"/>
          </a:xfrm>
          <a:prstGeom prst="star6">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Be specific</a:t>
            </a:r>
          </a:p>
        </p:txBody>
      </p:sp>
      <p:sp>
        <p:nvSpPr>
          <p:cNvPr id="46" name="Star: 6 Points 45">
            <a:extLst>
              <a:ext uri="{FF2B5EF4-FFF2-40B4-BE49-F238E27FC236}">
                <a16:creationId xmlns:a16="http://schemas.microsoft.com/office/drawing/2014/main" id="{96DFF021-8B69-4E32-AC01-C37297B89E8F}"/>
              </a:ext>
            </a:extLst>
          </p:cNvPr>
          <p:cNvSpPr/>
          <p:nvPr/>
        </p:nvSpPr>
        <p:spPr>
          <a:xfrm>
            <a:off x="7393544" y="3075806"/>
            <a:ext cx="1601337" cy="1625551"/>
          </a:xfrm>
          <a:prstGeom prst="star6">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Volume</a:t>
            </a:r>
          </a:p>
        </p:txBody>
      </p:sp>
      <p:sp>
        <p:nvSpPr>
          <p:cNvPr id="47" name="Star: 6 Points 46">
            <a:extLst>
              <a:ext uri="{FF2B5EF4-FFF2-40B4-BE49-F238E27FC236}">
                <a16:creationId xmlns:a16="http://schemas.microsoft.com/office/drawing/2014/main" id="{E4B87CF5-1887-470C-B93A-8D4991878B52}"/>
              </a:ext>
            </a:extLst>
          </p:cNvPr>
          <p:cNvSpPr/>
          <p:nvPr/>
        </p:nvSpPr>
        <p:spPr>
          <a:xfrm>
            <a:off x="3834444" y="3460418"/>
            <a:ext cx="1601337" cy="1625551"/>
          </a:xfrm>
          <a:prstGeom prst="star6">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Complete all sections</a:t>
            </a:r>
          </a:p>
        </p:txBody>
      </p:sp>
      <p:sp>
        <p:nvSpPr>
          <p:cNvPr id="48" name="Star: 6 Points 47">
            <a:extLst>
              <a:ext uri="{FF2B5EF4-FFF2-40B4-BE49-F238E27FC236}">
                <a16:creationId xmlns:a16="http://schemas.microsoft.com/office/drawing/2014/main" id="{76A51D12-5C23-4AD9-99EF-E91C0AD92327}"/>
              </a:ext>
            </a:extLst>
          </p:cNvPr>
          <p:cNvSpPr/>
          <p:nvPr/>
        </p:nvSpPr>
        <p:spPr>
          <a:xfrm>
            <a:off x="330191" y="3075806"/>
            <a:ext cx="1601337" cy="1625551"/>
          </a:xfrm>
          <a:prstGeom prst="star6">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Submit on time</a:t>
            </a:r>
          </a:p>
        </p:txBody>
      </p:sp>
    </p:spTree>
    <p:extLst>
      <p:ext uri="{BB962C8B-B14F-4D97-AF65-F5344CB8AC3E}">
        <p14:creationId xmlns:p14="http://schemas.microsoft.com/office/powerpoint/2010/main" val="368173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p:cTn id="36" dur="500" fill="hold"/>
                                        <p:tgtEl>
                                          <p:spTgt spid="47"/>
                                        </p:tgtEl>
                                        <p:attrNameLst>
                                          <p:attrName>ppt_w</p:attrName>
                                        </p:attrNameLst>
                                      </p:cBhvr>
                                      <p:tavLst>
                                        <p:tav tm="0">
                                          <p:val>
                                            <p:fltVal val="0"/>
                                          </p:val>
                                        </p:tav>
                                        <p:tav tm="100000">
                                          <p:val>
                                            <p:strVal val="#ppt_w"/>
                                          </p:val>
                                        </p:tav>
                                      </p:tavLst>
                                    </p:anim>
                                    <p:anim calcmode="lin" valueType="num">
                                      <p:cBhvr>
                                        <p:cTn id="37" dur="500" fill="hold"/>
                                        <p:tgtEl>
                                          <p:spTgt spid="47"/>
                                        </p:tgtEl>
                                        <p:attrNameLst>
                                          <p:attrName>ppt_h</p:attrName>
                                        </p:attrNameLst>
                                      </p:cBhvr>
                                      <p:tavLst>
                                        <p:tav tm="0">
                                          <p:val>
                                            <p:fltVal val="0"/>
                                          </p:val>
                                        </p:tav>
                                        <p:tav tm="100000">
                                          <p:val>
                                            <p:strVal val="#ppt_h"/>
                                          </p:val>
                                        </p:tav>
                                      </p:tavLst>
                                    </p:anim>
                                    <p:animEffect transition="in" filter="fade">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fltVal val="0"/>
                                          </p:val>
                                        </p:tav>
                                        <p:tav tm="100000">
                                          <p:val>
                                            <p:strVal val="#ppt_h"/>
                                          </p:val>
                                        </p:tav>
                                      </p:tavLst>
                                    </p:anim>
                                    <p:animEffect transition="in" filter="fade">
                                      <p:cBhvr>
                                        <p:cTn id="5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3" grpId="0" animBg="1"/>
      <p:bldP spid="44" grpId="0" animBg="1"/>
      <p:bldP spid="45" grpId="0" animBg="1"/>
      <p:bldP spid="46" grpId="0" animBg="1"/>
      <p:bldP spid="47" grpId="0" animBg="1"/>
      <p:bldP spid="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981E32"/>
                </a:solidFill>
              </a:rPr>
              <a:t>What happens to your report?</a:t>
            </a:r>
            <a:endParaRPr lang="en-GB" sz="4000" dirty="0"/>
          </a:p>
        </p:txBody>
      </p:sp>
      <p:sp>
        <p:nvSpPr>
          <p:cNvPr id="5" name="Arrow: Right 4">
            <a:extLst>
              <a:ext uri="{FF2B5EF4-FFF2-40B4-BE49-F238E27FC236}">
                <a16:creationId xmlns:a16="http://schemas.microsoft.com/office/drawing/2014/main" id="{306025F7-30F9-4E93-9F5B-C2F27CFBB4E7}"/>
              </a:ext>
            </a:extLst>
          </p:cNvPr>
          <p:cNvSpPr/>
          <p:nvPr/>
        </p:nvSpPr>
        <p:spPr>
          <a:xfrm>
            <a:off x="897498" y="915566"/>
            <a:ext cx="7349002" cy="4064000"/>
          </a:xfrm>
          <a:prstGeom prst="rightArrow">
            <a:avLst/>
          </a:prstGeom>
        </p:spPr>
        <p:style>
          <a:lnRef idx="0">
            <a:schemeClr val="accent4">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285B9D9E-E012-4DA1-904A-B8EE8BAB0D1A}"/>
              </a:ext>
            </a:extLst>
          </p:cNvPr>
          <p:cNvSpPr/>
          <p:nvPr/>
        </p:nvSpPr>
        <p:spPr>
          <a:xfrm>
            <a:off x="254473" y="2134765"/>
            <a:ext cx="1918900" cy="1625600"/>
          </a:xfrm>
          <a:custGeom>
            <a:avLst/>
            <a:gdLst>
              <a:gd name="connsiteX0" fmla="*/ 0 w 1918900"/>
              <a:gd name="connsiteY0" fmla="*/ 270939 h 1625600"/>
              <a:gd name="connsiteX1" fmla="*/ 270939 w 1918900"/>
              <a:gd name="connsiteY1" fmla="*/ 0 h 1625600"/>
              <a:gd name="connsiteX2" fmla="*/ 1647961 w 1918900"/>
              <a:gd name="connsiteY2" fmla="*/ 0 h 1625600"/>
              <a:gd name="connsiteX3" fmla="*/ 1918900 w 1918900"/>
              <a:gd name="connsiteY3" fmla="*/ 270939 h 1625600"/>
              <a:gd name="connsiteX4" fmla="*/ 1918900 w 1918900"/>
              <a:gd name="connsiteY4" fmla="*/ 1354661 h 1625600"/>
              <a:gd name="connsiteX5" fmla="*/ 1647961 w 1918900"/>
              <a:gd name="connsiteY5" fmla="*/ 1625600 h 1625600"/>
              <a:gd name="connsiteX6" fmla="*/ 270939 w 1918900"/>
              <a:gd name="connsiteY6" fmla="*/ 1625600 h 1625600"/>
              <a:gd name="connsiteX7" fmla="*/ 0 w 1918900"/>
              <a:gd name="connsiteY7" fmla="*/ 1354661 h 1625600"/>
              <a:gd name="connsiteX8" fmla="*/ 0 w 19189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8900" h="1625600">
                <a:moveTo>
                  <a:pt x="0" y="270939"/>
                </a:moveTo>
                <a:cubicBezTo>
                  <a:pt x="0" y="121304"/>
                  <a:pt x="121304" y="0"/>
                  <a:pt x="270939" y="0"/>
                </a:cubicBezTo>
                <a:lnTo>
                  <a:pt x="1647961" y="0"/>
                </a:lnTo>
                <a:cubicBezTo>
                  <a:pt x="1797596" y="0"/>
                  <a:pt x="1918900" y="121304"/>
                  <a:pt x="1918900" y="270939"/>
                </a:cubicBezTo>
                <a:lnTo>
                  <a:pt x="1918900" y="1354661"/>
                </a:lnTo>
                <a:cubicBezTo>
                  <a:pt x="1918900" y="1504296"/>
                  <a:pt x="1797596" y="1625600"/>
                  <a:pt x="1647961" y="1625600"/>
                </a:cubicBezTo>
                <a:lnTo>
                  <a:pt x="270939" y="1625600"/>
                </a:lnTo>
                <a:cubicBezTo>
                  <a:pt x="121304" y="1625600"/>
                  <a:pt x="0" y="1504296"/>
                  <a:pt x="0" y="1354661"/>
                </a:cubicBezTo>
                <a:lnTo>
                  <a:pt x="0" y="270939"/>
                </a:lnTo>
                <a:close/>
              </a:path>
            </a:pathLst>
          </a:custGeom>
          <a:gradFill flip="none" rotWithShape="0">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32695" tIns="132695" rIns="132695" bIns="132695" numCol="1" spcCol="1270" anchor="ctr" anchorCtr="0">
            <a:noAutofit/>
          </a:bodyPr>
          <a:lstStyle/>
          <a:p>
            <a:pPr marL="0" lvl="0" indent="0" algn="ctr" defTabSz="622300">
              <a:lnSpc>
                <a:spcPct val="90000"/>
              </a:lnSpc>
              <a:spcBef>
                <a:spcPct val="0"/>
              </a:spcBef>
              <a:spcAft>
                <a:spcPct val="35000"/>
              </a:spcAft>
              <a:buNone/>
            </a:pPr>
            <a:r>
              <a:rPr lang="en-GB" sz="1400" b="1" kern="1200" dirty="0"/>
              <a:t>Submit report to </a:t>
            </a:r>
            <a:r>
              <a:rPr lang="en-GB" sz="1400" b="1" kern="1200" dirty="0" err="1"/>
              <a:t>qaenquiries</a:t>
            </a:r>
            <a:r>
              <a:rPr lang="en-GB" sz="1400" b="1" kern="1200" dirty="0"/>
              <a:t>@ dmu.ac.uk - 1 month after main assessment board </a:t>
            </a:r>
            <a:endParaRPr lang="en-US" sz="1400" kern="1200" dirty="0"/>
          </a:p>
        </p:txBody>
      </p:sp>
      <p:sp>
        <p:nvSpPr>
          <p:cNvPr id="7" name="Freeform: Shape 6">
            <a:extLst>
              <a:ext uri="{FF2B5EF4-FFF2-40B4-BE49-F238E27FC236}">
                <a16:creationId xmlns:a16="http://schemas.microsoft.com/office/drawing/2014/main" id="{F9A719D8-98E4-467F-A6D6-90A3C8791542}"/>
              </a:ext>
            </a:extLst>
          </p:cNvPr>
          <p:cNvSpPr/>
          <p:nvPr/>
        </p:nvSpPr>
        <p:spPr>
          <a:xfrm>
            <a:off x="2493190" y="2134765"/>
            <a:ext cx="1918900" cy="1625600"/>
          </a:xfrm>
          <a:custGeom>
            <a:avLst/>
            <a:gdLst>
              <a:gd name="connsiteX0" fmla="*/ 0 w 1918900"/>
              <a:gd name="connsiteY0" fmla="*/ 270939 h 1625600"/>
              <a:gd name="connsiteX1" fmla="*/ 270939 w 1918900"/>
              <a:gd name="connsiteY1" fmla="*/ 0 h 1625600"/>
              <a:gd name="connsiteX2" fmla="*/ 1647961 w 1918900"/>
              <a:gd name="connsiteY2" fmla="*/ 0 h 1625600"/>
              <a:gd name="connsiteX3" fmla="*/ 1918900 w 1918900"/>
              <a:gd name="connsiteY3" fmla="*/ 270939 h 1625600"/>
              <a:gd name="connsiteX4" fmla="*/ 1918900 w 1918900"/>
              <a:gd name="connsiteY4" fmla="*/ 1354661 h 1625600"/>
              <a:gd name="connsiteX5" fmla="*/ 1647961 w 1918900"/>
              <a:gd name="connsiteY5" fmla="*/ 1625600 h 1625600"/>
              <a:gd name="connsiteX6" fmla="*/ 270939 w 1918900"/>
              <a:gd name="connsiteY6" fmla="*/ 1625600 h 1625600"/>
              <a:gd name="connsiteX7" fmla="*/ 0 w 1918900"/>
              <a:gd name="connsiteY7" fmla="*/ 1354661 h 1625600"/>
              <a:gd name="connsiteX8" fmla="*/ 0 w 19189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8900" h="1625600">
                <a:moveTo>
                  <a:pt x="0" y="270939"/>
                </a:moveTo>
                <a:cubicBezTo>
                  <a:pt x="0" y="121304"/>
                  <a:pt x="121304" y="0"/>
                  <a:pt x="270939" y="0"/>
                </a:cubicBezTo>
                <a:lnTo>
                  <a:pt x="1647961" y="0"/>
                </a:lnTo>
                <a:cubicBezTo>
                  <a:pt x="1797596" y="0"/>
                  <a:pt x="1918900" y="121304"/>
                  <a:pt x="1918900" y="270939"/>
                </a:cubicBezTo>
                <a:lnTo>
                  <a:pt x="1918900" y="1354661"/>
                </a:lnTo>
                <a:cubicBezTo>
                  <a:pt x="1918900" y="1504296"/>
                  <a:pt x="1797596" y="1625600"/>
                  <a:pt x="1647961" y="1625600"/>
                </a:cubicBezTo>
                <a:lnTo>
                  <a:pt x="270939" y="1625600"/>
                </a:lnTo>
                <a:cubicBezTo>
                  <a:pt x="121304" y="1625600"/>
                  <a:pt x="0" y="1504296"/>
                  <a:pt x="0" y="1354661"/>
                </a:cubicBezTo>
                <a:lnTo>
                  <a:pt x="0" y="270939"/>
                </a:lnTo>
                <a:close/>
              </a:path>
            </a:pathLst>
          </a:custGeom>
          <a:gradFill flip="none" rotWithShape="0">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32695" tIns="132695" rIns="132695" bIns="132695" numCol="1" spcCol="1270" anchor="ctr" anchorCtr="0">
            <a:noAutofit/>
          </a:bodyPr>
          <a:lstStyle/>
          <a:p>
            <a:pPr marL="0" lvl="0" indent="0" algn="ctr" defTabSz="622300">
              <a:lnSpc>
                <a:spcPct val="90000"/>
              </a:lnSpc>
              <a:spcBef>
                <a:spcPct val="0"/>
              </a:spcBef>
              <a:spcAft>
                <a:spcPct val="35000"/>
              </a:spcAft>
              <a:buNone/>
            </a:pPr>
            <a:r>
              <a:rPr lang="en-GB" sz="1400" b="1" kern="1200" dirty="0"/>
              <a:t>Report circulated to faculty/ partners</a:t>
            </a:r>
            <a:endParaRPr lang="en-US" sz="1400" kern="1200" dirty="0"/>
          </a:p>
        </p:txBody>
      </p:sp>
      <p:sp>
        <p:nvSpPr>
          <p:cNvPr id="8" name="Freeform: Shape 7">
            <a:extLst>
              <a:ext uri="{FF2B5EF4-FFF2-40B4-BE49-F238E27FC236}">
                <a16:creationId xmlns:a16="http://schemas.microsoft.com/office/drawing/2014/main" id="{EDF3B17E-1602-4642-ADED-B8F804A48164}"/>
              </a:ext>
            </a:extLst>
          </p:cNvPr>
          <p:cNvSpPr/>
          <p:nvPr/>
        </p:nvSpPr>
        <p:spPr>
          <a:xfrm>
            <a:off x="4731908" y="2134765"/>
            <a:ext cx="1918900" cy="1625600"/>
          </a:xfrm>
          <a:custGeom>
            <a:avLst/>
            <a:gdLst>
              <a:gd name="connsiteX0" fmla="*/ 0 w 1918900"/>
              <a:gd name="connsiteY0" fmla="*/ 270939 h 1625600"/>
              <a:gd name="connsiteX1" fmla="*/ 270939 w 1918900"/>
              <a:gd name="connsiteY1" fmla="*/ 0 h 1625600"/>
              <a:gd name="connsiteX2" fmla="*/ 1647961 w 1918900"/>
              <a:gd name="connsiteY2" fmla="*/ 0 h 1625600"/>
              <a:gd name="connsiteX3" fmla="*/ 1918900 w 1918900"/>
              <a:gd name="connsiteY3" fmla="*/ 270939 h 1625600"/>
              <a:gd name="connsiteX4" fmla="*/ 1918900 w 1918900"/>
              <a:gd name="connsiteY4" fmla="*/ 1354661 h 1625600"/>
              <a:gd name="connsiteX5" fmla="*/ 1647961 w 1918900"/>
              <a:gd name="connsiteY5" fmla="*/ 1625600 h 1625600"/>
              <a:gd name="connsiteX6" fmla="*/ 270939 w 1918900"/>
              <a:gd name="connsiteY6" fmla="*/ 1625600 h 1625600"/>
              <a:gd name="connsiteX7" fmla="*/ 0 w 1918900"/>
              <a:gd name="connsiteY7" fmla="*/ 1354661 h 1625600"/>
              <a:gd name="connsiteX8" fmla="*/ 0 w 19189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8900" h="1625600">
                <a:moveTo>
                  <a:pt x="0" y="270939"/>
                </a:moveTo>
                <a:cubicBezTo>
                  <a:pt x="0" y="121304"/>
                  <a:pt x="121304" y="0"/>
                  <a:pt x="270939" y="0"/>
                </a:cubicBezTo>
                <a:lnTo>
                  <a:pt x="1647961" y="0"/>
                </a:lnTo>
                <a:cubicBezTo>
                  <a:pt x="1797596" y="0"/>
                  <a:pt x="1918900" y="121304"/>
                  <a:pt x="1918900" y="270939"/>
                </a:cubicBezTo>
                <a:lnTo>
                  <a:pt x="1918900" y="1354661"/>
                </a:lnTo>
                <a:cubicBezTo>
                  <a:pt x="1918900" y="1504296"/>
                  <a:pt x="1797596" y="1625600"/>
                  <a:pt x="1647961" y="1625600"/>
                </a:cubicBezTo>
                <a:lnTo>
                  <a:pt x="270939" y="1625600"/>
                </a:lnTo>
                <a:cubicBezTo>
                  <a:pt x="121304" y="1625600"/>
                  <a:pt x="0" y="1504296"/>
                  <a:pt x="0" y="1354661"/>
                </a:cubicBezTo>
                <a:lnTo>
                  <a:pt x="0" y="270939"/>
                </a:lnTo>
                <a:close/>
              </a:path>
            </a:pathLst>
          </a:custGeom>
          <a:gradFill flip="none" rotWithShape="0">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32695" tIns="132695" rIns="132695" bIns="132695" numCol="1" spcCol="1270" anchor="ctr" anchorCtr="0">
            <a:noAutofit/>
          </a:bodyPr>
          <a:lstStyle/>
          <a:p>
            <a:pPr marL="0" lvl="0" indent="0" algn="ctr" defTabSz="622300">
              <a:lnSpc>
                <a:spcPct val="90000"/>
              </a:lnSpc>
              <a:spcBef>
                <a:spcPct val="0"/>
              </a:spcBef>
              <a:spcAft>
                <a:spcPct val="35000"/>
              </a:spcAft>
              <a:buNone/>
            </a:pPr>
            <a:r>
              <a:rPr lang="en-GB" sz="1400" b="1" kern="1200" dirty="0"/>
              <a:t>Considered by relevant programme management board </a:t>
            </a:r>
            <a:endParaRPr lang="en-US" sz="1400" kern="1200" dirty="0"/>
          </a:p>
        </p:txBody>
      </p:sp>
      <p:sp>
        <p:nvSpPr>
          <p:cNvPr id="9" name="Freeform: Shape 8">
            <a:extLst>
              <a:ext uri="{FF2B5EF4-FFF2-40B4-BE49-F238E27FC236}">
                <a16:creationId xmlns:a16="http://schemas.microsoft.com/office/drawing/2014/main" id="{14BA4C02-59AF-4CB0-9AD8-2BCE660CF993}"/>
              </a:ext>
            </a:extLst>
          </p:cNvPr>
          <p:cNvSpPr/>
          <p:nvPr/>
        </p:nvSpPr>
        <p:spPr>
          <a:xfrm>
            <a:off x="6970625" y="2134765"/>
            <a:ext cx="1918900" cy="1625600"/>
          </a:xfrm>
          <a:custGeom>
            <a:avLst/>
            <a:gdLst>
              <a:gd name="connsiteX0" fmla="*/ 0 w 1918900"/>
              <a:gd name="connsiteY0" fmla="*/ 270939 h 1625600"/>
              <a:gd name="connsiteX1" fmla="*/ 270939 w 1918900"/>
              <a:gd name="connsiteY1" fmla="*/ 0 h 1625600"/>
              <a:gd name="connsiteX2" fmla="*/ 1647961 w 1918900"/>
              <a:gd name="connsiteY2" fmla="*/ 0 h 1625600"/>
              <a:gd name="connsiteX3" fmla="*/ 1918900 w 1918900"/>
              <a:gd name="connsiteY3" fmla="*/ 270939 h 1625600"/>
              <a:gd name="connsiteX4" fmla="*/ 1918900 w 1918900"/>
              <a:gd name="connsiteY4" fmla="*/ 1354661 h 1625600"/>
              <a:gd name="connsiteX5" fmla="*/ 1647961 w 1918900"/>
              <a:gd name="connsiteY5" fmla="*/ 1625600 h 1625600"/>
              <a:gd name="connsiteX6" fmla="*/ 270939 w 1918900"/>
              <a:gd name="connsiteY6" fmla="*/ 1625600 h 1625600"/>
              <a:gd name="connsiteX7" fmla="*/ 0 w 1918900"/>
              <a:gd name="connsiteY7" fmla="*/ 1354661 h 1625600"/>
              <a:gd name="connsiteX8" fmla="*/ 0 w 1918900"/>
              <a:gd name="connsiteY8" fmla="*/ 270939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8900" h="1625600">
                <a:moveTo>
                  <a:pt x="0" y="270939"/>
                </a:moveTo>
                <a:cubicBezTo>
                  <a:pt x="0" y="121304"/>
                  <a:pt x="121304" y="0"/>
                  <a:pt x="270939" y="0"/>
                </a:cubicBezTo>
                <a:lnTo>
                  <a:pt x="1647961" y="0"/>
                </a:lnTo>
                <a:cubicBezTo>
                  <a:pt x="1797596" y="0"/>
                  <a:pt x="1918900" y="121304"/>
                  <a:pt x="1918900" y="270939"/>
                </a:cubicBezTo>
                <a:lnTo>
                  <a:pt x="1918900" y="1354661"/>
                </a:lnTo>
                <a:cubicBezTo>
                  <a:pt x="1918900" y="1504296"/>
                  <a:pt x="1797596" y="1625600"/>
                  <a:pt x="1647961" y="1625600"/>
                </a:cubicBezTo>
                <a:lnTo>
                  <a:pt x="270939" y="1625600"/>
                </a:lnTo>
                <a:cubicBezTo>
                  <a:pt x="121304" y="1625600"/>
                  <a:pt x="0" y="1504296"/>
                  <a:pt x="0" y="1354661"/>
                </a:cubicBezTo>
                <a:lnTo>
                  <a:pt x="0" y="270939"/>
                </a:lnTo>
                <a:close/>
              </a:path>
            </a:pathLst>
          </a:custGeom>
          <a:gradFill flip="none" rotWithShape="0">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32695" tIns="132695" rIns="132695" bIns="132695" numCol="1" spcCol="1270" anchor="ctr" anchorCtr="0">
            <a:noAutofit/>
          </a:bodyPr>
          <a:lstStyle/>
          <a:p>
            <a:pPr marL="0" lvl="0" indent="0" algn="ctr" defTabSz="622300">
              <a:lnSpc>
                <a:spcPct val="90000"/>
              </a:lnSpc>
              <a:spcBef>
                <a:spcPct val="0"/>
              </a:spcBef>
              <a:spcAft>
                <a:spcPct val="35000"/>
              </a:spcAft>
              <a:buNone/>
            </a:pPr>
            <a:r>
              <a:rPr lang="en-GB" sz="1400" b="1" kern="1200" dirty="0"/>
              <a:t>Detailed response sent within 2 weeks after programme management board </a:t>
            </a:r>
            <a:endParaRPr lang="en-US" sz="1400" kern="1200" dirty="0"/>
          </a:p>
        </p:txBody>
      </p:sp>
    </p:spTree>
    <p:extLst>
      <p:ext uri="{BB962C8B-B14F-4D97-AF65-F5344CB8AC3E}">
        <p14:creationId xmlns:p14="http://schemas.microsoft.com/office/powerpoint/2010/main" val="369842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981E32"/>
                </a:solidFill>
              </a:rPr>
              <a:t>Monitoring</a:t>
            </a:r>
          </a:p>
        </p:txBody>
      </p:sp>
      <p:graphicFrame>
        <p:nvGraphicFramePr>
          <p:cNvPr id="7" name="Diagram 6"/>
          <p:cNvGraphicFramePr/>
          <p:nvPr>
            <p:extLst>
              <p:ext uri="{D42A27DB-BD31-4B8C-83A1-F6EECF244321}">
                <p14:modId xmlns:p14="http://schemas.microsoft.com/office/powerpoint/2010/main" val="1143333681"/>
              </p:ext>
            </p:extLst>
          </p:nvPr>
        </p:nvGraphicFramePr>
        <p:xfrm>
          <a:off x="1067780" y="987574"/>
          <a:ext cx="7008440" cy="3991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004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b="1" dirty="0">
                <a:solidFill>
                  <a:srgbClr val="981E32"/>
                </a:solidFill>
              </a:rPr>
              <a:t>Payment of fees and expenses</a:t>
            </a:r>
          </a:p>
        </p:txBody>
      </p:sp>
      <p:graphicFrame>
        <p:nvGraphicFramePr>
          <p:cNvPr id="6" name="Diagram 5"/>
          <p:cNvGraphicFramePr/>
          <p:nvPr>
            <p:extLst>
              <p:ext uri="{D42A27DB-BD31-4B8C-83A1-F6EECF244321}">
                <p14:modId xmlns:p14="http://schemas.microsoft.com/office/powerpoint/2010/main" val="243835541"/>
              </p:ext>
            </p:extLst>
          </p:nvPr>
        </p:nvGraphicFramePr>
        <p:xfrm>
          <a:off x="467544" y="1196752"/>
          <a:ext cx="8229600" cy="3740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501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p>
            <a:r>
              <a:rPr lang="en-GB" sz="4000" b="1" dirty="0">
                <a:solidFill>
                  <a:srgbClr val="981E32"/>
                </a:solidFill>
              </a:rPr>
              <a:t>Fees and expenses - when</a:t>
            </a:r>
          </a:p>
        </p:txBody>
      </p:sp>
      <p:graphicFrame>
        <p:nvGraphicFramePr>
          <p:cNvPr id="5" name="Diagram 4"/>
          <p:cNvGraphicFramePr/>
          <p:nvPr>
            <p:extLst>
              <p:ext uri="{D42A27DB-BD31-4B8C-83A1-F6EECF244321}">
                <p14:modId xmlns:p14="http://schemas.microsoft.com/office/powerpoint/2010/main" val="2172633578"/>
              </p:ext>
            </p:extLst>
          </p:nvPr>
        </p:nvGraphicFramePr>
        <p:xfrm>
          <a:off x="611560" y="1419622"/>
          <a:ext cx="7992888" cy="3524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738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433D-0089-41B0-9F4F-AB9FE8DF9E2D}"/>
              </a:ext>
            </a:extLst>
          </p:cNvPr>
          <p:cNvSpPr>
            <a:spLocks noGrp="1"/>
          </p:cNvSpPr>
          <p:nvPr>
            <p:ph type="title"/>
          </p:nvPr>
        </p:nvSpPr>
        <p:spPr/>
        <p:txBody>
          <a:bodyPr>
            <a:noAutofit/>
          </a:bodyPr>
          <a:lstStyle/>
          <a:p>
            <a:r>
              <a:rPr lang="en-GB" sz="3600" b="1" dirty="0">
                <a:solidFill>
                  <a:srgbClr val="981E32"/>
                </a:solidFill>
              </a:rPr>
              <a:t>Fees and expenses - who and where to</a:t>
            </a:r>
            <a:endParaRPr lang="en-GB" sz="3600" dirty="0"/>
          </a:p>
        </p:txBody>
      </p:sp>
      <p:grpSp>
        <p:nvGrpSpPr>
          <p:cNvPr id="20" name="Group 19">
            <a:extLst>
              <a:ext uri="{FF2B5EF4-FFF2-40B4-BE49-F238E27FC236}">
                <a16:creationId xmlns:a16="http://schemas.microsoft.com/office/drawing/2014/main" id="{FE025DA2-F814-4F1D-9730-2AFB47704966}"/>
              </a:ext>
            </a:extLst>
          </p:cNvPr>
          <p:cNvGrpSpPr/>
          <p:nvPr/>
        </p:nvGrpSpPr>
        <p:grpSpPr>
          <a:xfrm>
            <a:off x="174860" y="1121657"/>
            <a:ext cx="8794280" cy="3807709"/>
            <a:chOff x="174860" y="1121657"/>
            <a:chExt cx="8794280" cy="3807709"/>
          </a:xfrm>
        </p:grpSpPr>
        <p:sp>
          <p:nvSpPr>
            <p:cNvPr id="13" name="Rectangle: Rounded Corners 12">
              <a:extLst>
                <a:ext uri="{FF2B5EF4-FFF2-40B4-BE49-F238E27FC236}">
                  <a16:creationId xmlns:a16="http://schemas.microsoft.com/office/drawing/2014/main" id="{44AEA38E-0038-4208-874C-147C0D562B90}"/>
                </a:ext>
              </a:extLst>
            </p:cNvPr>
            <p:cNvSpPr/>
            <p:nvPr/>
          </p:nvSpPr>
          <p:spPr>
            <a:xfrm>
              <a:off x="174860" y="1121657"/>
              <a:ext cx="8784976" cy="946038"/>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981E32"/>
                  </a:solidFill>
                </a:rPr>
                <a:t>Arts, Design and Humanities - </a:t>
              </a:r>
              <a:r>
                <a:rPr lang="en-GB" dirty="0">
                  <a:solidFill>
                    <a:schemeClr val="tx1"/>
                  </a:solidFill>
                </a:rPr>
                <a:t>Arts, Design and Architecture:</a:t>
              </a:r>
              <a:r>
                <a:rPr lang="en-GB" b="1" dirty="0">
                  <a:solidFill>
                    <a:srgbClr val="981E32"/>
                  </a:solidFill>
                </a:rPr>
                <a:t> </a:t>
              </a:r>
              <a:r>
                <a:rPr lang="en-GB" dirty="0">
                  <a:hlinkClick r:id="rId3"/>
                </a:rPr>
                <a:t>adhadmin-ada@dmu.ac.uk</a:t>
              </a:r>
              <a:r>
                <a:rPr lang="en-GB" dirty="0">
                  <a:solidFill>
                    <a:schemeClr val="tx1"/>
                  </a:solidFill>
                </a:rPr>
                <a:t>,</a:t>
              </a:r>
              <a:r>
                <a:rPr lang="en-GB" dirty="0"/>
                <a:t> </a:t>
              </a:r>
              <a:r>
                <a:rPr lang="en-GB" dirty="0">
                  <a:solidFill>
                    <a:schemeClr val="tx1"/>
                  </a:solidFill>
                </a:rPr>
                <a:t>Fashion &amp; Textiles: </a:t>
              </a:r>
              <a:r>
                <a:rPr lang="en-GB" dirty="0">
                  <a:hlinkClick r:id="rId4"/>
                </a:rPr>
                <a:t>adhadmin-ft@dmu.ac.uk</a:t>
              </a:r>
              <a:r>
                <a:rPr lang="en-GB" dirty="0">
                  <a:solidFill>
                    <a:schemeClr val="tx1"/>
                  </a:solidFill>
                </a:rPr>
                <a:t>, Humanities &amp; Performing Arts:</a:t>
              </a:r>
              <a:r>
                <a:rPr lang="en-GB" dirty="0"/>
                <a:t> </a:t>
              </a:r>
              <a:r>
                <a:rPr lang="en-GB" u="sng" dirty="0">
                  <a:hlinkClick r:id="rId5"/>
                </a:rPr>
                <a:t>adh-admin.hpa@dmu.ac.uk</a:t>
              </a:r>
              <a:r>
                <a:rPr lang="en-GB" dirty="0">
                  <a:solidFill>
                    <a:schemeClr val="tx1"/>
                  </a:solidFill>
                </a:rPr>
                <a:t>, Postgraduate: </a:t>
              </a:r>
              <a:r>
                <a:rPr lang="en-GB" u="sng" dirty="0">
                  <a:hlinkClick r:id="rId6"/>
                </a:rPr>
                <a:t>adh-pgtadmin@dmu.ac.uk</a:t>
              </a:r>
              <a:endParaRPr lang="en-GB" dirty="0">
                <a:solidFill>
                  <a:schemeClr val="tx1"/>
                </a:solidFill>
              </a:endParaRPr>
            </a:p>
          </p:txBody>
        </p:sp>
        <p:sp>
          <p:nvSpPr>
            <p:cNvPr id="14" name="Rectangle: Rounded Corners 13">
              <a:extLst>
                <a:ext uri="{FF2B5EF4-FFF2-40B4-BE49-F238E27FC236}">
                  <a16:creationId xmlns:a16="http://schemas.microsoft.com/office/drawing/2014/main" id="{F732AFDD-DAE4-4829-B03B-3E0127A88487}"/>
                </a:ext>
              </a:extLst>
            </p:cNvPr>
            <p:cNvSpPr/>
            <p:nvPr/>
          </p:nvSpPr>
          <p:spPr>
            <a:xfrm>
              <a:off x="184164" y="2758795"/>
              <a:ext cx="8784976" cy="982446"/>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981E32"/>
                  </a:solidFill>
                </a:rPr>
                <a:t>Computing, Engineering and Media -</a:t>
              </a:r>
              <a:r>
                <a:rPr lang="en-GB" dirty="0">
                  <a:solidFill>
                    <a:schemeClr val="tx1"/>
                  </a:solidFill>
                </a:rPr>
                <a:t> CSI Kathryn Harris: </a:t>
              </a:r>
              <a:r>
                <a:rPr lang="en-GB" dirty="0">
                  <a:solidFill>
                    <a:schemeClr val="tx1"/>
                  </a:solidFill>
                  <a:hlinkClick r:id="rId7"/>
                </a:rPr>
                <a:t>kharris@dmu.ac.uk</a:t>
              </a:r>
              <a:r>
                <a:rPr lang="en-GB" dirty="0">
                  <a:solidFill>
                    <a:schemeClr val="tx1"/>
                  </a:solidFill>
                </a:rPr>
                <a:t>, ESD Marisa Haynes: </a:t>
              </a:r>
              <a:r>
                <a:rPr lang="en-GB" dirty="0">
                  <a:solidFill>
                    <a:schemeClr val="tx1"/>
                  </a:solidFill>
                  <a:hlinkClick r:id="rId8"/>
                </a:rPr>
                <a:t>mhaynes@dmu.ac.uk</a:t>
              </a:r>
              <a:r>
                <a:rPr lang="en-GB" dirty="0">
                  <a:solidFill>
                    <a:schemeClr val="tx1"/>
                  </a:solidFill>
                </a:rPr>
                <a:t>, LMS Chris Voss: </a:t>
              </a:r>
              <a:r>
                <a:rPr lang="en-GB" dirty="0">
                  <a:solidFill>
                    <a:schemeClr val="tx1"/>
                  </a:solidFill>
                  <a:hlinkClick r:id="rId9"/>
                </a:rPr>
                <a:t>chris.voss@dmu.ac.uk</a:t>
              </a:r>
              <a:r>
                <a:rPr lang="en-GB" dirty="0">
                  <a:solidFill>
                    <a:schemeClr val="tx1"/>
                  </a:solidFill>
                </a:rPr>
                <a:t>, TNE Clark Summers:</a:t>
              </a:r>
              <a:r>
                <a:rPr lang="en-GB" dirty="0"/>
                <a:t> (</a:t>
              </a:r>
              <a:r>
                <a:rPr lang="en-GB" u="sng" dirty="0">
                  <a:hlinkClick r:id="rId10"/>
                </a:rPr>
                <a:t>csummers@dmu.ac.uk</a:t>
              </a:r>
              <a:r>
                <a:rPr lang="en-GB" dirty="0"/>
                <a:t>) TNE</a:t>
              </a:r>
              <a:r>
                <a:rPr lang="en-GB" dirty="0">
                  <a:solidFill>
                    <a:schemeClr val="tx1"/>
                  </a:solidFill>
                </a:rPr>
                <a:t> </a:t>
              </a:r>
              <a:endParaRPr lang="en-GB" dirty="0"/>
            </a:p>
          </p:txBody>
        </p:sp>
        <p:sp>
          <p:nvSpPr>
            <p:cNvPr id="15" name="Rectangle: Rounded Corners 14">
              <a:extLst>
                <a:ext uri="{FF2B5EF4-FFF2-40B4-BE49-F238E27FC236}">
                  <a16:creationId xmlns:a16="http://schemas.microsoft.com/office/drawing/2014/main" id="{8FAFC681-FA23-45BD-BE76-2FB281C211AD}"/>
                </a:ext>
              </a:extLst>
            </p:cNvPr>
            <p:cNvSpPr/>
            <p:nvPr/>
          </p:nvSpPr>
          <p:spPr>
            <a:xfrm>
              <a:off x="184164" y="2207708"/>
              <a:ext cx="8784976" cy="411074"/>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981E32"/>
                  </a:solidFill>
                </a:rPr>
                <a:t>Business and Law - </a:t>
              </a:r>
              <a:r>
                <a:rPr lang="en-GB" dirty="0">
                  <a:solidFill>
                    <a:schemeClr val="tx1"/>
                  </a:solidFill>
                </a:rPr>
                <a:t>Nicola Warrington: </a:t>
              </a:r>
              <a:r>
                <a:rPr lang="en-GB" dirty="0">
                  <a:hlinkClick r:id="rId11"/>
                </a:rPr>
                <a:t>nwarrington@dmu.ac.uk</a:t>
              </a:r>
              <a:endParaRPr lang="en-GB" dirty="0"/>
            </a:p>
          </p:txBody>
        </p:sp>
        <p:sp>
          <p:nvSpPr>
            <p:cNvPr id="16" name="Rectangle: Rounded Corners 15">
              <a:extLst>
                <a:ext uri="{FF2B5EF4-FFF2-40B4-BE49-F238E27FC236}">
                  <a16:creationId xmlns:a16="http://schemas.microsoft.com/office/drawing/2014/main" id="{FAFEEFF5-EEAD-474F-974D-C2AB518E23A5}"/>
                </a:ext>
              </a:extLst>
            </p:cNvPr>
            <p:cNvSpPr/>
            <p:nvPr/>
          </p:nvSpPr>
          <p:spPr>
            <a:xfrm>
              <a:off x="184164" y="3881254"/>
              <a:ext cx="8784976" cy="454050"/>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981E32"/>
                  </a:solidFill>
                </a:rPr>
                <a:t>Health and Life Sciences - </a:t>
              </a:r>
              <a:r>
                <a:rPr lang="en-GB" dirty="0">
                  <a:solidFill>
                    <a:schemeClr val="tx1"/>
                  </a:solidFill>
                </a:rPr>
                <a:t>Sophia Welton: </a:t>
              </a:r>
              <a:r>
                <a:rPr lang="en-GB" dirty="0">
                  <a:hlinkClick r:id="rId12"/>
                </a:rPr>
                <a:t>swelton@dmu.ac.uk</a:t>
              </a:r>
              <a:endParaRPr lang="en-GB" dirty="0"/>
            </a:p>
          </p:txBody>
        </p:sp>
        <p:sp>
          <p:nvSpPr>
            <p:cNvPr id="17" name="Rectangle: Rounded Corners 16">
              <a:extLst>
                <a:ext uri="{FF2B5EF4-FFF2-40B4-BE49-F238E27FC236}">
                  <a16:creationId xmlns:a16="http://schemas.microsoft.com/office/drawing/2014/main" id="{FF2B84F4-0A63-429E-B126-8BABD041E604}"/>
                </a:ext>
              </a:extLst>
            </p:cNvPr>
            <p:cNvSpPr/>
            <p:nvPr/>
          </p:nvSpPr>
          <p:spPr>
            <a:xfrm>
              <a:off x="174860" y="4475316"/>
              <a:ext cx="8784976" cy="454050"/>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rgbClr val="981E32"/>
                  </a:solidFill>
                </a:rPr>
                <a:t>Educational Partnerships</a:t>
              </a:r>
              <a:r>
                <a:rPr lang="en-GB" b="1" dirty="0"/>
                <a:t> </a:t>
              </a:r>
              <a:r>
                <a:rPr lang="en-GB" b="1" dirty="0">
                  <a:solidFill>
                    <a:srgbClr val="981E32"/>
                  </a:solidFill>
                </a:rPr>
                <a:t>-</a:t>
              </a:r>
              <a:r>
                <a:rPr lang="en-GB" dirty="0">
                  <a:solidFill>
                    <a:srgbClr val="981E32"/>
                  </a:solidFill>
                </a:rPr>
                <a:t> </a:t>
              </a:r>
              <a:r>
                <a:rPr lang="en-GB" dirty="0">
                  <a:solidFill>
                    <a:schemeClr val="tx1"/>
                  </a:solidFill>
                </a:rPr>
                <a:t>Educational Partnerships:</a:t>
              </a:r>
              <a:r>
                <a:rPr lang="en-GB" b="1" dirty="0"/>
                <a:t> </a:t>
              </a:r>
              <a:r>
                <a:rPr lang="en-GB" dirty="0">
                  <a:hlinkClick r:id="rId13"/>
                </a:rPr>
                <a:t>ep@dmu.ac.uk</a:t>
              </a:r>
              <a:r>
                <a:rPr lang="en-GB" dirty="0"/>
                <a:t> </a:t>
              </a:r>
            </a:p>
          </p:txBody>
        </p:sp>
      </p:grpSp>
    </p:spTree>
    <p:extLst>
      <p:ext uri="{BB962C8B-B14F-4D97-AF65-F5344CB8AC3E}">
        <p14:creationId xmlns:p14="http://schemas.microsoft.com/office/powerpoint/2010/main" val="74307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D113F-401C-42F6-9D76-2A7C93C11973}"/>
              </a:ext>
            </a:extLst>
          </p:cNvPr>
          <p:cNvSpPr>
            <a:spLocks noGrp="1"/>
          </p:cNvSpPr>
          <p:nvPr>
            <p:ph type="title"/>
          </p:nvPr>
        </p:nvSpPr>
        <p:spPr/>
        <p:txBody>
          <a:bodyPr/>
          <a:lstStyle/>
          <a:p>
            <a:r>
              <a:rPr lang="en-GB" b="1" dirty="0">
                <a:solidFill>
                  <a:srgbClr val="981E32"/>
                </a:solidFill>
              </a:rPr>
              <a:t>What happens next?</a:t>
            </a:r>
            <a:endParaRPr lang="en-GB" dirty="0"/>
          </a:p>
        </p:txBody>
      </p:sp>
      <p:grpSp>
        <p:nvGrpSpPr>
          <p:cNvPr id="8" name="Group 7">
            <a:extLst>
              <a:ext uri="{FF2B5EF4-FFF2-40B4-BE49-F238E27FC236}">
                <a16:creationId xmlns:a16="http://schemas.microsoft.com/office/drawing/2014/main" id="{4DEA281F-A199-4780-8B71-5925B9276724}"/>
              </a:ext>
            </a:extLst>
          </p:cNvPr>
          <p:cNvGrpSpPr/>
          <p:nvPr/>
        </p:nvGrpSpPr>
        <p:grpSpPr>
          <a:xfrm>
            <a:off x="269253" y="1325986"/>
            <a:ext cx="2088000" cy="3384376"/>
            <a:chOff x="269253" y="1325986"/>
            <a:chExt cx="2088000" cy="3384376"/>
          </a:xfrm>
        </p:grpSpPr>
        <p:sp>
          <p:nvSpPr>
            <p:cNvPr id="4" name="Freeform: Shape 3">
              <a:extLst>
                <a:ext uri="{FF2B5EF4-FFF2-40B4-BE49-F238E27FC236}">
                  <a16:creationId xmlns:a16="http://schemas.microsoft.com/office/drawing/2014/main" id="{36301FFB-6FD4-40A8-B1C3-42A336B98492}"/>
                </a:ext>
              </a:extLst>
            </p:cNvPr>
            <p:cNvSpPr/>
            <p:nvPr/>
          </p:nvSpPr>
          <p:spPr>
            <a:xfrm>
              <a:off x="269253" y="1325986"/>
              <a:ext cx="2088000" cy="3384376"/>
            </a:xfrm>
            <a:custGeom>
              <a:avLst/>
              <a:gdLst>
                <a:gd name="connsiteX0" fmla="*/ 0 w 2101042"/>
                <a:gd name="connsiteY0" fmla="*/ 210104 h 2952328"/>
                <a:gd name="connsiteX1" fmla="*/ 210104 w 2101042"/>
                <a:gd name="connsiteY1" fmla="*/ 0 h 2952328"/>
                <a:gd name="connsiteX2" fmla="*/ 1890938 w 2101042"/>
                <a:gd name="connsiteY2" fmla="*/ 0 h 2952328"/>
                <a:gd name="connsiteX3" fmla="*/ 2101042 w 2101042"/>
                <a:gd name="connsiteY3" fmla="*/ 210104 h 2952328"/>
                <a:gd name="connsiteX4" fmla="*/ 2101042 w 2101042"/>
                <a:gd name="connsiteY4" fmla="*/ 2742224 h 2952328"/>
                <a:gd name="connsiteX5" fmla="*/ 1890938 w 2101042"/>
                <a:gd name="connsiteY5" fmla="*/ 2952328 h 2952328"/>
                <a:gd name="connsiteX6" fmla="*/ 210104 w 2101042"/>
                <a:gd name="connsiteY6" fmla="*/ 2952328 h 2952328"/>
                <a:gd name="connsiteX7" fmla="*/ 0 w 2101042"/>
                <a:gd name="connsiteY7" fmla="*/ 2742224 h 2952328"/>
                <a:gd name="connsiteX8" fmla="*/ 0 w 2101042"/>
                <a:gd name="connsiteY8" fmla="*/ 210104 h 295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042" h="2952328">
                  <a:moveTo>
                    <a:pt x="0" y="210104"/>
                  </a:moveTo>
                  <a:cubicBezTo>
                    <a:pt x="0" y="94067"/>
                    <a:pt x="94067" y="0"/>
                    <a:pt x="210104" y="0"/>
                  </a:cubicBezTo>
                  <a:lnTo>
                    <a:pt x="1890938" y="0"/>
                  </a:lnTo>
                  <a:cubicBezTo>
                    <a:pt x="2006975" y="0"/>
                    <a:pt x="2101042" y="94067"/>
                    <a:pt x="2101042" y="210104"/>
                  </a:cubicBezTo>
                  <a:lnTo>
                    <a:pt x="2101042" y="2742224"/>
                  </a:lnTo>
                  <a:cubicBezTo>
                    <a:pt x="2101042" y="2858261"/>
                    <a:pt x="2006975" y="2952328"/>
                    <a:pt x="1890938" y="2952328"/>
                  </a:cubicBezTo>
                  <a:lnTo>
                    <a:pt x="210104" y="2952328"/>
                  </a:lnTo>
                  <a:cubicBezTo>
                    <a:pt x="94067" y="2952328"/>
                    <a:pt x="0" y="2858261"/>
                    <a:pt x="0" y="2742224"/>
                  </a:cubicBezTo>
                  <a:lnTo>
                    <a:pt x="0" y="210104"/>
                  </a:lnTo>
                  <a:close/>
                </a:path>
              </a:pathLst>
            </a:custGeom>
            <a:solidFill>
              <a:sysClr val="window" lastClr="FFFFFF">
                <a:hueOff val="0"/>
                <a:satOff val="0"/>
                <a:lumOff val="0"/>
                <a:alphaOff val="0"/>
              </a:sysClr>
            </a:solidFill>
            <a:ln w="28575" cap="flat" cmpd="sng" algn="ctr">
              <a:solidFill>
                <a:schemeClr val="accent4">
                  <a:lumMod val="75000"/>
                </a:schemeClr>
              </a:solidFill>
              <a:prstDash val="solid"/>
              <a:miter lim="800000"/>
            </a:ln>
            <a:effectLst/>
          </p:spPr>
          <p:txBody>
            <a:bodyPr spcFirstLastPara="0" vert="horz" wrap="square" lIns="128016" tIns="144000" rIns="128016" bIns="718482" numCol="1" spcCol="1270" anchor="t" anchorCtr="0">
              <a:noAutofit/>
            </a:bodyPr>
            <a:lstStyle/>
            <a:p>
              <a:pPr marL="0" marR="0" lvl="0" indent="0" defTabSz="800100" eaLnBrk="1" fontAlgn="auto" latinLnBrk="0" hangingPunct="1">
                <a:lnSpc>
                  <a:spcPct val="90000"/>
                </a:lnSpc>
                <a:spcBef>
                  <a:spcPct val="0"/>
                </a:spcBef>
                <a:spcAft>
                  <a:spcPts val="300"/>
                </a:spcAft>
                <a:buClrTx/>
                <a:buSzTx/>
                <a:buFontTx/>
                <a:buNone/>
                <a:tabLst/>
                <a:defRPr/>
              </a:pPr>
              <a:br>
                <a:rPr kumimoji="0" lang="en-GB" sz="1800" b="0" i="0" u="none" strike="noStrike" kern="0" cap="none" spc="0" normalizeH="0" baseline="0" noProof="0" dirty="0">
                  <a:ln>
                    <a:noFill/>
                  </a:ln>
                  <a:solidFill>
                    <a:srgbClr val="1B587C"/>
                  </a:solidFill>
                  <a:effectLst/>
                  <a:uLnTx/>
                  <a:uFillTx/>
                  <a:ea typeface="+mn-ea"/>
                  <a:cs typeface="+mn-cs"/>
                </a:rPr>
              </a:br>
              <a:br>
                <a:rPr kumimoji="0" lang="en-GB" sz="1800" b="0" i="0" u="none" strike="noStrike" kern="0" cap="none" spc="0" normalizeH="0" baseline="0" noProof="0" dirty="0">
                  <a:ln>
                    <a:noFill/>
                  </a:ln>
                  <a:solidFill>
                    <a:srgbClr val="1B587C"/>
                  </a:solidFill>
                  <a:effectLst/>
                  <a:uLnTx/>
                  <a:uFillTx/>
                  <a:ea typeface="+mn-ea"/>
                  <a:cs typeface="+mn-cs"/>
                </a:rPr>
              </a:br>
              <a:br>
                <a:rPr kumimoji="0" lang="en-GB" sz="1800" b="0" i="0" u="none" strike="noStrike" kern="0" cap="none" spc="0" normalizeH="0" baseline="0" noProof="0" dirty="0">
                  <a:ln>
                    <a:noFill/>
                  </a:ln>
                  <a:solidFill>
                    <a:srgbClr val="1B587C"/>
                  </a:solidFill>
                  <a:effectLst/>
                  <a:uLnTx/>
                  <a:uFillTx/>
                  <a:ea typeface="+mn-ea"/>
                  <a:cs typeface="+mn-cs"/>
                </a:rPr>
              </a:br>
              <a:endParaRPr kumimoji="0" lang="en-GB" sz="1800" b="0" i="0" u="none" strike="noStrike" kern="0" cap="none" spc="0" normalizeH="0" baseline="0" noProof="0" dirty="0">
                <a:ln>
                  <a:noFill/>
                </a:ln>
                <a:solidFill>
                  <a:srgbClr val="1B587C"/>
                </a:solidFill>
                <a:effectLst/>
                <a:uLnTx/>
                <a:uFillTx/>
                <a:ea typeface="+mn-ea"/>
                <a:cs typeface="+mn-cs"/>
              </a:endParaRPr>
            </a:p>
            <a:p>
              <a:pPr marL="0" marR="0" lvl="0" indent="0" defTabSz="800100" eaLnBrk="1" fontAlgn="auto" latinLnBrk="0" hangingPunct="1">
                <a:lnSpc>
                  <a:spcPct val="90000"/>
                </a:lnSpc>
                <a:spcBef>
                  <a:spcPct val="0"/>
                </a:spcBef>
                <a:spcAft>
                  <a:spcPts val="300"/>
                </a:spcAft>
                <a:buClrTx/>
                <a:buSzTx/>
                <a:buFontTx/>
                <a:buNone/>
                <a:tabLst/>
                <a:defRPr/>
              </a:pPr>
              <a:r>
                <a:rPr kumimoji="0" lang="en-GB" sz="1800" b="0" i="0" u="none" strike="noStrike" kern="0" cap="none" spc="0" normalizeH="0" baseline="0" noProof="0" dirty="0">
                  <a:ln>
                    <a:noFill/>
                  </a:ln>
                  <a:effectLst/>
                  <a:uLnTx/>
                  <a:uFillTx/>
                  <a:ea typeface="+mn-ea"/>
                  <a:cs typeface="+mn-cs"/>
                </a:rPr>
                <a:t>Emailed copy of:</a:t>
              </a:r>
            </a:p>
            <a:p>
              <a:pPr marL="0" marR="0" lvl="0" indent="0" defTabSz="800100" eaLnBrk="1" fontAlgn="auto" latinLnBrk="0" hangingPunct="1">
                <a:lnSpc>
                  <a:spcPct val="90000"/>
                </a:lnSpc>
                <a:spcBef>
                  <a:spcPct val="0"/>
                </a:spcBef>
                <a:spcAft>
                  <a:spcPts val="300"/>
                </a:spcAft>
                <a:buClrTx/>
                <a:buSzTx/>
                <a:buFontTx/>
                <a:buNone/>
                <a:tabLst/>
                <a:defRPr/>
              </a:pPr>
              <a:endParaRPr kumimoji="0" lang="en-GB" sz="800" b="0" i="0" u="none" strike="noStrike" kern="0" cap="none" spc="0" normalizeH="0" baseline="0" noProof="0" dirty="0">
                <a:ln>
                  <a:noFill/>
                </a:ln>
                <a:effectLst/>
                <a:uLnTx/>
                <a:uFillTx/>
                <a:ea typeface="+mn-ea"/>
                <a:cs typeface="+mn-cs"/>
              </a:endParaRPr>
            </a:p>
            <a:p>
              <a:pPr marL="285750" marR="0" lvl="0" indent="-285750" defTabSz="800100" eaLnBrk="1" fontAlgn="auto" latinLnBrk="0" hangingPunct="1">
                <a:lnSpc>
                  <a:spcPct val="90000"/>
                </a:lnSpc>
                <a:spcBef>
                  <a:spcPct val="0"/>
                </a:spcBef>
                <a:spcAft>
                  <a:spcPts val="300"/>
                </a:spcAft>
                <a:buClrTx/>
                <a:buSzTx/>
                <a:buFont typeface="Arial" panose="020B0604020202020204" pitchFamily="34" charset="0"/>
                <a:buChar char="•"/>
                <a:tabLst/>
                <a:defRPr/>
              </a:pPr>
              <a:r>
                <a:rPr lang="en-GB" sz="1600" kern="0" dirty="0"/>
                <a:t>Presentation</a:t>
              </a:r>
            </a:p>
            <a:p>
              <a:pPr marL="285750" marR="0" lvl="0" indent="-285750" defTabSz="800100" eaLnBrk="1" fontAlgn="auto" latinLnBrk="0" hangingPunct="1">
                <a:lnSpc>
                  <a:spcPct val="90000"/>
                </a:lnSpc>
                <a:spcBef>
                  <a:spcPct val="0"/>
                </a:spcBef>
                <a:spcAft>
                  <a:spcPts val="300"/>
                </a:spcAft>
                <a:buClrTx/>
                <a:buSzTx/>
                <a:buFont typeface="Arial" panose="020B0604020202020204" pitchFamily="34" charset="0"/>
                <a:buChar char="•"/>
                <a:tabLst/>
                <a:defRPr/>
              </a:pPr>
              <a:r>
                <a:rPr lang="en-GB" sz="1600" kern="0" dirty="0"/>
                <a:t>Website links</a:t>
              </a:r>
            </a:p>
            <a:p>
              <a:pPr marL="285750" marR="0" lvl="0" indent="-285750" defTabSz="800100" eaLnBrk="1" fontAlgn="auto" latinLnBrk="0" hangingPunct="1">
                <a:lnSpc>
                  <a:spcPct val="90000"/>
                </a:lnSpc>
                <a:spcBef>
                  <a:spcPct val="0"/>
                </a:spcBef>
                <a:spcAft>
                  <a:spcPts val="300"/>
                </a:spcAft>
                <a:buClrTx/>
                <a:buSzTx/>
                <a:buFont typeface="Arial" panose="020B0604020202020204" pitchFamily="34" charset="0"/>
                <a:buChar char="•"/>
                <a:tabLst/>
                <a:defRPr/>
              </a:pPr>
              <a:r>
                <a:rPr lang="en-GB" sz="1600" kern="0" dirty="0"/>
                <a:t>Useful docs</a:t>
              </a:r>
            </a:p>
          </p:txBody>
        </p:sp>
        <p:grpSp>
          <p:nvGrpSpPr>
            <p:cNvPr id="7" name="Group 6">
              <a:extLst>
                <a:ext uri="{FF2B5EF4-FFF2-40B4-BE49-F238E27FC236}">
                  <a16:creationId xmlns:a16="http://schemas.microsoft.com/office/drawing/2014/main" id="{4E37DE23-AC0C-429A-A5CC-B55A13F4BCF2}"/>
                </a:ext>
              </a:extLst>
            </p:cNvPr>
            <p:cNvGrpSpPr/>
            <p:nvPr/>
          </p:nvGrpSpPr>
          <p:grpSpPr>
            <a:xfrm>
              <a:off x="997375" y="1485792"/>
              <a:ext cx="631755" cy="686957"/>
              <a:chOff x="864773" y="1492130"/>
              <a:chExt cx="631755" cy="686957"/>
            </a:xfrm>
          </p:grpSpPr>
          <p:sp>
            <p:nvSpPr>
              <p:cNvPr id="13" name="Oval 12">
                <a:extLst>
                  <a:ext uri="{FF2B5EF4-FFF2-40B4-BE49-F238E27FC236}">
                    <a16:creationId xmlns:a16="http://schemas.microsoft.com/office/drawing/2014/main" id="{EEA0E0D8-EDCF-4AE8-894C-A70ECBDFED1C}"/>
                  </a:ext>
                </a:extLst>
              </p:cNvPr>
              <p:cNvSpPr/>
              <p:nvPr/>
            </p:nvSpPr>
            <p:spPr>
              <a:xfrm>
                <a:off x="864773" y="1492130"/>
                <a:ext cx="631755" cy="686957"/>
              </a:xfrm>
              <a:prstGeom prst="ellipse">
                <a:avLst/>
              </a:prstGeom>
              <a:solidFill>
                <a:schemeClr val="bg1"/>
              </a:solidFill>
              <a:ln w="28575" cap="flat" cmpd="sng" algn="ctr">
                <a:solidFill>
                  <a:schemeClr val="tx1"/>
                </a:solidFill>
                <a:prstDash val="solid"/>
                <a:miter lim="800000"/>
              </a:ln>
              <a:effectLst/>
            </p:spPr>
            <p:txBody>
              <a:bodyPr anchor="t" anchorCtr="0"/>
              <a:lstStyle/>
              <a:p>
                <a:endParaRPr lang="en-GB" dirty="0"/>
              </a:p>
            </p:txBody>
          </p:sp>
          <p:pic>
            <p:nvPicPr>
              <p:cNvPr id="44" name="Graphic 43" descr="Teacher">
                <a:extLst>
                  <a:ext uri="{FF2B5EF4-FFF2-40B4-BE49-F238E27FC236}">
                    <a16:creationId xmlns:a16="http://schemas.microsoft.com/office/drawing/2014/main" id="{C9E40705-315B-4B03-8E48-641045F5A6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3874" y="1523273"/>
                <a:ext cx="575563" cy="575563"/>
              </a:xfrm>
              <a:prstGeom prst="rect">
                <a:avLst/>
              </a:prstGeom>
            </p:spPr>
          </p:pic>
        </p:grpSp>
      </p:grpSp>
      <p:grpSp>
        <p:nvGrpSpPr>
          <p:cNvPr id="9" name="Group 8">
            <a:extLst>
              <a:ext uri="{FF2B5EF4-FFF2-40B4-BE49-F238E27FC236}">
                <a16:creationId xmlns:a16="http://schemas.microsoft.com/office/drawing/2014/main" id="{56C09DF1-5CC4-4385-B0A5-EA313DC2BEC4}"/>
              </a:ext>
            </a:extLst>
          </p:cNvPr>
          <p:cNvGrpSpPr/>
          <p:nvPr/>
        </p:nvGrpSpPr>
        <p:grpSpPr>
          <a:xfrm>
            <a:off x="6876256" y="1325986"/>
            <a:ext cx="2088000" cy="3384376"/>
            <a:chOff x="2467907" y="1324305"/>
            <a:chExt cx="2088000" cy="3384376"/>
          </a:xfrm>
        </p:grpSpPr>
        <p:sp>
          <p:nvSpPr>
            <p:cNvPr id="21" name="Freeform: Shape 20">
              <a:extLst>
                <a:ext uri="{FF2B5EF4-FFF2-40B4-BE49-F238E27FC236}">
                  <a16:creationId xmlns:a16="http://schemas.microsoft.com/office/drawing/2014/main" id="{577AF8CC-35C2-4341-AC1F-09DC0927F882}"/>
                </a:ext>
              </a:extLst>
            </p:cNvPr>
            <p:cNvSpPr/>
            <p:nvPr/>
          </p:nvSpPr>
          <p:spPr>
            <a:xfrm>
              <a:off x="2467907" y="1324305"/>
              <a:ext cx="2088000" cy="3384376"/>
            </a:xfrm>
            <a:custGeom>
              <a:avLst/>
              <a:gdLst>
                <a:gd name="connsiteX0" fmla="*/ 0 w 2101042"/>
                <a:gd name="connsiteY0" fmla="*/ 210104 h 2952328"/>
                <a:gd name="connsiteX1" fmla="*/ 210104 w 2101042"/>
                <a:gd name="connsiteY1" fmla="*/ 0 h 2952328"/>
                <a:gd name="connsiteX2" fmla="*/ 1890938 w 2101042"/>
                <a:gd name="connsiteY2" fmla="*/ 0 h 2952328"/>
                <a:gd name="connsiteX3" fmla="*/ 2101042 w 2101042"/>
                <a:gd name="connsiteY3" fmla="*/ 210104 h 2952328"/>
                <a:gd name="connsiteX4" fmla="*/ 2101042 w 2101042"/>
                <a:gd name="connsiteY4" fmla="*/ 2742224 h 2952328"/>
                <a:gd name="connsiteX5" fmla="*/ 1890938 w 2101042"/>
                <a:gd name="connsiteY5" fmla="*/ 2952328 h 2952328"/>
                <a:gd name="connsiteX6" fmla="*/ 210104 w 2101042"/>
                <a:gd name="connsiteY6" fmla="*/ 2952328 h 2952328"/>
                <a:gd name="connsiteX7" fmla="*/ 0 w 2101042"/>
                <a:gd name="connsiteY7" fmla="*/ 2742224 h 2952328"/>
                <a:gd name="connsiteX8" fmla="*/ 0 w 2101042"/>
                <a:gd name="connsiteY8" fmla="*/ 210104 h 295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042" h="2952328">
                  <a:moveTo>
                    <a:pt x="0" y="210104"/>
                  </a:moveTo>
                  <a:cubicBezTo>
                    <a:pt x="0" y="94067"/>
                    <a:pt x="94067" y="0"/>
                    <a:pt x="210104" y="0"/>
                  </a:cubicBezTo>
                  <a:lnTo>
                    <a:pt x="1890938" y="0"/>
                  </a:lnTo>
                  <a:cubicBezTo>
                    <a:pt x="2006975" y="0"/>
                    <a:pt x="2101042" y="94067"/>
                    <a:pt x="2101042" y="210104"/>
                  </a:cubicBezTo>
                  <a:lnTo>
                    <a:pt x="2101042" y="2742224"/>
                  </a:lnTo>
                  <a:cubicBezTo>
                    <a:pt x="2101042" y="2858261"/>
                    <a:pt x="2006975" y="2952328"/>
                    <a:pt x="1890938" y="2952328"/>
                  </a:cubicBezTo>
                  <a:lnTo>
                    <a:pt x="210104" y="2952328"/>
                  </a:lnTo>
                  <a:cubicBezTo>
                    <a:pt x="94067" y="2952328"/>
                    <a:pt x="0" y="2858261"/>
                    <a:pt x="0" y="2742224"/>
                  </a:cubicBezTo>
                  <a:lnTo>
                    <a:pt x="0" y="210104"/>
                  </a:lnTo>
                  <a:close/>
                </a:path>
              </a:pathLst>
            </a:custGeom>
            <a:solidFill>
              <a:sysClr val="window" lastClr="FFFFFF">
                <a:hueOff val="0"/>
                <a:satOff val="0"/>
                <a:lumOff val="0"/>
                <a:alphaOff val="0"/>
              </a:sysClr>
            </a:solidFill>
            <a:ln w="28575" cap="flat" cmpd="sng" algn="ctr">
              <a:solidFill>
                <a:schemeClr val="accent4">
                  <a:lumMod val="75000"/>
                </a:schemeClr>
              </a:solidFill>
              <a:prstDash val="solid"/>
              <a:miter lim="800000"/>
            </a:ln>
            <a:effectLst/>
          </p:spPr>
          <p:txBody>
            <a:bodyPr spcFirstLastPara="0" vert="horz" wrap="square" lIns="128016" tIns="144000" rIns="128016" bIns="718482" numCol="1" spcCol="1270" anchor="t" anchorCtr="0">
              <a:noAutofit/>
            </a:bodyPr>
            <a:lstStyle/>
            <a:p>
              <a:pPr marL="0" marR="0" lvl="0" indent="0" defTabSz="800100" eaLnBrk="1" fontAlgn="auto" latinLnBrk="0" hangingPunct="1">
                <a:lnSpc>
                  <a:spcPct val="90000"/>
                </a:lnSpc>
                <a:spcBef>
                  <a:spcPct val="0"/>
                </a:spcBef>
                <a:spcAft>
                  <a:spcPts val="300"/>
                </a:spcAft>
                <a:buClrTx/>
                <a:buSzTx/>
                <a:buFontTx/>
                <a:buNone/>
                <a:tabLst/>
                <a:defRPr/>
              </a:pPr>
              <a:br>
                <a:rPr kumimoji="0" lang="en-GB" sz="1800" b="0" i="0" u="none" strike="noStrike" kern="0" cap="none" spc="0" normalizeH="0" baseline="0" noProof="0" dirty="0">
                  <a:ln>
                    <a:noFill/>
                  </a:ln>
                  <a:solidFill>
                    <a:srgbClr val="1B587C"/>
                  </a:solidFill>
                  <a:effectLst/>
                  <a:uLnTx/>
                  <a:uFillTx/>
                  <a:ea typeface="+mn-ea"/>
                  <a:cs typeface="+mn-cs"/>
                </a:rPr>
              </a:br>
              <a:br>
                <a:rPr kumimoji="0" lang="en-GB" sz="1800" b="0" i="0" u="none" strike="noStrike" kern="0" cap="none" spc="0" normalizeH="0" baseline="0" noProof="0" dirty="0">
                  <a:ln>
                    <a:noFill/>
                  </a:ln>
                  <a:solidFill>
                    <a:srgbClr val="1B587C"/>
                  </a:solidFill>
                  <a:effectLst/>
                  <a:uLnTx/>
                  <a:uFillTx/>
                  <a:ea typeface="+mn-ea"/>
                  <a:cs typeface="+mn-cs"/>
                </a:rPr>
              </a:br>
              <a:br>
                <a:rPr kumimoji="0" lang="en-GB" sz="1800" b="0" i="0" u="none" strike="noStrike" kern="0" cap="none" spc="0" normalizeH="0" baseline="0" noProof="0" dirty="0">
                  <a:ln>
                    <a:noFill/>
                  </a:ln>
                  <a:solidFill>
                    <a:srgbClr val="1B587C"/>
                  </a:solidFill>
                  <a:effectLst/>
                  <a:uLnTx/>
                  <a:uFillTx/>
                  <a:ea typeface="+mn-ea"/>
                  <a:cs typeface="+mn-cs"/>
                </a:rPr>
              </a:br>
              <a:endParaRPr kumimoji="0" lang="en-GB" sz="1800" b="0" i="0" u="none" strike="noStrike" kern="0" cap="none" spc="0" normalizeH="0" baseline="0" noProof="0" dirty="0">
                <a:ln>
                  <a:noFill/>
                </a:ln>
                <a:solidFill>
                  <a:srgbClr val="1B587C"/>
                </a:solidFill>
                <a:effectLst/>
                <a:uLnTx/>
                <a:uFillTx/>
                <a:ea typeface="+mn-ea"/>
                <a:cs typeface="+mn-cs"/>
              </a:endParaRPr>
            </a:p>
            <a:p>
              <a:pPr marL="0" marR="0" lvl="0" indent="0" defTabSz="800100" eaLnBrk="1" fontAlgn="auto" latinLnBrk="0" hangingPunct="1">
                <a:lnSpc>
                  <a:spcPct val="90000"/>
                </a:lnSpc>
                <a:spcBef>
                  <a:spcPct val="0"/>
                </a:spcBef>
                <a:spcAft>
                  <a:spcPts val="300"/>
                </a:spcAft>
                <a:buClrTx/>
                <a:buSzTx/>
                <a:buFontTx/>
                <a:buNone/>
                <a:tabLst/>
                <a:defRPr/>
              </a:pPr>
              <a:r>
                <a:rPr lang="en-GB" kern="0" dirty="0"/>
                <a:t>How did we do?</a:t>
              </a:r>
            </a:p>
            <a:p>
              <a:pPr marL="0" marR="0" lvl="0" indent="0" defTabSz="800100" eaLnBrk="1" fontAlgn="auto" latinLnBrk="0" hangingPunct="1">
                <a:lnSpc>
                  <a:spcPct val="90000"/>
                </a:lnSpc>
                <a:spcBef>
                  <a:spcPct val="0"/>
                </a:spcBef>
                <a:spcAft>
                  <a:spcPts val="300"/>
                </a:spcAft>
                <a:buClrTx/>
                <a:buSzTx/>
                <a:buFontTx/>
                <a:buNone/>
                <a:tabLst/>
                <a:defRPr/>
              </a:pPr>
              <a:endParaRPr lang="en-GB" sz="800" kern="0" dirty="0"/>
            </a:p>
            <a:p>
              <a:pPr marL="285750" marR="0" lvl="0" indent="-285750" defTabSz="800100" eaLnBrk="1" fontAlgn="auto" latinLnBrk="0" hangingPunct="1">
                <a:lnSpc>
                  <a:spcPct val="90000"/>
                </a:lnSpc>
                <a:spcBef>
                  <a:spcPct val="0"/>
                </a:spcBef>
                <a:spcAft>
                  <a:spcPts val="300"/>
                </a:spcAft>
                <a:buClrTx/>
                <a:buSzTx/>
                <a:buFont typeface="Arial" panose="020B0604020202020204" pitchFamily="34" charset="0"/>
                <a:buChar char="•"/>
                <a:tabLst/>
                <a:defRPr/>
              </a:pPr>
              <a:r>
                <a:rPr lang="en-GB" sz="1600" kern="0" dirty="0"/>
                <a:t>Complete feedback survey</a:t>
              </a:r>
              <a:r>
                <a:rPr lang="en-GB" kern="0" dirty="0">
                  <a:solidFill>
                    <a:srgbClr val="1B587C"/>
                  </a:solidFill>
                </a:rPr>
                <a:t>		</a:t>
              </a:r>
              <a:endParaRPr kumimoji="0" lang="en-GB" b="0" i="0" u="none" strike="noStrike" kern="0" cap="none" spc="0" normalizeH="0" baseline="0" noProof="0" dirty="0">
                <a:ln>
                  <a:noFill/>
                </a:ln>
                <a:solidFill>
                  <a:prstClr val="black">
                    <a:hueOff val="0"/>
                    <a:satOff val="0"/>
                    <a:lumOff val="0"/>
                    <a:alphaOff val="0"/>
                  </a:prstClr>
                </a:solidFill>
                <a:effectLst/>
                <a:uLnTx/>
                <a:uFillTx/>
                <a:ea typeface="+mn-ea"/>
                <a:cs typeface="+mn-cs"/>
              </a:endParaRPr>
            </a:p>
          </p:txBody>
        </p:sp>
        <p:grpSp>
          <p:nvGrpSpPr>
            <p:cNvPr id="3" name="Group 2">
              <a:extLst>
                <a:ext uri="{FF2B5EF4-FFF2-40B4-BE49-F238E27FC236}">
                  <a16:creationId xmlns:a16="http://schemas.microsoft.com/office/drawing/2014/main" id="{CE04A476-BED4-4342-9357-03B89BF1FE20}"/>
                </a:ext>
              </a:extLst>
            </p:cNvPr>
            <p:cNvGrpSpPr/>
            <p:nvPr/>
          </p:nvGrpSpPr>
          <p:grpSpPr>
            <a:xfrm>
              <a:off x="3196029" y="1485792"/>
              <a:ext cx="631755" cy="686957"/>
              <a:chOff x="3629132" y="1599423"/>
              <a:chExt cx="631755" cy="686957"/>
            </a:xfrm>
          </p:grpSpPr>
          <p:sp>
            <p:nvSpPr>
              <p:cNvPr id="17" name="Oval 16">
                <a:extLst>
                  <a:ext uri="{FF2B5EF4-FFF2-40B4-BE49-F238E27FC236}">
                    <a16:creationId xmlns:a16="http://schemas.microsoft.com/office/drawing/2014/main" id="{AA2B0B7B-30D3-4627-8C61-4B341C4E58E4}"/>
                  </a:ext>
                </a:extLst>
              </p:cNvPr>
              <p:cNvSpPr/>
              <p:nvPr/>
            </p:nvSpPr>
            <p:spPr>
              <a:xfrm>
                <a:off x="3629132" y="1599423"/>
                <a:ext cx="631755" cy="686957"/>
              </a:xfrm>
              <a:prstGeom prst="ellipse">
                <a:avLst/>
              </a:prstGeom>
              <a:solidFill>
                <a:schemeClr val="bg1"/>
              </a:solidFill>
              <a:ln w="28575" cap="flat" cmpd="sng" algn="ctr">
                <a:solidFill>
                  <a:schemeClr val="tx1"/>
                </a:solidFill>
                <a:prstDash val="solid"/>
                <a:miter lim="800000"/>
              </a:ln>
              <a:effectLst/>
            </p:spPr>
            <p:txBody>
              <a:bodyPr anchor="t" anchorCtr="0"/>
              <a:lstStyle/>
              <a:p>
                <a:endParaRPr lang="en-GB" dirty="0"/>
              </a:p>
            </p:txBody>
          </p:sp>
          <p:pic>
            <p:nvPicPr>
              <p:cNvPr id="32" name="Graphic 31" descr="Thought bubble">
                <a:extLst>
                  <a:ext uri="{FF2B5EF4-FFF2-40B4-BE49-F238E27FC236}">
                    <a16:creationId xmlns:a16="http://schemas.microsoft.com/office/drawing/2014/main" id="{8F39D264-625E-4D24-B9D9-B5EE98B8D4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29132" y="1599423"/>
                <a:ext cx="631755" cy="631755"/>
              </a:xfrm>
              <a:prstGeom prst="rect">
                <a:avLst/>
              </a:prstGeom>
            </p:spPr>
          </p:pic>
        </p:grpSp>
      </p:grpSp>
      <p:grpSp>
        <p:nvGrpSpPr>
          <p:cNvPr id="10" name="Group 9">
            <a:extLst>
              <a:ext uri="{FF2B5EF4-FFF2-40B4-BE49-F238E27FC236}">
                <a16:creationId xmlns:a16="http://schemas.microsoft.com/office/drawing/2014/main" id="{E1D6D3B9-BCD8-454A-9E47-0F6223F8008F}"/>
              </a:ext>
            </a:extLst>
          </p:cNvPr>
          <p:cNvGrpSpPr/>
          <p:nvPr/>
        </p:nvGrpSpPr>
        <p:grpSpPr>
          <a:xfrm>
            <a:off x="4673921" y="1325986"/>
            <a:ext cx="2088000" cy="3384376"/>
            <a:chOff x="4666561" y="1325986"/>
            <a:chExt cx="2088000" cy="3384376"/>
          </a:xfrm>
        </p:grpSpPr>
        <p:sp>
          <p:nvSpPr>
            <p:cNvPr id="22" name="Freeform: Shape 21">
              <a:extLst>
                <a:ext uri="{FF2B5EF4-FFF2-40B4-BE49-F238E27FC236}">
                  <a16:creationId xmlns:a16="http://schemas.microsoft.com/office/drawing/2014/main" id="{EAC86194-0E66-4D23-B1A5-370EBDA9844F}"/>
                </a:ext>
              </a:extLst>
            </p:cNvPr>
            <p:cNvSpPr/>
            <p:nvPr/>
          </p:nvSpPr>
          <p:spPr>
            <a:xfrm>
              <a:off x="4666561" y="1325986"/>
              <a:ext cx="2088000" cy="3384376"/>
            </a:xfrm>
            <a:custGeom>
              <a:avLst/>
              <a:gdLst>
                <a:gd name="connsiteX0" fmla="*/ 0 w 2101042"/>
                <a:gd name="connsiteY0" fmla="*/ 210104 h 2952328"/>
                <a:gd name="connsiteX1" fmla="*/ 210104 w 2101042"/>
                <a:gd name="connsiteY1" fmla="*/ 0 h 2952328"/>
                <a:gd name="connsiteX2" fmla="*/ 1890938 w 2101042"/>
                <a:gd name="connsiteY2" fmla="*/ 0 h 2952328"/>
                <a:gd name="connsiteX3" fmla="*/ 2101042 w 2101042"/>
                <a:gd name="connsiteY3" fmla="*/ 210104 h 2952328"/>
                <a:gd name="connsiteX4" fmla="*/ 2101042 w 2101042"/>
                <a:gd name="connsiteY4" fmla="*/ 2742224 h 2952328"/>
                <a:gd name="connsiteX5" fmla="*/ 1890938 w 2101042"/>
                <a:gd name="connsiteY5" fmla="*/ 2952328 h 2952328"/>
                <a:gd name="connsiteX6" fmla="*/ 210104 w 2101042"/>
                <a:gd name="connsiteY6" fmla="*/ 2952328 h 2952328"/>
                <a:gd name="connsiteX7" fmla="*/ 0 w 2101042"/>
                <a:gd name="connsiteY7" fmla="*/ 2742224 h 2952328"/>
                <a:gd name="connsiteX8" fmla="*/ 0 w 2101042"/>
                <a:gd name="connsiteY8" fmla="*/ 210104 h 295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042" h="2952328">
                  <a:moveTo>
                    <a:pt x="0" y="210104"/>
                  </a:moveTo>
                  <a:cubicBezTo>
                    <a:pt x="0" y="94067"/>
                    <a:pt x="94067" y="0"/>
                    <a:pt x="210104" y="0"/>
                  </a:cubicBezTo>
                  <a:lnTo>
                    <a:pt x="1890938" y="0"/>
                  </a:lnTo>
                  <a:cubicBezTo>
                    <a:pt x="2006975" y="0"/>
                    <a:pt x="2101042" y="94067"/>
                    <a:pt x="2101042" y="210104"/>
                  </a:cubicBezTo>
                  <a:lnTo>
                    <a:pt x="2101042" y="2742224"/>
                  </a:lnTo>
                  <a:cubicBezTo>
                    <a:pt x="2101042" y="2858261"/>
                    <a:pt x="2006975" y="2952328"/>
                    <a:pt x="1890938" y="2952328"/>
                  </a:cubicBezTo>
                  <a:lnTo>
                    <a:pt x="210104" y="2952328"/>
                  </a:lnTo>
                  <a:cubicBezTo>
                    <a:pt x="94067" y="2952328"/>
                    <a:pt x="0" y="2858261"/>
                    <a:pt x="0" y="2742224"/>
                  </a:cubicBezTo>
                  <a:lnTo>
                    <a:pt x="0" y="210104"/>
                  </a:lnTo>
                  <a:close/>
                </a:path>
              </a:pathLst>
            </a:custGeom>
            <a:solidFill>
              <a:sysClr val="window" lastClr="FFFFFF">
                <a:hueOff val="0"/>
                <a:satOff val="0"/>
                <a:lumOff val="0"/>
                <a:alphaOff val="0"/>
              </a:sysClr>
            </a:solidFill>
            <a:ln w="28575" cap="flat" cmpd="sng" algn="ctr">
              <a:solidFill>
                <a:schemeClr val="accent4">
                  <a:lumMod val="75000"/>
                </a:schemeClr>
              </a:solidFill>
              <a:prstDash val="solid"/>
              <a:miter lim="800000"/>
            </a:ln>
            <a:effectLst/>
          </p:spPr>
          <p:txBody>
            <a:bodyPr spcFirstLastPara="0" vert="horz" wrap="square" lIns="128016" tIns="144000" rIns="128016" bIns="718482" numCol="1" spcCol="1270" anchor="t" anchorCtr="0">
              <a:noAutofit/>
            </a:bodyPr>
            <a:lstStyle/>
            <a:p>
              <a:pPr marL="0" marR="0" lvl="0" indent="0" defTabSz="800100" eaLnBrk="1" fontAlgn="auto" latinLnBrk="0" hangingPunct="1">
                <a:lnSpc>
                  <a:spcPct val="90000"/>
                </a:lnSpc>
                <a:spcBef>
                  <a:spcPct val="0"/>
                </a:spcBef>
                <a:spcAft>
                  <a:spcPts val="300"/>
                </a:spcAft>
                <a:buClrTx/>
                <a:buSzTx/>
                <a:buFontTx/>
                <a:buNone/>
                <a:tabLst/>
                <a:defRPr/>
              </a:pPr>
              <a:br>
                <a:rPr kumimoji="0" lang="en-GB" sz="1800" b="0" i="0" u="none" strike="noStrike" kern="0" cap="none" spc="0" normalizeH="0" baseline="0" noProof="0" dirty="0">
                  <a:ln>
                    <a:noFill/>
                  </a:ln>
                  <a:solidFill>
                    <a:srgbClr val="1B587C"/>
                  </a:solidFill>
                  <a:effectLst/>
                  <a:uLnTx/>
                  <a:uFillTx/>
                  <a:ea typeface="+mn-ea"/>
                  <a:cs typeface="+mn-cs"/>
                </a:rPr>
              </a:br>
              <a:br>
                <a:rPr kumimoji="0" lang="en-GB" sz="1800" b="0" i="0" u="none" strike="noStrike" kern="0" cap="none" spc="0" normalizeH="0" baseline="0" noProof="0" dirty="0">
                  <a:ln>
                    <a:noFill/>
                  </a:ln>
                  <a:solidFill>
                    <a:srgbClr val="1B587C"/>
                  </a:solidFill>
                  <a:effectLst/>
                  <a:uLnTx/>
                  <a:uFillTx/>
                  <a:ea typeface="+mn-ea"/>
                  <a:cs typeface="+mn-cs"/>
                </a:rPr>
              </a:br>
              <a:br>
                <a:rPr kumimoji="0" lang="en-GB" sz="1800" b="0" i="0" u="none" strike="noStrike" kern="0" cap="none" spc="0" normalizeH="0" baseline="0" noProof="0" dirty="0">
                  <a:ln>
                    <a:noFill/>
                  </a:ln>
                  <a:solidFill>
                    <a:srgbClr val="1B587C"/>
                  </a:solidFill>
                  <a:effectLst/>
                  <a:uLnTx/>
                  <a:uFillTx/>
                  <a:ea typeface="+mn-ea"/>
                  <a:cs typeface="+mn-cs"/>
                </a:rPr>
              </a:br>
              <a:endParaRPr kumimoji="0" lang="en-GB" sz="1800" b="0" i="0" u="none" strike="noStrike" kern="0" cap="none" spc="0" normalizeH="0" baseline="0" noProof="0" dirty="0">
                <a:ln>
                  <a:noFill/>
                </a:ln>
                <a:solidFill>
                  <a:srgbClr val="1B587C"/>
                </a:solidFill>
                <a:effectLst/>
                <a:uLnTx/>
                <a:uFillTx/>
                <a:ea typeface="+mn-ea"/>
                <a:cs typeface="+mn-cs"/>
              </a:endParaRPr>
            </a:p>
            <a:p>
              <a:pPr marL="0" marR="0" lvl="0" indent="0" defTabSz="800100" eaLnBrk="1" fontAlgn="auto" latinLnBrk="0" hangingPunct="1">
                <a:lnSpc>
                  <a:spcPct val="90000"/>
                </a:lnSpc>
                <a:spcBef>
                  <a:spcPct val="0"/>
                </a:spcBef>
                <a:spcAft>
                  <a:spcPts val="300"/>
                </a:spcAft>
                <a:buClrTx/>
                <a:buSzTx/>
                <a:buFontTx/>
                <a:buNone/>
                <a:tabLst/>
                <a:defRPr/>
              </a:pPr>
              <a:r>
                <a:rPr lang="en-GB" kern="0" dirty="0"/>
                <a:t>Communication</a:t>
              </a:r>
            </a:p>
            <a:p>
              <a:pPr marL="0" marR="0" lvl="0" indent="0" defTabSz="800100" eaLnBrk="1" fontAlgn="auto" latinLnBrk="0" hangingPunct="1">
                <a:lnSpc>
                  <a:spcPct val="90000"/>
                </a:lnSpc>
                <a:spcBef>
                  <a:spcPct val="0"/>
                </a:spcBef>
                <a:spcAft>
                  <a:spcPts val="300"/>
                </a:spcAft>
                <a:buClrTx/>
                <a:buSzTx/>
                <a:buFontTx/>
                <a:buNone/>
                <a:tabLst/>
                <a:defRPr/>
              </a:pPr>
              <a:endParaRPr lang="en-GB" sz="800" kern="0" dirty="0"/>
            </a:p>
            <a:p>
              <a:pPr marL="285750" marR="0" lvl="0" indent="-285750" defTabSz="800100" eaLnBrk="1" fontAlgn="auto" latinLnBrk="0" hangingPunct="1">
                <a:lnSpc>
                  <a:spcPct val="90000"/>
                </a:lnSpc>
                <a:spcBef>
                  <a:spcPct val="0"/>
                </a:spcBef>
                <a:spcAft>
                  <a:spcPts val="300"/>
                </a:spcAft>
                <a:buClrTx/>
                <a:buSzTx/>
                <a:buFont typeface="Arial" panose="020B0604020202020204" pitchFamily="34" charset="0"/>
                <a:buChar char="•"/>
                <a:tabLst/>
                <a:defRPr/>
              </a:pPr>
              <a:r>
                <a:rPr lang="en-GB" sz="1600" kern="0" dirty="0"/>
                <a:t>Meeting with programme leader and team</a:t>
              </a:r>
            </a:p>
            <a:p>
              <a:pPr marL="285750" indent="-285750" defTabSz="800100">
                <a:lnSpc>
                  <a:spcPct val="90000"/>
                </a:lnSpc>
                <a:spcBef>
                  <a:spcPct val="0"/>
                </a:spcBef>
                <a:spcAft>
                  <a:spcPts val="300"/>
                </a:spcAft>
                <a:buFont typeface="Arial" panose="020B0604020202020204" pitchFamily="34" charset="0"/>
                <a:buChar char="•"/>
                <a:defRPr/>
              </a:pPr>
              <a:r>
                <a:rPr lang="en-GB" sz="1600" kern="0" dirty="0"/>
                <a:t>Email from administrator</a:t>
              </a:r>
            </a:p>
            <a:p>
              <a:pPr marL="0" marR="0" lvl="0" indent="0" defTabSz="800100" eaLnBrk="1" fontAlgn="auto" latinLnBrk="0" hangingPunct="1">
                <a:lnSpc>
                  <a:spcPct val="90000"/>
                </a:lnSpc>
                <a:spcBef>
                  <a:spcPct val="0"/>
                </a:spcBef>
                <a:spcAft>
                  <a:spcPts val="300"/>
                </a:spcAft>
                <a:buClrTx/>
                <a:buSzTx/>
                <a:buFontTx/>
                <a:buNone/>
                <a:tabLst/>
                <a:defRPr/>
              </a:pPr>
              <a:endParaRPr kumimoji="0" lang="en-GB" b="0" i="0" u="none" strike="noStrike" kern="0" cap="none" spc="0" normalizeH="0" baseline="0" noProof="0" dirty="0">
                <a:ln>
                  <a:noFill/>
                </a:ln>
                <a:effectLst/>
                <a:uLnTx/>
                <a:uFillTx/>
              </a:endParaRPr>
            </a:p>
          </p:txBody>
        </p:sp>
        <p:grpSp>
          <p:nvGrpSpPr>
            <p:cNvPr id="5" name="Group 4">
              <a:extLst>
                <a:ext uri="{FF2B5EF4-FFF2-40B4-BE49-F238E27FC236}">
                  <a16:creationId xmlns:a16="http://schemas.microsoft.com/office/drawing/2014/main" id="{2AA58068-8806-40FE-AB39-B61AF7ABCEDF}"/>
                </a:ext>
              </a:extLst>
            </p:cNvPr>
            <p:cNvGrpSpPr/>
            <p:nvPr/>
          </p:nvGrpSpPr>
          <p:grpSpPr>
            <a:xfrm>
              <a:off x="5385445" y="1485792"/>
              <a:ext cx="650232" cy="686957"/>
              <a:chOff x="5611236" y="1544221"/>
              <a:chExt cx="650232" cy="686957"/>
            </a:xfrm>
          </p:grpSpPr>
          <p:sp>
            <p:nvSpPr>
              <p:cNvPr id="16" name="Oval 15">
                <a:extLst>
                  <a:ext uri="{FF2B5EF4-FFF2-40B4-BE49-F238E27FC236}">
                    <a16:creationId xmlns:a16="http://schemas.microsoft.com/office/drawing/2014/main" id="{59FE0EE0-65AA-4518-AC58-B86F8F543E65}"/>
                  </a:ext>
                </a:extLst>
              </p:cNvPr>
              <p:cNvSpPr/>
              <p:nvPr/>
            </p:nvSpPr>
            <p:spPr>
              <a:xfrm>
                <a:off x="5611236" y="1544221"/>
                <a:ext cx="631755" cy="686957"/>
              </a:xfrm>
              <a:prstGeom prst="ellipse">
                <a:avLst/>
              </a:prstGeom>
              <a:solidFill>
                <a:schemeClr val="bg1"/>
              </a:solidFill>
              <a:ln w="28575" cap="flat" cmpd="sng" algn="ctr">
                <a:solidFill>
                  <a:schemeClr val="tx1"/>
                </a:solidFill>
                <a:prstDash val="solid"/>
                <a:miter lim="800000"/>
              </a:ln>
              <a:effectLst/>
            </p:spPr>
            <p:txBody>
              <a:bodyPr anchor="t" anchorCtr="0"/>
              <a:lstStyle/>
              <a:p>
                <a:endParaRPr lang="en-GB" dirty="0"/>
              </a:p>
            </p:txBody>
          </p:sp>
          <p:pic>
            <p:nvPicPr>
              <p:cNvPr id="30" name="Graphic 29" descr="Boardroom">
                <a:extLst>
                  <a:ext uri="{FF2B5EF4-FFF2-40B4-BE49-F238E27FC236}">
                    <a16:creationId xmlns:a16="http://schemas.microsoft.com/office/drawing/2014/main" id="{06758596-E864-4AB7-9165-A1C78300B4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11236" y="1562583"/>
                <a:ext cx="650232" cy="650232"/>
              </a:xfrm>
              <a:prstGeom prst="rect">
                <a:avLst/>
              </a:prstGeom>
            </p:spPr>
          </p:pic>
        </p:grpSp>
      </p:grpSp>
      <p:grpSp>
        <p:nvGrpSpPr>
          <p:cNvPr id="11" name="Group 10">
            <a:extLst>
              <a:ext uri="{FF2B5EF4-FFF2-40B4-BE49-F238E27FC236}">
                <a16:creationId xmlns:a16="http://schemas.microsoft.com/office/drawing/2014/main" id="{B12151EF-0EE3-476F-8485-EA7159909BBB}"/>
              </a:ext>
            </a:extLst>
          </p:cNvPr>
          <p:cNvGrpSpPr/>
          <p:nvPr/>
        </p:nvGrpSpPr>
        <p:grpSpPr>
          <a:xfrm>
            <a:off x="2471587" y="1325484"/>
            <a:ext cx="2088000" cy="3384376"/>
            <a:chOff x="6865216" y="1325986"/>
            <a:chExt cx="2088000" cy="3384376"/>
          </a:xfrm>
        </p:grpSpPr>
        <p:sp>
          <p:nvSpPr>
            <p:cNvPr id="24" name="Freeform: Shape 23">
              <a:extLst>
                <a:ext uri="{FF2B5EF4-FFF2-40B4-BE49-F238E27FC236}">
                  <a16:creationId xmlns:a16="http://schemas.microsoft.com/office/drawing/2014/main" id="{F0F4C414-FDAF-4FB7-A0D2-7669AAD91CDB}"/>
                </a:ext>
              </a:extLst>
            </p:cNvPr>
            <p:cNvSpPr/>
            <p:nvPr/>
          </p:nvSpPr>
          <p:spPr>
            <a:xfrm>
              <a:off x="6865216" y="1325986"/>
              <a:ext cx="2088000" cy="3384376"/>
            </a:xfrm>
            <a:custGeom>
              <a:avLst/>
              <a:gdLst>
                <a:gd name="connsiteX0" fmla="*/ 0 w 2101042"/>
                <a:gd name="connsiteY0" fmla="*/ 210104 h 2952328"/>
                <a:gd name="connsiteX1" fmla="*/ 210104 w 2101042"/>
                <a:gd name="connsiteY1" fmla="*/ 0 h 2952328"/>
                <a:gd name="connsiteX2" fmla="*/ 1890938 w 2101042"/>
                <a:gd name="connsiteY2" fmla="*/ 0 h 2952328"/>
                <a:gd name="connsiteX3" fmla="*/ 2101042 w 2101042"/>
                <a:gd name="connsiteY3" fmla="*/ 210104 h 2952328"/>
                <a:gd name="connsiteX4" fmla="*/ 2101042 w 2101042"/>
                <a:gd name="connsiteY4" fmla="*/ 2742224 h 2952328"/>
                <a:gd name="connsiteX5" fmla="*/ 1890938 w 2101042"/>
                <a:gd name="connsiteY5" fmla="*/ 2952328 h 2952328"/>
                <a:gd name="connsiteX6" fmla="*/ 210104 w 2101042"/>
                <a:gd name="connsiteY6" fmla="*/ 2952328 h 2952328"/>
                <a:gd name="connsiteX7" fmla="*/ 0 w 2101042"/>
                <a:gd name="connsiteY7" fmla="*/ 2742224 h 2952328"/>
                <a:gd name="connsiteX8" fmla="*/ 0 w 2101042"/>
                <a:gd name="connsiteY8" fmla="*/ 210104 h 295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1042" h="2952328">
                  <a:moveTo>
                    <a:pt x="0" y="210104"/>
                  </a:moveTo>
                  <a:cubicBezTo>
                    <a:pt x="0" y="94067"/>
                    <a:pt x="94067" y="0"/>
                    <a:pt x="210104" y="0"/>
                  </a:cubicBezTo>
                  <a:lnTo>
                    <a:pt x="1890938" y="0"/>
                  </a:lnTo>
                  <a:cubicBezTo>
                    <a:pt x="2006975" y="0"/>
                    <a:pt x="2101042" y="94067"/>
                    <a:pt x="2101042" y="210104"/>
                  </a:cubicBezTo>
                  <a:lnTo>
                    <a:pt x="2101042" y="2742224"/>
                  </a:lnTo>
                  <a:cubicBezTo>
                    <a:pt x="2101042" y="2858261"/>
                    <a:pt x="2006975" y="2952328"/>
                    <a:pt x="1890938" y="2952328"/>
                  </a:cubicBezTo>
                  <a:lnTo>
                    <a:pt x="210104" y="2952328"/>
                  </a:lnTo>
                  <a:cubicBezTo>
                    <a:pt x="94067" y="2952328"/>
                    <a:pt x="0" y="2858261"/>
                    <a:pt x="0" y="2742224"/>
                  </a:cubicBezTo>
                  <a:lnTo>
                    <a:pt x="0" y="210104"/>
                  </a:lnTo>
                  <a:close/>
                </a:path>
              </a:pathLst>
            </a:custGeom>
            <a:solidFill>
              <a:sysClr val="window" lastClr="FFFFFF">
                <a:hueOff val="0"/>
                <a:satOff val="0"/>
                <a:lumOff val="0"/>
                <a:alphaOff val="0"/>
              </a:sysClr>
            </a:solidFill>
            <a:ln w="28575" cap="flat" cmpd="sng" algn="ctr">
              <a:solidFill>
                <a:schemeClr val="accent4">
                  <a:lumMod val="75000"/>
                </a:schemeClr>
              </a:solidFill>
              <a:prstDash val="solid"/>
              <a:miter lim="800000"/>
            </a:ln>
            <a:effectLst/>
          </p:spPr>
          <p:txBody>
            <a:bodyPr spcFirstLastPara="0" vert="horz" wrap="square" lIns="128016" tIns="144000" rIns="128016" bIns="718482" numCol="1" spcCol="1270" anchor="t" anchorCtr="0">
              <a:noAutofit/>
            </a:bodyPr>
            <a:lstStyle/>
            <a:p>
              <a:pPr marL="0" marR="0" lvl="0" indent="0" defTabSz="800100" eaLnBrk="1" fontAlgn="auto" latinLnBrk="0" hangingPunct="1">
                <a:lnSpc>
                  <a:spcPct val="90000"/>
                </a:lnSpc>
                <a:spcBef>
                  <a:spcPct val="0"/>
                </a:spcBef>
                <a:spcAft>
                  <a:spcPts val="300"/>
                </a:spcAft>
                <a:buClrTx/>
                <a:buSzTx/>
                <a:buFontTx/>
                <a:buNone/>
                <a:tabLst/>
                <a:defRPr/>
              </a:pPr>
              <a:br>
                <a:rPr kumimoji="0" lang="en-GB" sz="1800" b="0" i="0" u="none" strike="noStrike" kern="0" cap="none" spc="0" normalizeH="0" baseline="0" noProof="0" dirty="0">
                  <a:ln>
                    <a:noFill/>
                  </a:ln>
                  <a:solidFill>
                    <a:srgbClr val="1B587C"/>
                  </a:solidFill>
                  <a:effectLst/>
                  <a:uLnTx/>
                  <a:uFillTx/>
                  <a:ea typeface="+mn-ea"/>
                  <a:cs typeface="+mn-cs"/>
                </a:rPr>
              </a:br>
              <a:br>
                <a:rPr kumimoji="0" lang="en-GB" sz="1800" b="0" i="0" u="none" strike="noStrike" kern="0" cap="none" spc="0" normalizeH="0" baseline="0" noProof="0" dirty="0">
                  <a:ln>
                    <a:noFill/>
                  </a:ln>
                  <a:solidFill>
                    <a:srgbClr val="1B587C"/>
                  </a:solidFill>
                  <a:effectLst/>
                  <a:uLnTx/>
                  <a:uFillTx/>
                  <a:ea typeface="+mn-ea"/>
                  <a:cs typeface="+mn-cs"/>
                </a:rPr>
              </a:br>
              <a:br>
                <a:rPr kumimoji="0" lang="en-GB" sz="1800" b="0" i="0" u="none" strike="noStrike" kern="0" cap="none" spc="0" normalizeH="0" baseline="0" noProof="0" dirty="0">
                  <a:ln>
                    <a:noFill/>
                  </a:ln>
                  <a:solidFill>
                    <a:srgbClr val="1B587C"/>
                  </a:solidFill>
                  <a:effectLst/>
                  <a:uLnTx/>
                  <a:uFillTx/>
                  <a:ea typeface="+mn-ea"/>
                  <a:cs typeface="+mn-cs"/>
                </a:rPr>
              </a:br>
              <a:endParaRPr kumimoji="0" lang="en-GB" sz="1800" b="0" i="0" u="none" strike="noStrike" kern="0" cap="none" spc="0" normalizeH="0" baseline="0" noProof="0" dirty="0">
                <a:ln>
                  <a:noFill/>
                </a:ln>
                <a:solidFill>
                  <a:srgbClr val="1B587C"/>
                </a:solidFill>
                <a:effectLst/>
                <a:uLnTx/>
                <a:uFillTx/>
                <a:ea typeface="+mn-ea"/>
                <a:cs typeface="+mn-cs"/>
              </a:endParaRPr>
            </a:p>
            <a:p>
              <a:pPr marL="0" marR="0" lvl="0" indent="0" defTabSz="800100" eaLnBrk="1" fontAlgn="auto" latinLnBrk="0" hangingPunct="1">
                <a:lnSpc>
                  <a:spcPct val="90000"/>
                </a:lnSpc>
                <a:spcBef>
                  <a:spcPct val="0"/>
                </a:spcBef>
                <a:spcAft>
                  <a:spcPts val="300"/>
                </a:spcAft>
                <a:buClrTx/>
                <a:buSzTx/>
                <a:buFontTx/>
                <a:buNone/>
                <a:tabLst/>
                <a:defRPr/>
              </a:pPr>
              <a:r>
                <a:rPr kumimoji="0" lang="en-GB" b="0" i="0" u="none" strike="noStrike" kern="0" cap="none" spc="0" normalizeH="0" baseline="0" noProof="0" dirty="0">
                  <a:ln>
                    <a:noFill/>
                  </a:ln>
                  <a:solidFill>
                    <a:prstClr val="black">
                      <a:hueOff val="0"/>
                      <a:satOff val="0"/>
                      <a:lumOff val="0"/>
                      <a:alphaOff val="0"/>
                    </a:prstClr>
                  </a:solidFill>
                  <a:effectLst/>
                  <a:uLnTx/>
                  <a:uFillTx/>
                  <a:ea typeface="+mn-ea"/>
                  <a:cs typeface="+mn-cs"/>
                </a:rPr>
                <a:t>Faculty will send:</a:t>
              </a:r>
            </a:p>
            <a:p>
              <a:pPr marL="0" marR="0" lvl="0" indent="0" defTabSz="800100" eaLnBrk="1" fontAlgn="auto" latinLnBrk="0" hangingPunct="1">
                <a:lnSpc>
                  <a:spcPct val="90000"/>
                </a:lnSpc>
                <a:spcBef>
                  <a:spcPct val="0"/>
                </a:spcBef>
                <a:spcAft>
                  <a:spcPts val="300"/>
                </a:spcAft>
                <a:buClrTx/>
                <a:buSzTx/>
                <a:buFontTx/>
                <a:buNone/>
                <a:tabLst/>
                <a:defRPr/>
              </a:pPr>
              <a:endParaRPr lang="en-GB" sz="800" kern="0" dirty="0">
                <a:solidFill>
                  <a:prstClr val="black">
                    <a:hueOff val="0"/>
                    <a:satOff val="0"/>
                    <a:lumOff val="0"/>
                    <a:alphaOff val="0"/>
                  </a:prstClr>
                </a:solidFill>
              </a:endParaRPr>
            </a:p>
            <a:p>
              <a:pPr marL="285750" marR="0" lvl="0" indent="-285750" defTabSz="800100" eaLnBrk="1" fontAlgn="auto" latinLnBrk="0" hangingPunct="1">
                <a:lnSpc>
                  <a:spcPct val="90000"/>
                </a:lnSpc>
                <a:spcBef>
                  <a:spcPct val="0"/>
                </a:spcBef>
                <a:spcAft>
                  <a:spcPts val="300"/>
                </a:spcAft>
                <a:buClrTx/>
                <a:buSzTx/>
                <a:buFont typeface="Arial" panose="020B0604020202020204" pitchFamily="34" charset="0"/>
                <a:buChar char="•"/>
                <a:tabLst/>
                <a:defRPr/>
              </a:pPr>
              <a:r>
                <a:rPr lang="en-GB" sz="1600" kern="0" dirty="0">
                  <a:solidFill>
                    <a:prstClr val="black">
                      <a:hueOff val="0"/>
                      <a:satOff val="0"/>
                      <a:lumOff val="0"/>
                      <a:alphaOff val="0"/>
                    </a:prstClr>
                  </a:solidFill>
                </a:rPr>
                <a:t>Programme &amp; module specifications</a:t>
              </a:r>
            </a:p>
            <a:p>
              <a:pPr marL="285750" marR="0" lvl="0" indent="-285750" defTabSz="800100" eaLnBrk="1" fontAlgn="auto" latinLnBrk="0" hangingPunct="1">
                <a:lnSpc>
                  <a:spcPct val="90000"/>
                </a:lnSpc>
                <a:spcBef>
                  <a:spcPct val="0"/>
                </a:spcBef>
                <a:spcAft>
                  <a:spcPts val="300"/>
                </a:spcAft>
                <a:buClrTx/>
                <a:buSzTx/>
                <a:buFont typeface="Arial" panose="020B0604020202020204" pitchFamily="34" charset="0"/>
                <a:buChar char="•"/>
                <a:tabLst/>
                <a:defRPr/>
              </a:pPr>
              <a:r>
                <a:rPr lang="en-GB" sz="1600" kern="0" dirty="0">
                  <a:solidFill>
                    <a:prstClr val="black">
                      <a:hueOff val="0"/>
                      <a:satOff val="0"/>
                      <a:lumOff val="0"/>
                      <a:alphaOff val="0"/>
                    </a:prstClr>
                  </a:solidFill>
                </a:rPr>
                <a:t>Other programme information</a:t>
              </a:r>
            </a:p>
            <a:p>
              <a:pPr marL="285750" marR="0" lvl="0" indent="-285750" defTabSz="800100" eaLnBrk="1" fontAlgn="auto" latinLnBrk="0" hangingPunct="1">
                <a:lnSpc>
                  <a:spcPct val="90000"/>
                </a:lnSpc>
                <a:spcBef>
                  <a:spcPct val="0"/>
                </a:spcBef>
                <a:spcAft>
                  <a:spcPts val="300"/>
                </a:spcAft>
                <a:buClrTx/>
                <a:buSzTx/>
                <a:buFont typeface="Arial" panose="020B0604020202020204" pitchFamily="34" charset="0"/>
                <a:buChar char="•"/>
                <a:tabLst/>
                <a:defRPr/>
              </a:pPr>
              <a:r>
                <a:rPr kumimoji="0" lang="en-GB" sz="1600" b="0" i="0" u="none" strike="noStrike" kern="0" cap="none" spc="0" normalizeH="0" baseline="0" noProof="0" dirty="0">
                  <a:ln>
                    <a:noFill/>
                  </a:ln>
                  <a:solidFill>
                    <a:prstClr val="black">
                      <a:hueOff val="0"/>
                      <a:satOff val="0"/>
                      <a:lumOff val="0"/>
                      <a:alphaOff val="0"/>
                    </a:prstClr>
                  </a:solidFill>
                  <a:effectLst/>
                  <a:uLnTx/>
                  <a:uFillTx/>
                  <a:ea typeface="+mn-ea"/>
                  <a:cs typeface="+mn-cs"/>
                </a:rPr>
                <a:t>Timeline</a:t>
              </a:r>
            </a:p>
          </p:txBody>
        </p:sp>
        <p:grpSp>
          <p:nvGrpSpPr>
            <p:cNvPr id="6" name="Group 5">
              <a:extLst>
                <a:ext uri="{FF2B5EF4-FFF2-40B4-BE49-F238E27FC236}">
                  <a16:creationId xmlns:a16="http://schemas.microsoft.com/office/drawing/2014/main" id="{597F40EA-9931-4D39-998B-731BFBB9AC0C}"/>
                </a:ext>
              </a:extLst>
            </p:cNvPr>
            <p:cNvGrpSpPr/>
            <p:nvPr/>
          </p:nvGrpSpPr>
          <p:grpSpPr>
            <a:xfrm>
              <a:off x="7593338" y="1485792"/>
              <a:ext cx="631755" cy="686957"/>
              <a:chOff x="7647472" y="1485793"/>
              <a:chExt cx="631755" cy="686957"/>
            </a:xfrm>
          </p:grpSpPr>
          <p:sp>
            <p:nvSpPr>
              <p:cNvPr id="14" name="Oval 13">
                <a:extLst>
                  <a:ext uri="{FF2B5EF4-FFF2-40B4-BE49-F238E27FC236}">
                    <a16:creationId xmlns:a16="http://schemas.microsoft.com/office/drawing/2014/main" id="{E8B0BCB7-6083-423A-91B0-695D8C5D87A0}"/>
                  </a:ext>
                </a:extLst>
              </p:cNvPr>
              <p:cNvSpPr/>
              <p:nvPr/>
            </p:nvSpPr>
            <p:spPr>
              <a:xfrm>
                <a:off x="7647472" y="1485793"/>
                <a:ext cx="631755" cy="686957"/>
              </a:xfrm>
              <a:prstGeom prst="ellipse">
                <a:avLst/>
              </a:prstGeom>
              <a:solidFill>
                <a:schemeClr val="bg1"/>
              </a:solidFill>
              <a:ln w="28575" cap="flat" cmpd="sng" algn="ctr">
                <a:solidFill>
                  <a:schemeClr val="tx1"/>
                </a:solidFill>
                <a:prstDash val="solid"/>
                <a:miter lim="800000"/>
              </a:ln>
              <a:effectLst/>
            </p:spPr>
            <p:txBody>
              <a:bodyPr anchor="t" anchorCtr="0"/>
              <a:lstStyle/>
              <a:p>
                <a:endParaRPr lang="en-GB" dirty="0"/>
              </a:p>
            </p:txBody>
          </p:sp>
          <p:pic>
            <p:nvPicPr>
              <p:cNvPr id="38" name="Graphic 37" descr="Checklist RTL">
                <a:extLst>
                  <a:ext uri="{FF2B5EF4-FFF2-40B4-BE49-F238E27FC236}">
                    <a16:creationId xmlns:a16="http://schemas.microsoft.com/office/drawing/2014/main" id="{3E58DA1F-4186-470C-AC41-2982839373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75317" y="1541239"/>
                <a:ext cx="576064" cy="576064"/>
              </a:xfrm>
              <a:prstGeom prst="rect">
                <a:avLst/>
              </a:prstGeom>
            </p:spPr>
          </p:pic>
        </p:grpSp>
      </p:grpSp>
      <p:pic>
        <p:nvPicPr>
          <p:cNvPr id="23" name="Picture 22">
            <a:extLst>
              <a:ext uri="{FF2B5EF4-FFF2-40B4-BE49-F238E27FC236}">
                <a16:creationId xmlns:a16="http://schemas.microsoft.com/office/drawing/2014/main" id="{5EFD9A09-7822-4E49-966B-AEB4394A449B}"/>
              </a:ext>
            </a:extLst>
          </p:cNvPr>
          <p:cNvPicPr>
            <a:picLocks noChangeAspect="1"/>
          </p:cNvPicPr>
          <p:nvPr/>
        </p:nvPicPr>
        <p:blipFill>
          <a:blip r:embed="rId11"/>
          <a:stretch>
            <a:fillRect/>
          </a:stretch>
        </p:blipFill>
        <p:spPr>
          <a:xfrm>
            <a:off x="8388424" y="125760"/>
            <a:ext cx="571500" cy="571500"/>
          </a:xfrm>
          <a:prstGeom prst="rect">
            <a:avLst/>
          </a:prstGeom>
        </p:spPr>
      </p:pic>
    </p:spTree>
    <p:extLst>
      <p:ext uri="{BB962C8B-B14F-4D97-AF65-F5344CB8AC3E}">
        <p14:creationId xmlns:p14="http://schemas.microsoft.com/office/powerpoint/2010/main" val="326052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b="1" dirty="0">
                <a:solidFill>
                  <a:srgbClr val="981E32"/>
                </a:solidFill>
              </a:rPr>
              <a:t>Contacts</a:t>
            </a:r>
          </a:p>
        </p:txBody>
      </p:sp>
      <p:graphicFrame>
        <p:nvGraphicFramePr>
          <p:cNvPr id="6" name="Diagram 5"/>
          <p:cNvGraphicFramePr/>
          <p:nvPr>
            <p:extLst>
              <p:ext uri="{D42A27DB-BD31-4B8C-83A1-F6EECF244321}">
                <p14:modId xmlns:p14="http://schemas.microsoft.com/office/powerpoint/2010/main" val="1283215994"/>
              </p:ext>
            </p:extLst>
          </p:nvPr>
        </p:nvGraphicFramePr>
        <p:xfrm>
          <a:off x="467544" y="1196752"/>
          <a:ext cx="8229600" cy="3740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338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981E32"/>
                </a:solidFill>
              </a:rPr>
              <a:t>Useful resources</a:t>
            </a:r>
          </a:p>
        </p:txBody>
      </p:sp>
      <p:sp>
        <p:nvSpPr>
          <p:cNvPr id="4" name="Rectangle 3"/>
          <p:cNvSpPr/>
          <p:nvPr/>
        </p:nvSpPr>
        <p:spPr>
          <a:xfrm>
            <a:off x="611560" y="1059582"/>
            <a:ext cx="3888432" cy="5386090"/>
          </a:xfrm>
          <a:prstGeom prst="rect">
            <a:avLst/>
          </a:prstGeom>
        </p:spPr>
        <p:txBody>
          <a:bodyPr wrap="square">
            <a:spAutoFit/>
          </a:bodyPr>
          <a:lstStyle/>
          <a:p>
            <a:r>
              <a:rPr lang="en-GB" b="1" dirty="0"/>
              <a:t>DMU website</a:t>
            </a:r>
          </a:p>
          <a:p>
            <a:r>
              <a:rPr lang="en-GB" b="1" dirty="0">
                <a:hlinkClick r:id="rId3"/>
              </a:rPr>
              <a:t>https://www.dmu.ac.uk</a:t>
            </a:r>
            <a:endParaRPr lang="en-GB" b="1" dirty="0"/>
          </a:p>
          <a:p>
            <a:endParaRPr lang="en-GB" sz="1200" b="1" dirty="0"/>
          </a:p>
          <a:p>
            <a:r>
              <a:rPr lang="en-GB" b="1" dirty="0"/>
              <a:t>External Examining at DMU</a:t>
            </a:r>
          </a:p>
          <a:p>
            <a:r>
              <a:rPr lang="en-GB" b="1" dirty="0">
                <a:hlinkClick r:id="rId4"/>
              </a:rPr>
              <a:t>https://www.dmu.ac.uk/external-examining</a:t>
            </a:r>
            <a:endParaRPr lang="en-GB" b="1" dirty="0"/>
          </a:p>
          <a:p>
            <a:endParaRPr lang="en-GB" sz="1200" b="1" dirty="0"/>
          </a:p>
          <a:p>
            <a:r>
              <a:rPr lang="en-GB" b="1" dirty="0"/>
              <a:t>Academic Regulations and Assessment Boards</a:t>
            </a:r>
          </a:p>
          <a:p>
            <a:r>
              <a:rPr lang="en-GB" b="1" dirty="0">
                <a:hlinkClick r:id="rId5"/>
              </a:rPr>
              <a:t>https://dmu.ac.uk/assessment-boards-regulations</a:t>
            </a:r>
            <a:endParaRPr lang="en-GB" b="1" dirty="0"/>
          </a:p>
          <a:p>
            <a:endParaRPr lang="en-GB" sz="1200" b="1" dirty="0"/>
          </a:p>
          <a:p>
            <a:r>
              <a:rPr lang="en-GB" b="1" dirty="0"/>
              <a:t>Assessment and Feedback Policy</a:t>
            </a:r>
          </a:p>
          <a:p>
            <a:r>
              <a:rPr lang="en-GB" b="1" dirty="0">
                <a:hlinkClick r:id="rId6"/>
              </a:rPr>
              <a:t>https://www.dmu.ac.uk/learning-teaching-assessment</a:t>
            </a:r>
            <a:endParaRPr lang="en-GB" b="1" dirty="0"/>
          </a:p>
          <a:p>
            <a:endParaRPr lang="en-GB" dirty="0"/>
          </a:p>
          <a:p>
            <a:endParaRPr lang="en-GB" dirty="0"/>
          </a:p>
          <a:p>
            <a:endParaRPr lang="en-GB" dirty="0"/>
          </a:p>
          <a:p>
            <a:r>
              <a:rPr lang="en-GB" dirty="0"/>
              <a:t> </a:t>
            </a:r>
          </a:p>
          <a:p>
            <a:endParaRPr lang="en-GB" dirty="0"/>
          </a:p>
        </p:txBody>
      </p:sp>
      <p:sp>
        <p:nvSpPr>
          <p:cNvPr id="10" name="TextBox 9"/>
          <p:cNvSpPr txBox="1"/>
          <p:nvPr/>
        </p:nvSpPr>
        <p:spPr>
          <a:xfrm>
            <a:off x="4716016" y="1059582"/>
            <a:ext cx="4080478" cy="4339650"/>
          </a:xfrm>
          <a:prstGeom prst="rect">
            <a:avLst/>
          </a:prstGeom>
          <a:noFill/>
        </p:spPr>
        <p:txBody>
          <a:bodyPr wrap="square" rtlCol="0">
            <a:spAutoFit/>
          </a:bodyPr>
          <a:lstStyle/>
          <a:p>
            <a:r>
              <a:rPr lang="en-GB" b="1" dirty="0"/>
              <a:t>Department of Academic Quality website</a:t>
            </a:r>
          </a:p>
          <a:p>
            <a:r>
              <a:rPr lang="en-GB" b="1" dirty="0">
                <a:hlinkClick r:id="rId7"/>
              </a:rPr>
              <a:t>https://www.dmu.ac.uk/academic-quality</a:t>
            </a:r>
            <a:endParaRPr lang="en-GB" b="1" dirty="0"/>
          </a:p>
          <a:p>
            <a:endParaRPr lang="fr-FR" sz="1200" b="1" dirty="0"/>
          </a:p>
          <a:p>
            <a:r>
              <a:rPr lang="fr-FR" b="1" dirty="0"/>
              <a:t>DMUhub</a:t>
            </a:r>
            <a:endParaRPr lang="en-GB" b="1" dirty="0">
              <a:hlinkClick r:id="rId8"/>
            </a:endParaRPr>
          </a:p>
          <a:p>
            <a:r>
              <a:rPr lang="en-GB" b="1" dirty="0">
                <a:hlinkClick r:id="rId8"/>
              </a:rPr>
              <a:t>https://demontfortuniversity.sharepoint.com/sites/DMUHome?wa=wsignin1.0</a:t>
            </a:r>
            <a:endParaRPr lang="en-GB" b="1" dirty="0"/>
          </a:p>
          <a:p>
            <a:endParaRPr lang="en-GB" sz="1200" b="1" dirty="0"/>
          </a:p>
          <a:p>
            <a:r>
              <a:rPr lang="en-GB" b="1" dirty="0"/>
              <a:t>Advance HE – resources for external examiners</a:t>
            </a:r>
          </a:p>
          <a:p>
            <a:r>
              <a:rPr lang="en-GB" b="1" dirty="0">
                <a:hlinkClick r:id="rId9"/>
              </a:rPr>
              <a:t>https://www.advance-he.ac.uk/knowledge-hub/external-examining</a:t>
            </a:r>
            <a:endParaRPr lang="en-GB" b="1" dirty="0"/>
          </a:p>
          <a:p>
            <a:endParaRPr lang="en-GB" b="1" dirty="0"/>
          </a:p>
          <a:p>
            <a:endParaRPr lang="en-GB" dirty="0"/>
          </a:p>
        </p:txBody>
      </p:sp>
    </p:spTree>
    <p:extLst>
      <p:ext uri="{BB962C8B-B14F-4D97-AF65-F5344CB8AC3E}">
        <p14:creationId xmlns:p14="http://schemas.microsoft.com/office/powerpoint/2010/main" val="269384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a:xfrm>
            <a:off x="457200" y="205979"/>
            <a:ext cx="8229600" cy="853603"/>
          </a:xfrm>
        </p:spPr>
        <p:txBody>
          <a:bodyPr>
            <a:noAutofit/>
          </a:bodyPr>
          <a:lstStyle/>
          <a:p>
            <a:br>
              <a:rPr lang="en-GB" sz="4000" b="1" dirty="0">
                <a:solidFill>
                  <a:srgbClr val="981E32"/>
                </a:solidFill>
                <a:latin typeface="+mn-lt"/>
              </a:rPr>
            </a:br>
            <a:r>
              <a:rPr lang="en-GB" sz="4000" b="1" dirty="0">
                <a:solidFill>
                  <a:srgbClr val="981E32"/>
                </a:solidFill>
                <a:latin typeface="+mn-lt"/>
              </a:rPr>
              <a:t>About DMU</a:t>
            </a:r>
            <a:br>
              <a:rPr lang="en-GB" sz="4000" b="1" dirty="0">
                <a:solidFill>
                  <a:srgbClr val="981E32"/>
                </a:solidFill>
                <a:latin typeface="+mn-lt"/>
              </a:rPr>
            </a:br>
            <a:endParaRPr lang="en-GB" sz="4000" dirty="0">
              <a:latin typeface="+mn-lt"/>
            </a:endParaRPr>
          </a:p>
        </p:txBody>
      </p:sp>
      <p:grpSp>
        <p:nvGrpSpPr>
          <p:cNvPr id="31" name="Group 30">
            <a:extLst>
              <a:ext uri="{FF2B5EF4-FFF2-40B4-BE49-F238E27FC236}">
                <a16:creationId xmlns:a16="http://schemas.microsoft.com/office/drawing/2014/main" id="{C0854B24-796C-4253-9454-AE096A4A422B}"/>
              </a:ext>
            </a:extLst>
          </p:cNvPr>
          <p:cNvGrpSpPr/>
          <p:nvPr/>
        </p:nvGrpSpPr>
        <p:grpSpPr>
          <a:xfrm>
            <a:off x="304034" y="369887"/>
            <a:ext cx="1616090" cy="4046707"/>
            <a:chOff x="304034" y="369887"/>
            <a:chExt cx="1616090" cy="4046707"/>
          </a:xfrm>
        </p:grpSpPr>
        <p:sp>
          <p:nvSpPr>
            <p:cNvPr id="19" name="Rounded Rectangle 18"/>
            <p:cNvSpPr/>
            <p:nvPr/>
          </p:nvSpPr>
          <p:spPr>
            <a:xfrm>
              <a:off x="304034" y="1428942"/>
              <a:ext cx="1616090" cy="869541"/>
            </a:xfrm>
            <a:prstGeom prst="roundRect">
              <a:avLst/>
            </a:prstGeom>
            <a:gradFill flip="none" rotWithShape="1">
              <a:gsLst>
                <a:gs pos="0">
                  <a:srgbClr val="981E32">
                    <a:shade val="30000"/>
                    <a:satMod val="115000"/>
                  </a:srgbClr>
                </a:gs>
                <a:gs pos="50000">
                  <a:srgbClr val="981E32">
                    <a:shade val="67500"/>
                    <a:satMod val="115000"/>
                  </a:srgbClr>
                </a:gs>
                <a:gs pos="100000">
                  <a:srgbClr val="981E32">
                    <a:shade val="100000"/>
                    <a:satMod val="115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Associate Professor Student Experience (APSE)</a:t>
              </a:r>
            </a:p>
          </p:txBody>
        </p:sp>
        <p:sp>
          <p:nvSpPr>
            <p:cNvPr id="36" name="Rounded Rectangle 35"/>
            <p:cNvSpPr/>
            <p:nvPr/>
          </p:nvSpPr>
          <p:spPr>
            <a:xfrm>
              <a:off x="304034" y="369887"/>
              <a:ext cx="1616090" cy="869541"/>
            </a:xfrm>
            <a:prstGeom prst="roundRect">
              <a:avLst/>
            </a:prstGeom>
            <a:gradFill flip="none" rotWithShape="1">
              <a:gsLst>
                <a:gs pos="0">
                  <a:srgbClr val="981E32">
                    <a:shade val="30000"/>
                    <a:satMod val="115000"/>
                  </a:srgbClr>
                </a:gs>
                <a:gs pos="50000">
                  <a:srgbClr val="981E32">
                    <a:shade val="67500"/>
                    <a:satMod val="115000"/>
                  </a:srgbClr>
                </a:gs>
                <a:gs pos="100000">
                  <a:srgbClr val="981E32">
                    <a:shade val="100000"/>
                    <a:satMod val="115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PVC Dean / Deputy Dean</a:t>
              </a:r>
            </a:p>
          </p:txBody>
        </p:sp>
        <p:sp>
          <p:nvSpPr>
            <p:cNvPr id="37" name="Rounded Rectangle 36"/>
            <p:cNvSpPr/>
            <p:nvPr/>
          </p:nvSpPr>
          <p:spPr>
            <a:xfrm>
              <a:off x="304034" y="2487997"/>
              <a:ext cx="1616090" cy="869541"/>
            </a:xfrm>
            <a:prstGeom prst="roundRect">
              <a:avLst/>
            </a:prstGeom>
            <a:gradFill flip="none" rotWithShape="1">
              <a:gsLst>
                <a:gs pos="0">
                  <a:srgbClr val="981E32">
                    <a:shade val="30000"/>
                    <a:satMod val="115000"/>
                  </a:srgbClr>
                </a:gs>
                <a:gs pos="50000">
                  <a:srgbClr val="981E32">
                    <a:shade val="67500"/>
                    <a:satMod val="115000"/>
                  </a:srgbClr>
                </a:gs>
                <a:gs pos="100000">
                  <a:srgbClr val="981E32">
                    <a:shade val="100000"/>
                    <a:satMod val="115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Head of School / Department</a:t>
              </a:r>
            </a:p>
          </p:txBody>
        </p:sp>
        <p:sp>
          <p:nvSpPr>
            <p:cNvPr id="38" name="Rounded Rectangle 37"/>
            <p:cNvSpPr/>
            <p:nvPr/>
          </p:nvSpPr>
          <p:spPr>
            <a:xfrm>
              <a:off x="304034" y="3547053"/>
              <a:ext cx="1616090" cy="869541"/>
            </a:xfrm>
            <a:prstGeom prst="roundRect">
              <a:avLst/>
            </a:prstGeom>
            <a:gradFill flip="none" rotWithShape="1">
              <a:gsLst>
                <a:gs pos="0">
                  <a:srgbClr val="981E32">
                    <a:shade val="30000"/>
                    <a:satMod val="115000"/>
                  </a:srgbClr>
                </a:gs>
                <a:gs pos="50000">
                  <a:srgbClr val="981E32">
                    <a:shade val="67500"/>
                    <a:satMod val="115000"/>
                  </a:srgbClr>
                </a:gs>
                <a:gs pos="100000">
                  <a:srgbClr val="981E32">
                    <a:shade val="100000"/>
                    <a:satMod val="115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Director of Faculty Operations</a:t>
              </a:r>
            </a:p>
          </p:txBody>
        </p:sp>
      </p:grpSp>
      <p:grpSp>
        <p:nvGrpSpPr>
          <p:cNvPr id="30" name="Group 29">
            <a:extLst>
              <a:ext uri="{FF2B5EF4-FFF2-40B4-BE49-F238E27FC236}">
                <a16:creationId xmlns:a16="http://schemas.microsoft.com/office/drawing/2014/main" id="{CFFB9C51-D053-45C8-9602-CDB8ECBF1710}"/>
              </a:ext>
            </a:extLst>
          </p:cNvPr>
          <p:cNvGrpSpPr/>
          <p:nvPr/>
        </p:nvGrpSpPr>
        <p:grpSpPr>
          <a:xfrm>
            <a:off x="7236296" y="371731"/>
            <a:ext cx="1616090" cy="4007437"/>
            <a:chOff x="7236296" y="371731"/>
            <a:chExt cx="1616090" cy="4007437"/>
          </a:xfrm>
        </p:grpSpPr>
        <p:sp>
          <p:nvSpPr>
            <p:cNvPr id="39" name="Rounded Rectangle 38"/>
            <p:cNvSpPr/>
            <p:nvPr/>
          </p:nvSpPr>
          <p:spPr>
            <a:xfrm>
              <a:off x="7236296" y="3509627"/>
              <a:ext cx="1616090" cy="869541"/>
            </a:xfrm>
            <a:prstGeom prst="roundRect">
              <a:avLst/>
            </a:prstGeom>
            <a:gradFill flip="none" rotWithShape="1">
              <a:gsLst>
                <a:gs pos="0">
                  <a:srgbClr val="981E32">
                    <a:shade val="30000"/>
                    <a:satMod val="115000"/>
                  </a:srgbClr>
                </a:gs>
                <a:gs pos="50000">
                  <a:srgbClr val="981E32">
                    <a:shade val="67500"/>
                    <a:satMod val="115000"/>
                  </a:srgbClr>
                </a:gs>
                <a:gs pos="100000">
                  <a:srgbClr val="981E32">
                    <a:shade val="100000"/>
                    <a:satMod val="115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Programme Administrator</a:t>
              </a:r>
            </a:p>
          </p:txBody>
        </p:sp>
        <p:sp>
          <p:nvSpPr>
            <p:cNvPr id="40" name="Rounded Rectangle 39"/>
            <p:cNvSpPr/>
            <p:nvPr/>
          </p:nvSpPr>
          <p:spPr>
            <a:xfrm>
              <a:off x="7236296" y="1417696"/>
              <a:ext cx="1616090" cy="869541"/>
            </a:xfrm>
            <a:prstGeom prst="roundRect">
              <a:avLst/>
            </a:prstGeom>
            <a:gradFill flip="none" rotWithShape="1">
              <a:gsLst>
                <a:gs pos="0">
                  <a:srgbClr val="981E32">
                    <a:shade val="30000"/>
                    <a:satMod val="115000"/>
                  </a:srgbClr>
                </a:gs>
                <a:gs pos="50000">
                  <a:srgbClr val="981E32">
                    <a:shade val="67500"/>
                    <a:satMod val="115000"/>
                  </a:srgbClr>
                </a:gs>
                <a:gs pos="100000">
                  <a:srgbClr val="981E32">
                    <a:shade val="100000"/>
                    <a:satMod val="115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Associate Professor Quality (APQ)</a:t>
              </a:r>
            </a:p>
          </p:txBody>
        </p:sp>
        <p:sp>
          <p:nvSpPr>
            <p:cNvPr id="41" name="Rounded Rectangle 40"/>
            <p:cNvSpPr/>
            <p:nvPr/>
          </p:nvSpPr>
          <p:spPr>
            <a:xfrm>
              <a:off x="7236296" y="371731"/>
              <a:ext cx="1616090" cy="869541"/>
            </a:xfrm>
            <a:prstGeom prst="roundRect">
              <a:avLst/>
            </a:prstGeom>
            <a:gradFill flip="none" rotWithShape="1">
              <a:gsLst>
                <a:gs pos="0">
                  <a:srgbClr val="981E32">
                    <a:shade val="30000"/>
                    <a:satMod val="115000"/>
                  </a:srgbClr>
                </a:gs>
                <a:gs pos="50000">
                  <a:srgbClr val="981E32">
                    <a:shade val="67500"/>
                    <a:satMod val="115000"/>
                  </a:srgbClr>
                </a:gs>
                <a:gs pos="100000">
                  <a:srgbClr val="981E32">
                    <a:shade val="100000"/>
                    <a:satMod val="115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Associate Dean Academic (ADA)</a:t>
              </a:r>
            </a:p>
          </p:txBody>
        </p:sp>
        <p:sp>
          <p:nvSpPr>
            <p:cNvPr id="42" name="Rounded Rectangle 41"/>
            <p:cNvSpPr/>
            <p:nvPr/>
          </p:nvSpPr>
          <p:spPr>
            <a:xfrm>
              <a:off x="7236296" y="2463661"/>
              <a:ext cx="1616090" cy="869541"/>
            </a:xfrm>
            <a:prstGeom prst="roundRect">
              <a:avLst/>
            </a:prstGeom>
            <a:gradFill flip="none" rotWithShape="1">
              <a:gsLst>
                <a:gs pos="0">
                  <a:srgbClr val="981E32">
                    <a:shade val="30000"/>
                    <a:satMod val="115000"/>
                  </a:srgbClr>
                </a:gs>
                <a:gs pos="50000">
                  <a:srgbClr val="981E32">
                    <a:shade val="67500"/>
                    <a:satMod val="115000"/>
                  </a:srgbClr>
                </a:gs>
                <a:gs pos="100000">
                  <a:srgbClr val="981E32">
                    <a:shade val="100000"/>
                    <a:satMod val="115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Programme / Subject / Module Leader</a:t>
              </a:r>
            </a:p>
          </p:txBody>
        </p:sp>
      </p:grpSp>
      <p:pic>
        <p:nvPicPr>
          <p:cNvPr id="17" name="Picture 2" descr="http://www.dmu.ac.uk/webimages/The-Teaching-Excellence-Framework/tef-img.gif">
            <a:extLst>
              <a:ext uri="{FF2B5EF4-FFF2-40B4-BE49-F238E27FC236}">
                <a16:creationId xmlns:a16="http://schemas.microsoft.com/office/drawing/2014/main" id="{FD7E2746-47DB-4C9E-A2A0-0D1C5C7B04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6221" y="1092352"/>
            <a:ext cx="2052837" cy="13673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166DE898-0E2F-4677-9D50-EE9C3625DD43}"/>
              </a:ext>
            </a:extLst>
          </p:cNvPr>
          <p:cNvPicPr/>
          <p:nvPr/>
        </p:nvPicPr>
        <p:blipFill>
          <a:blip r:embed="rId5"/>
          <a:stretch>
            <a:fillRect/>
          </a:stretch>
        </p:blipFill>
        <p:spPr>
          <a:xfrm>
            <a:off x="4684940" y="1092352"/>
            <a:ext cx="1363223" cy="1367335"/>
          </a:xfrm>
          <a:prstGeom prst="rect">
            <a:avLst/>
          </a:prstGeom>
        </p:spPr>
      </p:pic>
      <p:sp>
        <p:nvSpPr>
          <p:cNvPr id="26" name="Freeform: Shape 25">
            <a:extLst>
              <a:ext uri="{FF2B5EF4-FFF2-40B4-BE49-F238E27FC236}">
                <a16:creationId xmlns:a16="http://schemas.microsoft.com/office/drawing/2014/main" id="{2DC84C55-1A8F-4DE9-8A23-12B8AD1D1E57}"/>
              </a:ext>
            </a:extLst>
          </p:cNvPr>
          <p:cNvSpPr/>
          <p:nvPr/>
        </p:nvSpPr>
        <p:spPr>
          <a:xfrm>
            <a:off x="3971533" y="2032851"/>
            <a:ext cx="1266055" cy="706021"/>
          </a:xfrm>
          <a:custGeom>
            <a:avLst/>
            <a:gdLst>
              <a:gd name="connsiteX0" fmla="*/ 0 w 1266055"/>
              <a:gd name="connsiteY0" fmla="*/ 706021 h 706021"/>
              <a:gd name="connsiteX1" fmla="*/ 633025 w 1266055"/>
              <a:gd name="connsiteY1" fmla="*/ 0 h 706021"/>
              <a:gd name="connsiteX2" fmla="*/ 633030 w 1266055"/>
              <a:gd name="connsiteY2" fmla="*/ 0 h 706021"/>
              <a:gd name="connsiteX3" fmla="*/ 1266055 w 1266055"/>
              <a:gd name="connsiteY3" fmla="*/ 706021 h 706021"/>
              <a:gd name="connsiteX4" fmla="*/ 0 w 1266055"/>
              <a:gd name="connsiteY4" fmla="*/ 706021 h 70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055" h="706021">
                <a:moveTo>
                  <a:pt x="0" y="706021"/>
                </a:moveTo>
                <a:lnTo>
                  <a:pt x="633025" y="0"/>
                </a:lnTo>
                <a:lnTo>
                  <a:pt x="633030" y="0"/>
                </a:lnTo>
                <a:lnTo>
                  <a:pt x="1266055" y="706021"/>
                </a:lnTo>
                <a:lnTo>
                  <a:pt x="0" y="706021"/>
                </a:lnTo>
                <a:close/>
              </a:path>
            </a:pathLst>
          </a:custGeom>
          <a:solidFill>
            <a:schemeClr val="accent2">
              <a:lumMod val="40000"/>
              <a:lumOff val="60000"/>
            </a:schemeClr>
          </a:solidFill>
          <a:ln>
            <a:noFill/>
          </a:ln>
          <a:effectLst>
            <a:innerShdw blurRad="63500" dist="50800" dir="5400000">
              <a:prstClr val="black">
                <a:alpha val="50000"/>
              </a:prstClr>
            </a:inn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p>
          <a:p>
            <a:pPr marL="0" lvl="0" indent="0" algn="ctr" defTabSz="889000">
              <a:lnSpc>
                <a:spcPct val="90000"/>
              </a:lnSpc>
              <a:spcBef>
                <a:spcPct val="0"/>
              </a:spcBef>
              <a:spcAft>
                <a:spcPct val="35000"/>
              </a:spcAft>
              <a:buNone/>
            </a:pPr>
            <a:r>
              <a:rPr lang="en-GB" sz="1200" b="1" kern="1200" dirty="0">
                <a:solidFill>
                  <a:schemeClr val="tx1"/>
                </a:solidFill>
              </a:rPr>
              <a:t>4 </a:t>
            </a:r>
            <a:r>
              <a:rPr lang="en-GB" sz="1400" b="1" kern="1200" dirty="0">
                <a:solidFill>
                  <a:schemeClr val="tx1"/>
                </a:solidFill>
              </a:rPr>
              <a:t>faculties</a:t>
            </a:r>
            <a:endParaRPr lang="en-GB" sz="1100" b="1" kern="1200" dirty="0">
              <a:solidFill>
                <a:schemeClr val="tx1"/>
              </a:solidFill>
            </a:endParaRPr>
          </a:p>
        </p:txBody>
      </p:sp>
      <p:sp>
        <p:nvSpPr>
          <p:cNvPr id="27" name="Freeform: Shape 26">
            <a:extLst>
              <a:ext uri="{FF2B5EF4-FFF2-40B4-BE49-F238E27FC236}">
                <a16:creationId xmlns:a16="http://schemas.microsoft.com/office/drawing/2014/main" id="{F8120A90-6700-4F21-89E8-BAABE1C40C71}"/>
              </a:ext>
            </a:extLst>
          </p:cNvPr>
          <p:cNvSpPr/>
          <p:nvPr/>
        </p:nvSpPr>
        <p:spPr>
          <a:xfrm>
            <a:off x="3338505" y="2738872"/>
            <a:ext cx="2532111" cy="706021"/>
          </a:xfrm>
          <a:custGeom>
            <a:avLst/>
            <a:gdLst>
              <a:gd name="connsiteX0" fmla="*/ 0 w 2532111"/>
              <a:gd name="connsiteY0" fmla="*/ 706021 h 706021"/>
              <a:gd name="connsiteX1" fmla="*/ 633025 w 2532111"/>
              <a:gd name="connsiteY1" fmla="*/ 0 h 706021"/>
              <a:gd name="connsiteX2" fmla="*/ 1899086 w 2532111"/>
              <a:gd name="connsiteY2" fmla="*/ 0 h 706021"/>
              <a:gd name="connsiteX3" fmla="*/ 2532111 w 2532111"/>
              <a:gd name="connsiteY3" fmla="*/ 706021 h 706021"/>
              <a:gd name="connsiteX4" fmla="*/ 0 w 2532111"/>
              <a:gd name="connsiteY4" fmla="*/ 706021 h 70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111" h="706021">
                <a:moveTo>
                  <a:pt x="0" y="706021"/>
                </a:moveTo>
                <a:lnTo>
                  <a:pt x="633025" y="0"/>
                </a:lnTo>
                <a:lnTo>
                  <a:pt x="1899086" y="0"/>
                </a:lnTo>
                <a:lnTo>
                  <a:pt x="2532111" y="706021"/>
                </a:lnTo>
                <a:lnTo>
                  <a:pt x="0" y="706021"/>
                </a:lnTo>
                <a:close/>
              </a:path>
            </a:pathLst>
          </a:custGeom>
          <a:solidFill>
            <a:schemeClr val="accent2">
              <a:lumMod val="60000"/>
              <a:lumOff val="40000"/>
            </a:schemeClr>
          </a:solidFill>
          <a:ln>
            <a:noFill/>
          </a:ln>
          <a:effectLst>
            <a:innerShdw blurRad="63500" dist="50800" dir="5400000">
              <a:prstClr val="black">
                <a:alpha val="50000"/>
              </a:prstClr>
            </a:inn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5980" tIns="22860" rIns="465979"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rPr>
              <a:t>325 external examiners</a:t>
            </a:r>
          </a:p>
        </p:txBody>
      </p:sp>
      <p:sp>
        <p:nvSpPr>
          <p:cNvPr id="28" name="Freeform: Shape 27">
            <a:extLst>
              <a:ext uri="{FF2B5EF4-FFF2-40B4-BE49-F238E27FC236}">
                <a16:creationId xmlns:a16="http://schemas.microsoft.com/office/drawing/2014/main" id="{56D4BDA0-62DC-439F-9102-37B7E5B503B3}"/>
              </a:ext>
            </a:extLst>
          </p:cNvPr>
          <p:cNvSpPr/>
          <p:nvPr/>
        </p:nvSpPr>
        <p:spPr>
          <a:xfrm>
            <a:off x="2705477" y="3444894"/>
            <a:ext cx="3798168" cy="706021"/>
          </a:xfrm>
          <a:custGeom>
            <a:avLst/>
            <a:gdLst>
              <a:gd name="connsiteX0" fmla="*/ 0 w 3798168"/>
              <a:gd name="connsiteY0" fmla="*/ 706021 h 706021"/>
              <a:gd name="connsiteX1" fmla="*/ 633025 w 3798168"/>
              <a:gd name="connsiteY1" fmla="*/ 0 h 706021"/>
              <a:gd name="connsiteX2" fmla="*/ 3165143 w 3798168"/>
              <a:gd name="connsiteY2" fmla="*/ 0 h 706021"/>
              <a:gd name="connsiteX3" fmla="*/ 3798168 w 3798168"/>
              <a:gd name="connsiteY3" fmla="*/ 706021 h 706021"/>
              <a:gd name="connsiteX4" fmla="*/ 0 w 3798168"/>
              <a:gd name="connsiteY4" fmla="*/ 706021 h 70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8168" h="706021">
                <a:moveTo>
                  <a:pt x="0" y="706021"/>
                </a:moveTo>
                <a:lnTo>
                  <a:pt x="633025" y="0"/>
                </a:lnTo>
                <a:lnTo>
                  <a:pt x="3165143" y="0"/>
                </a:lnTo>
                <a:lnTo>
                  <a:pt x="3798168" y="706021"/>
                </a:lnTo>
                <a:lnTo>
                  <a:pt x="0" y="706021"/>
                </a:lnTo>
                <a:close/>
              </a:path>
            </a:pathLst>
          </a:custGeom>
          <a:solidFill>
            <a:schemeClr val="accent2"/>
          </a:solidFill>
          <a:ln>
            <a:noFill/>
          </a:ln>
          <a:effectLst>
            <a:innerShdw blurRad="63500" dist="50800" dir="5400000">
              <a:prstClr val="black">
                <a:alpha val="50000"/>
              </a:prstClr>
            </a:inn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3890" tIns="29210" rIns="693889" bIns="29210" numCol="1" spcCol="1270" anchor="ctr" anchorCtr="0">
            <a:noAutofit/>
          </a:bodyPr>
          <a:lstStyle/>
          <a:p>
            <a:pPr marL="0" lvl="0" indent="0" algn="ctr" defTabSz="1022350">
              <a:lnSpc>
                <a:spcPct val="90000"/>
              </a:lnSpc>
              <a:spcBef>
                <a:spcPct val="0"/>
              </a:spcBef>
              <a:spcAft>
                <a:spcPct val="35000"/>
              </a:spcAft>
              <a:buNone/>
            </a:pPr>
            <a:r>
              <a:rPr lang="en-GB" sz="2300" b="1" kern="1200" dirty="0">
                <a:solidFill>
                  <a:schemeClr val="tx1"/>
                </a:solidFill>
              </a:rPr>
              <a:t>28 collaborative partners</a:t>
            </a:r>
          </a:p>
        </p:txBody>
      </p:sp>
      <p:sp>
        <p:nvSpPr>
          <p:cNvPr id="29" name="Freeform: Shape 28">
            <a:extLst>
              <a:ext uri="{FF2B5EF4-FFF2-40B4-BE49-F238E27FC236}">
                <a16:creationId xmlns:a16="http://schemas.microsoft.com/office/drawing/2014/main" id="{EA430CAC-CDA5-4131-B184-7E916FC177FE}"/>
              </a:ext>
            </a:extLst>
          </p:cNvPr>
          <p:cNvSpPr/>
          <p:nvPr/>
        </p:nvSpPr>
        <p:spPr>
          <a:xfrm>
            <a:off x="2072450" y="4127330"/>
            <a:ext cx="5064223" cy="706021"/>
          </a:xfrm>
          <a:custGeom>
            <a:avLst/>
            <a:gdLst>
              <a:gd name="connsiteX0" fmla="*/ 0 w 5064223"/>
              <a:gd name="connsiteY0" fmla="*/ 706021 h 706021"/>
              <a:gd name="connsiteX1" fmla="*/ 633025 w 5064223"/>
              <a:gd name="connsiteY1" fmla="*/ 0 h 706021"/>
              <a:gd name="connsiteX2" fmla="*/ 4431198 w 5064223"/>
              <a:gd name="connsiteY2" fmla="*/ 0 h 706021"/>
              <a:gd name="connsiteX3" fmla="*/ 5064223 w 5064223"/>
              <a:gd name="connsiteY3" fmla="*/ 706021 h 706021"/>
              <a:gd name="connsiteX4" fmla="*/ 0 w 5064223"/>
              <a:gd name="connsiteY4" fmla="*/ 706021 h 70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4223" h="706021">
                <a:moveTo>
                  <a:pt x="0" y="706021"/>
                </a:moveTo>
                <a:lnTo>
                  <a:pt x="633025" y="0"/>
                </a:lnTo>
                <a:lnTo>
                  <a:pt x="4431198" y="0"/>
                </a:lnTo>
                <a:lnTo>
                  <a:pt x="5064223" y="706021"/>
                </a:lnTo>
                <a:lnTo>
                  <a:pt x="0" y="706021"/>
                </a:lnTo>
                <a:close/>
              </a:path>
            </a:pathLst>
          </a:custGeom>
          <a:solidFill>
            <a:srgbClr val="981E32"/>
          </a:solidFill>
          <a:ln>
            <a:noFill/>
          </a:ln>
          <a:effectLst>
            <a:innerShdw blurRad="63500" dist="50800" dir="5400000">
              <a:prstClr val="black">
                <a:alpha val="50000"/>
              </a:prstClr>
            </a:inn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31959" tIns="45720" rIns="931959" bIns="4572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chemeClr val="tx1"/>
                </a:solidFill>
              </a:rPr>
              <a:t>20,000 students</a:t>
            </a:r>
          </a:p>
        </p:txBody>
      </p:sp>
    </p:spTree>
    <p:extLst>
      <p:ext uri="{BB962C8B-B14F-4D97-AF65-F5344CB8AC3E}">
        <p14:creationId xmlns:p14="http://schemas.microsoft.com/office/powerpoint/2010/main" val="231562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par>
                                <p:cTn id="52" presetID="53" presetClass="entr" presetSubtype="16"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BFEC5-D964-451A-8483-B66A7CD18A76}"/>
              </a:ext>
            </a:extLst>
          </p:cNvPr>
          <p:cNvSpPr>
            <a:spLocks noGrp="1"/>
          </p:cNvSpPr>
          <p:nvPr>
            <p:ph type="title"/>
          </p:nvPr>
        </p:nvSpPr>
        <p:spPr/>
        <p:txBody>
          <a:bodyPr>
            <a:normAutofit/>
          </a:bodyPr>
          <a:lstStyle/>
          <a:p>
            <a:r>
              <a:rPr lang="en-GB" sz="4000" b="1" dirty="0">
                <a:solidFill>
                  <a:srgbClr val="981E32"/>
                </a:solidFill>
              </a:rPr>
              <a:t>The role of the external examiner</a:t>
            </a:r>
            <a:endParaRPr lang="en-GB" sz="4000" dirty="0"/>
          </a:p>
        </p:txBody>
      </p:sp>
      <p:graphicFrame>
        <p:nvGraphicFramePr>
          <p:cNvPr id="8" name="Chart 7">
            <a:extLst>
              <a:ext uri="{FF2B5EF4-FFF2-40B4-BE49-F238E27FC236}">
                <a16:creationId xmlns:a16="http://schemas.microsoft.com/office/drawing/2014/main" id="{A3C021F9-B26C-4D9D-9184-4C0C66422EFF}"/>
              </a:ext>
            </a:extLst>
          </p:cNvPr>
          <p:cNvGraphicFramePr/>
          <p:nvPr>
            <p:extLst>
              <p:ext uri="{D42A27DB-BD31-4B8C-83A1-F6EECF244321}">
                <p14:modId xmlns:p14="http://schemas.microsoft.com/office/powerpoint/2010/main" val="612681930"/>
              </p:ext>
            </p:extLst>
          </p:nvPr>
        </p:nvGraphicFramePr>
        <p:xfrm>
          <a:off x="1475656" y="915566"/>
          <a:ext cx="6336704" cy="396044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7D5CD4E-59AE-475C-ACFC-12B03D33FEBC}"/>
              </a:ext>
            </a:extLst>
          </p:cNvPr>
          <p:cNvSpPr txBox="1"/>
          <p:nvPr/>
        </p:nvSpPr>
        <p:spPr>
          <a:xfrm>
            <a:off x="4628788" y="1707654"/>
            <a:ext cx="1656184" cy="1446550"/>
          </a:xfrm>
          <a:prstGeom prst="rect">
            <a:avLst/>
          </a:prstGeom>
          <a:noFill/>
        </p:spPr>
        <p:txBody>
          <a:bodyPr wrap="square" rtlCol="0">
            <a:spAutoFit/>
          </a:bodyPr>
          <a:lstStyle/>
          <a:p>
            <a:pPr algn="ctr"/>
            <a:r>
              <a:rPr lang="en-GB" sz="1400" b="1" dirty="0"/>
              <a:t>Ensure that standards are maintained from a subject point of view</a:t>
            </a:r>
            <a:endParaRPr lang="en-US" sz="1400" b="1" dirty="0"/>
          </a:p>
          <a:p>
            <a:endParaRPr lang="en-GB" dirty="0"/>
          </a:p>
        </p:txBody>
      </p:sp>
      <p:sp>
        <p:nvSpPr>
          <p:cNvPr id="10" name="TextBox 9">
            <a:extLst>
              <a:ext uri="{FF2B5EF4-FFF2-40B4-BE49-F238E27FC236}">
                <a16:creationId xmlns:a16="http://schemas.microsoft.com/office/drawing/2014/main" id="{D5075E11-1168-4920-9317-4EACECEF8E60}"/>
              </a:ext>
            </a:extLst>
          </p:cNvPr>
          <p:cNvSpPr txBox="1"/>
          <p:nvPr/>
        </p:nvSpPr>
        <p:spPr>
          <a:xfrm>
            <a:off x="3995936" y="3435846"/>
            <a:ext cx="1440160" cy="1231106"/>
          </a:xfrm>
          <a:prstGeom prst="rect">
            <a:avLst/>
          </a:prstGeom>
          <a:noFill/>
        </p:spPr>
        <p:txBody>
          <a:bodyPr wrap="square" rtlCol="0">
            <a:spAutoFit/>
          </a:bodyPr>
          <a:lstStyle/>
          <a:p>
            <a:pPr algn="ctr"/>
            <a:r>
              <a:rPr lang="en-GB" sz="1400" b="1" dirty="0"/>
              <a:t>Ensure fairness and equity from a student point of view</a:t>
            </a:r>
            <a:endParaRPr lang="en-US" sz="1400" b="1" dirty="0"/>
          </a:p>
          <a:p>
            <a:pPr algn="ctr"/>
            <a:endParaRPr lang="en-GB" dirty="0"/>
          </a:p>
        </p:txBody>
      </p:sp>
      <p:sp>
        <p:nvSpPr>
          <p:cNvPr id="11" name="TextBox 10">
            <a:extLst>
              <a:ext uri="{FF2B5EF4-FFF2-40B4-BE49-F238E27FC236}">
                <a16:creationId xmlns:a16="http://schemas.microsoft.com/office/drawing/2014/main" id="{265CA5D6-02B7-4483-BE1F-AB20DEE19F5F}"/>
              </a:ext>
            </a:extLst>
          </p:cNvPr>
          <p:cNvSpPr txBox="1"/>
          <p:nvPr/>
        </p:nvSpPr>
        <p:spPr>
          <a:xfrm>
            <a:off x="2987824" y="1707654"/>
            <a:ext cx="1728192" cy="1446550"/>
          </a:xfrm>
          <a:prstGeom prst="rect">
            <a:avLst/>
          </a:prstGeom>
          <a:noFill/>
        </p:spPr>
        <p:txBody>
          <a:bodyPr wrap="square" rtlCol="0">
            <a:spAutoFit/>
          </a:bodyPr>
          <a:lstStyle/>
          <a:p>
            <a:pPr algn="ctr"/>
            <a:r>
              <a:rPr lang="en-GB" sz="1400" b="1" dirty="0"/>
              <a:t>Act as a critical friend with curriculum developments and standards</a:t>
            </a:r>
            <a:endParaRPr lang="en-US" sz="1400" dirty="0"/>
          </a:p>
          <a:p>
            <a:endParaRPr lang="en-GB" dirty="0"/>
          </a:p>
        </p:txBody>
      </p:sp>
    </p:spTree>
    <p:extLst>
      <p:ext uri="{BB962C8B-B14F-4D97-AF65-F5344CB8AC3E}">
        <p14:creationId xmlns:p14="http://schemas.microsoft.com/office/powerpoint/2010/main" val="225077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981E32"/>
                </a:solidFill>
              </a:rPr>
              <a:t>Examiners role with assessment</a:t>
            </a:r>
          </a:p>
        </p:txBody>
      </p:sp>
      <p:graphicFrame>
        <p:nvGraphicFramePr>
          <p:cNvPr id="4" name="Diagram 3"/>
          <p:cNvGraphicFramePr/>
          <p:nvPr>
            <p:extLst>
              <p:ext uri="{D42A27DB-BD31-4B8C-83A1-F6EECF244321}">
                <p14:modId xmlns:p14="http://schemas.microsoft.com/office/powerpoint/2010/main" val="1763260191"/>
              </p:ext>
            </p:extLst>
          </p:nvPr>
        </p:nvGraphicFramePr>
        <p:xfrm>
          <a:off x="467544" y="1196752"/>
          <a:ext cx="8229600" cy="3740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390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981E32"/>
                </a:solidFill>
              </a:rPr>
              <a:t>At the start of each session</a:t>
            </a:r>
          </a:p>
        </p:txBody>
      </p:sp>
      <p:graphicFrame>
        <p:nvGraphicFramePr>
          <p:cNvPr id="5" name="Diagram 4"/>
          <p:cNvGraphicFramePr/>
          <p:nvPr>
            <p:extLst>
              <p:ext uri="{D42A27DB-BD31-4B8C-83A1-F6EECF244321}">
                <p14:modId xmlns:p14="http://schemas.microsoft.com/office/powerpoint/2010/main" val="524007094"/>
              </p:ext>
            </p:extLst>
          </p:nvPr>
        </p:nvGraphicFramePr>
        <p:xfrm>
          <a:off x="467544" y="1196752"/>
          <a:ext cx="8229600" cy="3740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431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BFA0-AC89-459B-8A0B-72D164FC5312}"/>
              </a:ext>
            </a:extLst>
          </p:cNvPr>
          <p:cNvSpPr>
            <a:spLocks noGrp="1"/>
          </p:cNvSpPr>
          <p:nvPr>
            <p:ph type="title"/>
          </p:nvPr>
        </p:nvSpPr>
        <p:spPr/>
        <p:txBody>
          <a:bodyPr>
            <a:normAutofit/>
          </a:bodyPr>
          <a:lstStyle/>
          <a:p>
            <a:r>
              <a:rPr lang="en-GB" sz="4000" b="1" dirty="0">
                <a:solidFill>
                  <a:srgbClr val="981E32"/>
                </a:solidFill>
              </a:rPr>
              <a:t>What you need to do your job</a:t>
            </a:r>
            <a:endParaRPr lang="en-GB" sz="4000" dirty="0"/>
          </a:p>
        </p:txBody>
      </p:sp>
      <p:sp>
        <p:nvSpPr>
          <p:cNvPr id="9" name="Freeform 5">
            <a:extLst>
              <a:ext uri="{FF2B5EF4-FFF2-40B4-BE49-F238E27FC236}">
                <a16:creationId xmlns:a16="http://schemas.microsoft.com/office/drawing/2014/main" id="{1193D1AA-AB21-40C8-866C-8CE48FF336FE}"/>
              </a:ext>
            </a:extLst>
          </p:cNvPr>
          <p:cNvSpPr>
            <a:spLocks/>
          </p:cNvSpPr>
          <p:nvPr/>
        </p:nvSpPr>
        <p:spPr bwMode="auto">
          <a:xfrm rot="239195">
            <a:off x="683568" y="3291829"/>
            <a:ext cx="1440160" cy="1689595"/>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chemeClr val="accent3"/>
          </a:solidFill>
          <a:ln w="28575">
            <a:noFill/>
            <a:prstDash val="solid"/>
            <a:round/>
            <a:headEnd/>
            <a:tailEnd/>
          </a:ln>
          <a:effectLst/>
          <a:scene3d>
            <a:camera prst="orthographicFront">
              <a:rot lat="0" lon="0" rev="0"/>
            </a:camera>
            <a:lightRig rig="contrasting" dir="t">
              <a:rot lat="0" lon="0" rev="7800000"/>
            </a:lightRig>
          </a:scene3d>
          <a:sp3d>
            <a:bevelT w="139700" h="139700"/>
          </a:sp3d>
        </p:spPr>
        <p:txBody>
          <a:bodyPr bIns="360000" anchor="ctr"/>
          <a:lstStyle/>
          <a:p>
            <a:pPr algn="ctr" eaLnBrk="1" hangingPunct="1">
              <a:defRPr/>
            </a:pPr>
            <a:endParaRPr lang="en-GB" dirty="0">
              <a:cs typeface="Arial" charset="0"/>
            </a:endParaRPr>
          </a:p>
        </p:txBody>
      </p:sp>
      <p:sp>
        <p:nvSpPr>
          <p:cNvPr id="10" name="Freeform 7">
            <a:extLst>
              <a:ext uri="{FF2B5EF4-FFF2-40B4-BE49-F238E27FC236}">
                <a16:creationId xmlns:a16="http://schemas.microsoft.com/office/drawing/2014/main" id="{F2584498-199D-4543-84B8-D270FFFD7933}"/>
              </a:ext>
            </a:extLst>
          </p:cNvPr>
          <p:cNvSpPr>
            <a:spLocks/>
          </p:cNvSpPr>
          <p:nvPr/>
        </p:nvSpPr>
        <p:spPr bwMode="auto">
          <a:xfrm rot="21404106">
            <a:off x="5722672" y="3037113"/>
            <a:ext cx="1726736" cy="1686753"/>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accent3">
              <a:lumMod val="60000"/>
              <a:lumOff val="40000"/>
            </a:schemeClr>
          </a:solidFill>
          <a:ln w="28575">
            <a:solidFill>
              <a:schemeClr val="accent3">
                <a:lumMod val="60000"/>
                <a:lumOff val="40000"/>
              </a:schemeClr>
            </a:solidFill>
            <a:prstDash val="solid"/>
            <a:round/>
            <a:headEnd/>
            <a:tailEnd/>
          </a:ln>
          <a:effectLst/>
          <a:scene3d>
            <a:camera prst="orthographicFront">
              <a:rot lat="0" lon="0" rev="0"/>
            </a:camera>
            <a:lightRig rig="contrasting" dir="t">
              <a:rot lat="0" lon="0" rev="7800000"/>
            </a:lightRig>
          </a:scene3d>
          <a:sp3d>
            <a:bevelT w="139700" h="139700"/>
          </a:sp3d>
        </p:spPr>
        <p:txBody>
          <a:bodyPr lIns="36000" tIns="324000" anchor="ctr"/>
          <a:lstStyle/>
          <a:p>
            <a:pPr algn="ctr" eaLnBrk="1" hangingPunct="1">
              <a:defRPr/>
            </a:pPr>
            <a:endParaRPr lang="en-GB" dirty="0">
              <a:cs typeface="Arial" charset="0"/>
            </a:endParaRPr>
          </a:p>
        </p:txBody>
      </p:sp>
      <p:sp>
        <p:nvSpPr>
          <p:cNvPr id="11" name="Freeform 8">
            <a:extLst>
              <a:ext uri="{FF2B5EF4-FFF2-40B4-BE49-F238E27FC236}">
                <a16:creationId xmlns:a16="http://schemas.microsoft.com/office/drawing/2014/main" id="{21274CA5-BAC1-4766-9949-8DDA5A8F95CA}"/>
              </a:ext>
            </a:extLst>
          </p:cNvPr>
          <p:cNvSpPr>
            <a:spLocks/>
          </p:cNvSpPr>
          <p:nvPr/>
        </p:nvSpPr>
        <p:spPr bwMode="auto">
          <a:xfrm rot="21158013">
            <a:off x="1146126" y="1344215"/>
            <a:ext cx="1728191" cy="1685332"/>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accent3">
              <a:lumMod val="20000"/>
              <a:lumOff val="80000"/>
            </a:schemeClr>
          </a:solidFill>
          <a:ln w="28575">
            <a:solidFill>
              <a:schemeClr val="accent3">
                <a:lumMod val="60000"/>
                <a:lumOff val="40000"/>
              </a:schemeClr>
            </a:solidFill>
            <a:prstDash val="solid"/>
            <a:round/>
            <a:headEnd/>
            <a:tailEnd/>
          </a:ln>
          <a:effectLst/>
          <a:scene3d>
            <a:camera prst="orthographicFront">
              <a:rot lat="0" lon="0" rev="0"/>
            </a:camera>
            <a:lightRig rig="contrasting" dir="t">
              <a:rot lat="0" lon="0" rev="7800000"/>
            </a:lightRig>
          </a:scene3d>
          <a:sp3d>
            <a:bevelT w="139700" h="139700"/>
          </a:sp3d>
        </p:spPr>
        <p:txBody>
          <a:bodyPr bIns="360000" anchor="ctr"/>
          <a:lstStyle/>
          <a:p>
            <a:pPr algn="ctr" eaLnBrk="1" hangingPunct="1">
              <a:defRPr/>
            </a:pPr>
            <a:endParaRPr lang="en-GB" dirty="0">
              <a:cs typeface="Arial" charset="0"/>
            </a:endParaRPr>
          </a:p>
        </p:txBody>
      </p:sp>
      <p:sp>
        <p:nvSpPr>
          <p:cNvPr id="12" name="Freeform 9">
            <a:extLst>
              <a:ext uri="{FF2B5EF4-FFF2-40B4-BE49-F238E27FC236}">
                <a16:creationId xmlns:a16="http://schemas.microsoft.com/office/drawing/2014/main" id="{95E254C2-18A1-48F0-9900-14CB1CD8BA16}"/>
              </a:ext>
            </a:extLst>
          </p:cNvPr>
          <p:cNvSpPr>
            <a:spLocks/>
          </p:cNvSpPr>
          <p:nvPr/>
        </p:nvSpPr>
        <p:spPr bwMode="auto">
          <a:xfrm>
            <a:off x="6012160" y="1311796"/>
            <a:ext cx="2016224" cy="140397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3">
              <a:lumMod val="40000"/>
              <a:lumOff val="60000"/>
            </a:schemeClr>
          </a:solidFill>
          <a:ln w="28575">
            <a:solidFill>
              <a:schemeClr val="accent3">
                <a:lumMod val="60000"/>
                <a:lumOff val="40000"/>
              </a:schemeClr>
            </a:solidFill>
            <a:prstDash val="solid"/>
            <a:round/>
            <a:headEnd/>
            <a:tailEnd/>
          </a:ln>
          <a:effectLst/>
          <a:scene3d>
            <a:camera prst="orthographicFront">
              <a:rot lat="0" lon="0" rev="0"/>
            </a:camera>
            <a:lightRig rig="contrasting" dir="t">
              <a:rot lat="0" lon="0" rev="7800000"/>
            </a:lightRig>
          </a:scene3d>
          <a:sp3d>
            <a:bevelT w="139700" h="139700"/>
          </a:sp3d>
        </p:spPr>
        <p:txBody>
          <a:bodyPr bIns="360000" anchor="ctr"/>
          <a:lstStyle/>
          <a:p>
            <a:pPr algn="ctr" eaLnBrk="1" hangingPunct="1"/>
            <a:endParaRPr lang="en-GB" dirty="0">
              <a:cs typeface="Arial" charset="0"/>
            </a:endParaRPr>
          </a:p>
        </p:txBody>
      </p:sp>
      <p:sp>
        <p:nvSpPr>
          <p:cNvPr id="13" name="Freeform 14">
            <a:extLst>
              <a:ext uri="{FF2B5EF4-FFF2-40B4-BE49-F238E27FC236}">
                <a16:creationId xmlns:a16="http://schemas.microsoft.com/office/drawing/2014/main" id="{4B9CE900-39BE-4563-8267-BF0689F03C69}"/>
              </a:ext>
            </a:extLst>
          </p:cNvPr>
          <p:cNvSpPr>
            <a:spLocks/>
          </p:cNvSpPr>
          <p:nvPr/>
        </p:nvSpPr>
        <p:spPr bwMode="auto">
          <a:xfrm rot="299527">
            <a:off x="3607619" y="2139256"/>
            <a:ext cx="1738271" cy="1403970"/>
          </a:xfrm>
          <a:custGeom>
            <a:avLst/>
            <a:gdLst>
              <a:gd name="connsiteX0" fmla="*/ 10886 w 1896949"/>
              <a:gd name="connsiteY0" fmla="*/ 0 h 1568450"/>
              <a:gd name="connsiteX1" fmla="*/ 690091 w 1896949"/>
              <a:gd name="connsiteY1" fmla="*/ 0 h 1568450"/>
              <a:gd name="connsiteX2" fmla="*/ 698819 w 1896949"/>
              <a:gd name="connsiteY2" fmla="*/ 794 h 1568450"/>
              <a:gd name="connsiteX3" fmla="*/ 706754 w 1896949"/>
              <a:gd name="connsiteY3" fmla="*/ 2381 h 1568450"/>
              <a:gd name="connsiteX4" fmla="*/ 713895 w 1896949"/>
              <a:gd name="connsiteY4" fmla="*/ 4763 h 1568450"/>
              <a:gd name="connsiteX5" fmla="*/ 720242 w 1896949"/>
              <a:gd name="connsiteY5" fmla="*/ 7144 h 1568450"/>
              <a:gd name="connsiteX6" fmla="*/ 725003 w 1896949"/>
              <a:gd name="connsiteY6" fmla="*/ 10319 h 1568450"/>
              <a:gd name="connsiteX7" fmla="*/ 728177 w 1896949"/>
              <a:gd name="connsiteY7" fmla="*/ 14288 h 1568450"/>
              <a:gd name="connsiteX8" fmla="*/ 730557 w 1896949"/>
              <a:gd name="connsiteY8" fmla="*/ 19050 h 1568450"/>
              <a:gd name="connsiteX9" fmla="*/ 732144 w 1896949"/>
              <a:gd name="connsiteY9" fmla="*/ 23813 h 1568450"/>
              <a:gd name="connsiteX10" fmla="*/ 732144 w 1896949"/>
              <a:gd name="connsiteY10" fmla="*/ 29369 h 1568450"/>
              <a:gd name="connsiteX11" fmla="*/ 730557 w 1896949"/>
              <a:gd name="connsiteY11" fmla="*/ 34131 h 1568450"/>
              <a:gd name="connsiteX12" fmla="*/ 728177 w 1896949"/>
              <a:gd name="connsiteY12" fmla="*/ 39688 h 1568450"/>
              <a:gd name="connsiteX13" fmla="*/ 725003 w 1896949"/>
              <a:gd name="connsiteY13" fmla="*/ 44450 h 1568450"/>
              <a:gd name="connsiteX14" fmla="*/ 720242 w 1896949"/>
              <a:gd name="connsiteY14" fmla="*/ 50800 h 1568450"/>
              <a:gd name="connsiteX15" fmla="*/ 713895 w 1896949"/>
              <a:gd name="connsiteY15" fmla="*/ 55563 h 1568450"/>
              <a:gd name="connsiteX16" fmla="*/ 708341 w 1896949"/>
              <a:gd name="connsiteY16" fmla="*/ 60325 h 1568450"/>
              <a:gd name="connsiteX17" fmla="*/ 699612 w 1896949"/>
              <a:gd name="connsiteY17" fmla="*/ 65088 h 1568450"/>
              <a:gd name="connsiteX18" fmla="*/ 689297 w 1896949"/>
              <a:gd name="connsiteY18" fmla="*/ 70644 h 1568450"/>
              <a:gd name="connsiteX19" fmla="*/ 679776 w 1896949"/>
              <a:gd name="connsiteY19" fmla="*/ 77788 h 1568450"/>
              <a:gd name="connsiteX20" fmla="*/ 667874 w 1896949"/>
              <a:gd name="connsiteY20" fmla="*/ 88900 h 1568450"/>
              <a:gd name="connsiteX21" fmla="*/ 662320 w 1896949"/>
              <a:gd name="connsiteY21" fmla="*/ 96044 h 1568450"/>
              <a:gd name="connsiteX22" fmla="*/ 655972 w 1896949"/>
              <a:gd name="connsiteY22" fmla="*/ 103188 h 1568450"/>
              <a:gd name="connsiteX23" fmla="*/ 650418 w 1896949"/>
              <a:gd name="connsiteY23" fmla="*/ 111125 h 1568450"/>
              <a:gd name="connsiteX24" fmla="*/ 645657 w 1896949"/>
              <a:gd name="connsiteY24" fmla="*/ 120650 h 1568450"/>
              <a:gd name="connsiteX25" fmla="*/ 641690 w 1896949"/>
              <a:gd name="connsiteY25" fmla="*/ 131763 h 1568450"/>
              <a:gd name="connsiteX26" fmla="*/ 638516 w 1896949"/>
              <a:gd name="connsiteY26" fmla="*/ 142081 h 1568450"/>
              <a:gd name="connsiteX27" fmla="*/ 636135 w 1896949"/>
              <a:gd name="connsiteY27" fmla="*/ 153988 h 1568450"/>
              <a:gd name="connsiteX28" fmla="*/ 636135 w 1896949"/>
              <a:gd name="connsiteY28" fmla="*/ 166688 h 1568450"/>
              <a:gd name="connsiteX29" fmla="*/ 636929 w 1896949"/>
              <a:gd name="connsiteY29" fmla="*/ 182563 h 1568450"/>
              <a:gd name="connsiteX30" fmla="*/ 639309 w 1896949"/>
              <a:gd name="connsiteY30" fmla="*/ 196850 h 1568450"/>
              <a:gd name="connsiteX31" fmla="*/ 644070 w 1896949"/>
              <a:gd name="connsiteY31" fmla="*/ 211138 h 1568450"/>
              <a:gd name="connsiteX32" fmla="*/ 650418 w 1896949"/>
              <a:gd name="connsiteY32" fmla="*/ 223838 h 1568450"/>
              <a:gd name="connsiteX33" fmla="*/ 657559 w 1896949"/>
              <a:gd name="connsiteY33" fmla="*/ 237331 h 1568450"/>
              <a:gd name="connsiteX34" fmla="*/ 667080 w 1896949"/>
              <a:gd name="connsiteY34" fmla="*/ 249238 h 1568450"/>
              <a:gd name="connsiteX35" fmla="*/ 677395 w 1896949"/>
              <a:gd name="connsiteY35" fmla="*/ 261144 h 1568450"/>
              <a:gd name="connsiteX36" fmla="*/ 689297 w 1896949"/>
              <a:gd name="connsiteY36" fmla="*/ 269875 h 1568450"/>
              <a:gd name="connsiteX37" fmla="*/ 701993 w 1896949"/>
              <a:gd name="connsiteY37" fmla="*/ 279400 h 1568450"/>
              <a:gd name="connsiteX38" fmla="*/ 715482 w 1896949"/>
              <a:gd name="connsiteY38" fmla="*/ 288131 h 1568450"/>
              <a:gd name="connsiteX39" fmla="*/ 730557 w 1896949"/>
              <a:gd name="connsiteY39" fmla="*/ 296069 h 1568450"/>
              <a:gd name="connsiteX40" fmla="*/ 747220 w 1896949"/>
              <a:gd name="connsiteY40" fmla="*/ 302419 h 1568450"/>
              <a:gd name="connsiteX41" fmla="*/ 763883 w 1896949"/>
              <a:gd name="connsiteY41" fmla="*/ 307181 h 1568450"/>
              <a:gd name="connsiteX42" fmla="*/ 780546 w 1896949"/>
              <a:gd name="connsiteY42" fmla="*/ 310356 h 1568450"/>
              <a:gd name="connsiteX43" fmla="*/ 799589 w 1896949"/>
              <a:gd name="connsiteY43" fmla="*/ 312738 h 1568450"/>
              <a:gd name="connsiteX44" fmla="*/ 817045 w 1896949"/>
              <a:gd name="connsiteY44" fmla="*/ 314325 h 1568450"/>
              <a:gd name="connsiteX45" fmla="*/ 836088 w 1896949"/>
              <a:gd name="connsiteY45" fmla="*/ 312738 h 1568450"/>
              <a:gd name="connsiteX46" fmla="*/ 854338 w 1896949"/>
              <a:gd name="connsiteY46" fmla="*/ 310356 h 1568450"/>
              <a:gd name="connsiteX47" fmla="*/ 871794 w 1896949"/>
              <a:gd name="connsiteY47" fmla="*/ 307181 h 1568450"/>
              <a:gd name="connsiteX48" fmla="*/ 888457 w 1896949"/>
              <a:gd name="connsiteY48" fmla="*/ 302419 h 1568450"/>
              <a:gd name="connsiteX49" fmla="*/ 903533 w 1896949"/>
              <a:gd name="connsiteY49" fmla="*/ 296069 h 1568450"/>
              <a:gd name="connsiteX50" fmla="*/ 919402 w 1896949"/>
              <a:gd name="connsiteY50" fmla="*/ 288131 h 1568450"/>
              <a:gd name="connsiteX51" fmla="*/ 933684 w 1896949"/>
              <a:gd name="connsiteY51" fmla="*/ 279400 h 1568450"/>
              <a:gd name="connsiteX52" fmla="*/ 946380 w 1896949"/>
              <a:gd name="connsiteY52" fmla="*/ 269875 h 1568450"/>
              <a:gd name="connsiteX53" fmla="*/ 958282 w 1896949"/>
              <a:gd name="connsiteY53" fmla="*/ 261144 h 1568450"/>
              <a:gd name="connsiteX54" fmla="*/ 969390 w 1896949"/>
              <a:gd name="connsiteY54" fmla="*/ 249238 h 1568450"/>
              <a:gd name="connsiteX55" fmla="*/ 977325 w 1896949"/>
              <a:gd name="connsiteY55" fmla="*/ 237331 h 1568450"/>
              <a:gd name="connsiteX56" fmla="*/ 986053 w 1896949"/>
              <a:gd name="connsiteY56" fmla="*/ 223838 h 1568450"/>
              <a:gd name="connsiteX57" fmla="*/ 991607 w 1896949"/>
              <a:gd name="connsiteY57" fmla="*/ 211138 h 1568450"/>
              <a:gd name="connsiteX58" fmla="*/ 996368 w 1896949"/>
              <a:gd name="connsiteY58" fmla="*/ 196850 h 1568450"/>
              <a:gd name="connsiteX59" fmla="*/ 998748 w 1896949"/>
              <a:gd name="connsiteY59" fmla="*/ 182563 h 1568450"/>
              <a:gd name="connsiteX60" fmla="*/ 1000335 w 1896949"/>
              <a:gd name="connsiteY60" fmla="*/ 166688 h 1568450"/>
              <a:gd name="connsiteX61" fmla="*/ 998748 w 1896949"/>
              <a:gd name="connsiteY61" fmla="*/ 153988 h 1568450"/>
              <a:gd name="connsiteX62" fmla="*/ 996368 w 1896949"/>
              <a:gd name="connsiteY62" fmla="*/ 142081 h 1568450"/>
              <a:gd name="connsiteX63" fmla="*/ 993987 w 1896949"/>
              <a:gd name="connsiteY63" fmla="*/ 131763 h 1568450"/>
              <a:gd name="connsiteX64" fmla="*/ 989227 w 1896949"/>
              <a:gd name="connsiteY64" fmla="*/ 120650 h 1568450"/>
              <a:gd name="connsiteX65" fmla="*/ 984466 w 1896949"/>
              <a:gd name="connsiteY65" fmla="*/ 111125 h 1568450"/>
              <a:gd name="connsiteX66" fmla="*/ 979705 w 1896949"/>
              <a:gd name="connsiteY66" fmla="*/ 103188 h 1568450"/>
              <a:gd name="connsiteX67" fmla="*/ 974151 w 1896949"/>
              <a:gd name="connsiteY67" fmla="*/ 96044 h 1568450"/>
              <a:gd name="connsiteX68" fmla="*/ 967803 w 1896949"/>
              <a:gd name="connsiteY68" fmla="*/ 88900 h 1568450"/>
              <a:gd name="connsiteX69" fmla="*/ 955901 w 1896949"/>
              <a:gd name="connsiteY69" fmla="*/ 77788 h 1568450"/>
              <a:gd name="connsiteX70" fmla="*/ 945586 w 1896949"/>
              <a:gd name="connsiteY70" fmla="*/ 70644 h 1568450"/>
              <a:gd name="connsiteX71" fmla="*/ 936065 w 1896949"/>
              <a:gd name="connsiteY71" fmla="*/ 65088 h 1568450"/>
              <a:gd name="connsiteX72" fmla="*/ 927336 w 1896949"/>
              <a:gd name="connsiteY72" fmla="*/ 60325 h 1568450"/>
              <a:gd name="connsiteX73" fmla="*/ 920195 w 1896949"/>
              <a:gd name="connsiteY73" fmla="*/ 55563 h 1568450"/>
              <a:gd name="connsiteX74" fmla="*/ 914641 w 1896949"/>
              <a:gd name="connsiteY74" fmla="*/ 50800 h 1568450"/>
              <a:gd name="connsiteX75" fmla="*/ 909880 w 1896949"/>
              <a:gd name="connsiteY75" fmla="*/ 44450 h 1568450"/>
              <a:gd name="connsiteX76" fmla="*/ 905913 w 1896949"/>
              <a:gd name="connsiteY76" fmla="*/ 39688 h 1568450"/>
              <a:gd name="connsiteX77" fmla="*/ 905119 w 1896949"/>
              <a:gd name="connsiteY77" fmla="*/ 34131 h 1568450"/>
              <a:gd name="connsiteX78" fmla="*/ 903533 w 1896949"/>
              <a:gd name="connsiteY78" fmla="*/ 29369 h 1568450"/>
              <a:gd name="connsiteX79" fmla="*/ 903533 w 1896949"/>
              <a:gd name="connsiteY79" fmla="*/ 23813 h 1568450"/>
              <a:gd name="connsiteX80" fmla="*/ 905119 w 1896949"/>
              <a:gd name="connsiteY80" fmla="*/ 19050 h 1568450"/>
              <a:gd name="connsiteX81" fmla="*/ 907500 w 1896949"/>
              <a:gd name="connsiteY81" fmla="*/ 14288 h 1568450"/>
              <a:gd name="connsiteX82" fmla="*/ 910674 w 1896949"/>
              <a:gd name="connsiteY82" fmla="*/ 10319 h 1568450"/>
              <a:gd name="connsiteX83" fmla="*/ 915435 w 1896949"/>
              <a:gd name="connsiteY83" fmla="*/ 7144 h 1568450"/>
              <a:gd name="connsiteX84" fmla="*/ 920195 w 1896949"/>
              <a:gd name="connsiteY84" fmla="*/ 4763 h 1568450"/>
              <a:gd name="connsiteX85" fmla="*/ 927336 w 1896949"/>
              <a:gd name="connsiteY85" fmla="*/ 2381 h 1568450"/>
              <a:gd name="connsiteX86" fmla="*/ 936065 w 1896949"/>
              <a:gd name="connsiteY86" fmla="*/ 794 h 1568450"/>
              <a:gd name="connsiteX87" fmla="*/ 945586 w 1896949"/>
              <a:gd name="connsiteY87" fmla="*/ 0 h 1568450"/>
              <a:gd name="connsiteX88" fmla="*/ 1581151 w 1896949"/>
              <a:gd name="connsiteY88" fmla="*/ 0 h 1568450"/>
              <a:gd name="connsiteX89" fmla="*/ 1581151 w 1896949"/>
              <a:gd name="connsiteY89" fmla="*/ 434181 h 1568450"/>
              <a:gd name="connsiteX90" fmla="*/ 1581944 w 1896949"/>
              <a:gd name="connsiteY90" fmla="*/ 434181 h 1568450"/>
              <a:gd name="connsiteX91" fmla="*/ 1581944 w 1896949"/>
              <a:gd name="connsiteY91" fmla="*/ 633413 h 1568450"/>
              <a:gd name="connsiteX92" fmla="*/ 1583531 w 1896949"/>
              <a:gd name="connsiteY92" fmla="*/ 642938 h 1568450"/>
              <a:gd name="connsiteX93" fmla="*/ 1584324 w 1896949"/>
              <a:gd name="connsiteY93" fmla="*/ 652463 h 1568450"/>
              <a:gd name="connsiteX94" fmla="*/ 1586705 w 1896949"/>
              <a:gd name="connsiteY94" fmla="*/ 659606 h 1568450"/>
              <a:gd name="connsiteX95" fmla="*/ 1590672 w 1896949"/>
              <a:gd name="connsiteY95" fmla="*/ 665163 h 1568450"/>
              <a:gd name="connsiteX96" fmla="*/ 1596226 w 1896949"/>
              <a:gd name="connsiteY96" fmla="*/ 671513 h 1568450"/>
              <a:gd name="connsiteX97" fmla="*/ 1603368 w 1896949"/>
              <a:gd name="connsiteY97" fmla="*/ 674688 h 1568450"/>
              <a:gd name="connsiteX98" fmla="*/ 1610509 w 1896949"/>
              <a:gd name="connsiteY98" fmla="*/ 674688 h 1568450"/>
              <a:gd name="connsiteX99" fmla="*/ 1617650 w 1896949"/>
              <a:gd name="connsiteY99" fmla="*/ 673894 h 1568450"/>
              <a:gd name="connsiteX100" fmla="*/ 1626378 w 1896949"/>
              <a:gd name="connsiteY100" fmla="*/ 669925 h 1568450"/>
              <a:gd name="connsiteX101" fmla="*/ 1633519 w 1896949"/>
              <a:gd name="connsiteY101" fmla="*/ 662781 h 1568450"/>
              <a:gd name="connsiteX102" fmla="*/ 1640660 w 1896949"/>
              <a:gd name="connsiteY102" fmla="*/ 654844 h 1568450"/>
              <a:gd name="connsiteX103" fmla="*/ 1647802 w 1896949"/>
              <a:gd name="connsiteY103" fmla="*/ 642938 h 1568450"/>
              <a:gd name="connsiteX104" fmla="*/ 1653356 w 1896949"/>
              <a:gd name="connsiteY104" fmla="*/ 633413 h 1568450"/>
              <a:gd name="connsiteX105" fmla="*/ 1660497 w 1896949"/>
              <a:gd name="connsiteY105" fmla="*/ 622300 h 1568450"/>
              <a:gd name="connsiteX106" fmla="*/ 1671605 w 1896949"/>
              <a:gd name="connsiteY106" fmla="*/ 611188 h 1568450"/>
              <a:gd name="connsiteX107" fmla="*/ 1678747 w 1896949"/>
              <a:gd name="connsiteY107" fmla="*/ 604838 h 1568450"/>
              <a:gd name="connsiteX108" fmla="*/ 1685888 w 1896949"/>
              <a:gd name="connsiteY108" fmla="*/ 599281 h 1568450"/>
              <a:gd name="connsiteX109" fmla="*/ 1694616 w 1896949"/>
              <a:gd name="connsiteY109" fmla="*/ 594519 h 1568450"/>
              <a:gd name="connsiteX110" fmla="*/ 1703344 w 1896949"/>
              <a:gd name="connsiteY110" fmla="*/ 589756 h 1568450"/>
              <a:gd name="connsiteX111" fmla="*/ 1713659 w 1896949"/>
              <a:gd name="connsiteY111" fmla="*/ 584994 h 1568450"/>
              <a:gd name="connsiteX112" fmla="*/ 1724768 w 1896949"/>
              <a:gd name="connsiteY112" fmla="*/ 582613 h 1568450"/>
              <a:gd name="connsiteX113" fmla="*/ 1736670 w 1896949"/>
              <a:gd name="connsiteY113" fmla="*/ 580231 h 1568450"/>
              <a:gd name="connsiteX114" fmla="*/ 1749365 w 1896949"/>
              <a:gd name="connsiteY114" fmla="*/ 578644 h 1568450"/>
              <a:gd name="connsiteX115" fmla="*/ 1765234 w 1896949"/>
              <a:gd name="connsiteY115" fmla="*/ 580231 h 1568450"/>
              <a:gd name="connsiteX116" fmla="*/ 1779517 w 1896949"/>
              <a:gd name="connsiteY116" fmla="*/ 582613 h 1568450"/>
              <a:gd name="connsiteX117" fmla="*/ 1793799 w 1896949"/>
              <a:gd name="connsiteY117" fmla="*/ 587375 h 1568450"/>
              <a:gd name="connsiteX118" fmla="*/ 1806494 w 1896949"/>
              <a:gd name="connsiteY118" fmla="*/ 592931 h 1568450"/>
              <a:gd name="connsiteX119" fmla="*/ 1819190 w 1896949"/>
              <a:gd name="connsiteY119" fmla="*/ 601663 h 1568450"/>
              <a:gd name="connsiteX120" fmla="*/ 1831092 w 1896949"/>
              <a:gd name="connsiteY120" fmla="*/ 609600 h 1568450"/>
              <a:gd name="connsiteX121" fmla="*/ 1842994 w 1896949"/>
              <a:gd name="connsiteY121" fmla="*/ 619919 h 1568450"/>
              <a:gd name="connsiteX122" fmla="*/ 1854102 w 1896949"/>
              <a:gd name="connsiteY122" fmla="*/ 631825 h 1568450"/>
              <a:gd name="connsiteX123" fmla="*/ 1862037 w 1896949"/>
              <a:gd name="connsiteY123" fmla="*/ 645319 h 1568450"/>
              <a:gd name="connsiteX124" fmla="*/ 1871558 w 1896949"/>
              <a:gd name="connsiteY124" fmla="*/ 659606 h 1568450"/>
              <a:gd name="connsiteX125" fmla="*/ 1878699 w 1896949"/>
              <a:gd name="connsiteY125" fmla="*/ 674688 h 1568450"/>
              <a:gd name="connsiteX126" fmla="*/ 1885047 w 1896949"/>
              <a:gd name="connsiteY126" fmla="*/ 690563 h 1568450"/>
              <a:gd name="connsiteX127" fmla="*/ 1889808 w 1896949"/>
              <a:gd name="connsiteY127" fmla="*/ 707231 h 1568450"/>
              <a:gd name="connsiteX128" fmla="*/ 1892982 w 1896949"/>
              <a:gd name="connsiteY128" fmla="*/ 724694 h 1568450"/>
              <a:gd name="connsiteX129" fmla="*/ 1895362 w 1896949"/>
              <a:gd name="connsiteY129" fmla="*/ 742156 h 1568450"/>
              <a:gd name="connsiteX130" fmla="*/ 1896949 w 1896949"/>
              <a:gd name="connsiteY130" fmla="*/ 761206 h 1568450"/>
              <a:gd name="connsiteX131" fmla="*/ 1895362 w 1896949"/>
              <a:gd name="connsiteY131" fmla="*/ 779463 h 1568450"/>
              <a:gd name="connsiteX132" fmla="*/ 1892982 w 1896949"/>
              <a:gd name="connsiteY132" fmla="*/ 798513 h 1568450"/>
              <a:gd name="connsiteX133" fmla="*/ 1889808 w 1896949"/>
              <a:gd name="connsiteY133" fmla="*/ 815181 h 1568450"/>
              <a:gd name="connsiteX134" fmla="*/ 1885047 w 1896949"/>
              <a:gd name="connsiteY134" fmla="*/ 831850 h 1568450"/>
              <a:gd name="connsiteX135" fmla="*/ 1878699 w 1896949"/>
              <a:gd name="connsiteY135" fmla="*/ 847725 h 1568450"/>
              <a:gd name="connsiteX136" fmla="*/ 1871558 w 1896949"/>
              <a:gd name="connsiteY136" fmla="*/ 863600 h 1568450"/>
              <a:gd name="connsiteX137" fmla="*/ 1862037 w 1896949"/>
              <a:gd name="connsiteY137" fmla="*/ 876300 h 1568450"/>
              <a:gd name="connsiteX138" fmla="*/ 1854102 w 1896949"/>
              <a:gd name="connsiteY138" fmla="*/ 889794 h 1568450"/>
              <a:gd name="connsiteX139" fmla="*/ 1842994 w 1896949"/>
              <a:gd name="connsiteY139" fmla="*/ 901700 h 1568450"/>
              <a:gd name="connsiteX140" fmla="*/ 1831092 w 1896949"/>
              <a:gd name="connsiteY140" fmla="*/ 912019 h 1568450"/>
              <a:gd name="connsiteX141" fmla="*/ 1819190 w 1896949"/>
              <a:gd name="connsiteY141" fmla="*/ 921544 h 1568450"/>
              <a:gd name="connsiteX142" fmla="*/ 1806494 w 1896949"/>
              <a:gd name="connsiteY142" fmla="*/ 928688 h 1568450"/>
              <a:gd name="connsiteX143" fmla="*/ 1793799 w 1896949"/>
              <a:gd name="connsiteY143" fmla="*/ 935038 h 1568450"/>
              <a:gd name="connsiteX144" fmla="*/ 1779517 w 1896949"/>
              <a:gd name="connsiteY144" fmla="*/ 939800 h 1568450"/>
              <a:gd name="connsiteX145" fmla="*/ 1765234 w 1896949"/>
              <a:gd name="connsiteY145" fmla="*/ 942181 h 1568450"/>
              <a:gd name="connsiteX146" fmla="*/ 1749365 w 1896949"/>
              <a:gd name="connsiteY146" fmla="*/ 942975 h 1568450"/>
              <a:gd name="connsiteX147" fmla="*/ 1736670 w 1896949"/>
              <a:gd name="connsiteY147" fmla="*/ 942975 h 1568450"/>
              <a:gd name="connsiteX148" fmla="*/ 1724768 w 1896949"/>
              <a:gd name="connsiteY148" fmla="*/ 940594 h 1568450"/>
              <a:gd name="connsiteX149" fmla="*/ 1713659 w 1896949"/>
              <a:gd name="connsiteY149" fmla="*/ 937419 h 1568450"/>
              <a:gd name="connsiteX150" fmla="*/ 1703344 w 1896949"/>
              <a:gd name="connsiteY150" fmla="*/ 933450 h 1568450"/>
              <a:gd name="connsiteX151" fmla="*/ 1694616 w 1896949"/>
              <a:gd name="connsiteY151" fmla="*/ 928688 h 1568450"/>
              <a:gd name="connsiteX152" fmla="*/ 1685888 w 1896949"/>
              <a:gd name="connsiteY152" fmla="*/ 923131 h 1568450"/>
              <a:gd name="connsiteX153" fmla="*/ 1678747 w 1896949"/>
              <a:gd name="connsiteY153" fmla="*/ 916781 h 1568450"/>
              <a:gd name="connsiteX154" fmla="*/ 1671605 w 1896949"/>
              <a:gd name="connsiteY154" fmla="*/ 911225 h 1568450"/>
              <a:gd name="connsiteX155" fmla="*/ 1660497 w 1896949"/>
              <a:gd name="connsiteY155" fmla="*/ 899319 h 1568450"/>
              <a:gd name="connsiteX156" fmla="*/ 1653356 w 1896949"/>
              <a:gd name="connsiteY156" fmla="*/ 889794 h 1568450"/>
              <a:gd name="connsiteX157" fmla="*/ 1647802 w 1896949"/>
              <a:gd name="connsiteY157" fmla="*/ 878681 h 1568450"/>
              <a:gd name="connsiteX158" fmla="*/ 1640660 w 1896949"/>
              <a:gd name="connsiteY158" fmla="*/ 868363 h 1568450"/>
              <a:gd name="connsiteX159" fmla="*/ 1633519 w 1896949"/>
              <a:gd name="connsiteY159" fmla="*/ 858838 h 1568450"/>
              <a:gd name="connsiteX160" fmla="*/ 1626378 w 1896949"/>
              <a:gd name="connsiteY160" fmla="*/ 852488 h 1568450"/>
              <a:gd name="connsiteX161" fmla="*/ 1617650 w 1896949"/>
              <a:gd name="connsiteY161" fmla="*/ 847725 h 1568450"/>
              <a:gd name="connsiteX162" fmla="*/ 1610509 w 1896949"/>
              <a:gd name="connsiteY162" fmla="*/ 846931 h 1568450"/>
              <a:gd name="connsiteX163" fmla="*/ 1603368 w 1896949"/>
              <a:gd name="connsiteY163" fmla="*/ 847725 h 1568450"/>
              <a:gd name="connsiteX164" fmla="*/ 1596226 w 1896949"/>
              <a:gd name="connsiteY164" fmla="*/ 851694 h 1568450"/>
              <a:gd name="connsiteX165" fmla="*/ 1590672 w 1896949"/>
              <a:gd name="connsiteY165" fmla="*/ 856456 h 1568450"/>
              <a:gd name="connsiteX166" fmla="*/ 1586705 w 1896949"/>
              <a:gd name="connsiteY166" fmla="*/ 862013 h 1568450"/>
              <a:gd name="connsiteX167" fmla="*/ 1584324 w 1896949"/>
              <a:gd name="connsiteY167" fmla="*/ 870744 h 1568450"/>
              <a:gd name="connsiteX168" fmla="*/ 1583531 w 1896949"/>
              <a:gd name="connsiteY168" fmla="*/ 878681 h 1568450"/>
              <a:gd name="connsiteX169" fmla="*/ 1581944 w 1896949"/>
              <a:gd name="connsiteY169" fmla="*/ 888206 h 1568450"/>
              <a:gd name="connsiteX170" fmla="*/ 1581944 w 1896949"/>
              <a:gd name="connsiteY170" fmla="*/ 1207294 h 1568450"/>
              <a:gd name="connsiteX171" fmla="*/ 1581151 w 1896949"/>
              <a:gd name="connsiteY171" fmla="*/ 1207294 h 1568450"/>
              <a:gd name="connsiteX172" fmla="*/ 1581151 w 1896949"/>
              <a:gd name="connsiteY172" fmla="*/ 1568450 h 1568450"/>
              <a:gd name="connsiteX173" fmla="*/ 902739 w 1896949"/>
              <a:gd name="connsiteY173" fmla="*/ 1568450 h 1568450"/>
              <a:gd name="connsiteX174" fmla="*/ 893218 w 1896949"/>
              <a:gd name="connsiteY174" fmla="*/ 1568450 h 1568450"/>
              <a:gd name="connsiteX175" fmla="*/ 885283 w 1896949"/>
              <a:gd name="connsiteY175" fmla="*/ 1566069 h 1568450"/>
              <a:gd name="connsiteX176" fmla="*/ 878142 w 1896949"/>
              <a:gd name="connsiteY176" fmla="*/ 1564481 h 1568450"/>
              <a:gd name="connsiteX177" fmla="*/ 873381 w 1896949"/>
              <a:gd name="connsiteY177" fmla="*/ 1561306 h 1568450"/>
              <a:gd name="connsiteX178" fmla="*/ 868620 w 1896949"/>
              <a:gd name="connsiteY178" fmla="*/ 1557338 h 1568450"/>
              <a:gd name="connsiteX179" fmla="*/ 864653 w 1896949"/>
              <a:gd name="connsiteY179" fmla="*/ 1554163 h 1568450"/>
              <a:gd name="connsiteX180" fmla="*/ 862272 w 1896949"/>
              <a:gd name="connsiteY180" fmla="*/ 1549400 h 1568450"/>
              <a:gd name="connsiteX181" fmla="*/ 861479 w 1896949"/>
              <a:gd name="connsiteY181" fmla="*/ 1544638 h 1568450"/>
              <a:gd name="connsiteX182" fmla="*/ 861479 w 1896949"/>
              <a:gd name="connsiteY182" fmla="*/ 1539875 h 1568450"/>
              <a:gd name="connsiteX183" fmla="*/ 861479 w 1896949"/>
              <a:gd name="connsiteY183" fmla="*/ 1534319 h 1568450"/>
              <a:gd name="connsiteX184" fmla="*/ 863859 w 1896949"/>
              <a:gd name="connsiteY184" fmla="*/ 1529556 h 1568450"/>
              <a:gd name="connsiteX185" fmla="*/ 867033 w 1896949"/>
              <a:gd name="connsiteY185" fmla="*/ 1523206 h 1568450"/>
              <a:gd name="connsiteX186" fmla="*/ 871794 w 1896949"/>
              <a:gd name="connsiteY186" fmla="*/ 1518444 h 1568450"/>
              <a:gd name="connsiteX187" fmla="*/ 878142 w 1896949"/>
              <a:gd name="connsiteY187" fmla="*/ 1512888 h 1568450"/>
              <a:gd name="connsiteX188" fmla="*/ 885283 w 1896949"/>
              <a:gd name="connsiteY188" fmla="*/ 1508125 h 1568450"/>
              <a:gd name="connsiteX189" fmla="*/ 893218 w 1896949"/>
              <a:gd name="connsiteY189" fmla="*/ 1503363 h 1568450"/>
              <a:gd name="connsiteX190" fmla="*/ 902739 w 1896949"/>
              <a:gd name="connsiteY190" fmla="*/ 1497013 h 1568450"/>
              <a:gd name="connsiteX191" fmla="*/ 913054 w 1896949"/>
              <a:gd name="connsiteY191" fmla="*/ 1489869 h 1568450"/>
              <a:gd name="connsiteX192" fmla="*/ 924956 w 1896949"/>
              <a:gd name="connsiteY192" fmla="*/ 1479550 h 1568450"/>
              <a:gd name="connsiteX193" fmla="*/ 931304 w 1896949"/>
              <a:gd name="connsiteY193" fmla="*/ 1472406 h 1568450"/>
              <a:gd name="connsiteX194" fmla="*/ 936858 w 1896949"/>
              <a:gd name="connsiteY194" fmla="*/ 1465263 h 1568450"/>
              <a:gd name="connsiteX195" fmla="*/ 941619 w 1896949"/>
              <a:gd name="connsiteY195" fmla="*/ 1456531 h 1568450"/>
              <a:gd name="connsiteX196" fmla="*/ 946380 w 1896949"/>
              <a:gd name="connsiteY196" fmla="*/ 1447006 h 1568450"/>
              <a:gd name="connsiteX197" fmla="*/ 951140 w 1896949"/>
              <a:gd name="connsiteY197" fmla="*/ 1436688 h 1568450"/>
              <a:gd name="connsiteX198" fmla="*/ 953521 w 1896949"/>
              <a:gd name="connsiteY198" fmla="*/ 1425575 h 1568450"/>
              <a:gd name="connsiteX199" fmla="*/ 955901 w 1896949"/>
              <a:gd name="connsiteY199" fmla="*/ 1414463 h 1568450"/>
              <a:gd name="connsiteX200" fmla="*/ 957488 w 1896949"/>
              <a:gd name="connsiteY200" fmla="*/ 1400969 h 1568450"/>
              <a:gd name="connsiteX201" fmla="*/ 955901 w 1896949"/>
              <a:gd name="connsiteY201" fmla="*/ 1385888 h 1568450"/>
              <a:gd name="connsiteX202" fmla="*/ 953521 w 1896949"/>
              <a:gd name="connsiteY202" fmla="*/ 1371600 h 1568450"/>
              <a:gd name="connsiteX203" fmla="*/ 948760 w 1896949"/>
              <a:gd name="connsiteY203" fmla="*/ 1357313 h 1568450"/>
              <a:gd name="connsiteX204" fmla="*/ 943206 w 1896949"/>
              <a:gd name="connsiteY204" fmla="*/ 1343819 h 1568450"/>
              <a:gd name="connsiteX205" fmla="*/ 934478 w 1896949"/>
              <a:gd name="connsiteY205" fmla="*/ 1331119 h 1568450"/>
              <a:gd name="connsiteX206" fmla="*/ 924956 w 1896949"/>
              <a:gd name="connsiteY206" fmla="*/ 1319213 h 1568450"/>
              <a:gd name="connsiteX207" fmla="*/ 915435 w 1896949"/>
              <a:gd name="connsiteY207" fmla="*/ 1308100 h 1568450"/>
              <a:gd name="connsiteX208" fmla="*/ 903533 w 1896949"/>
              <a:gd name="connsiteY208" fmla="*/ 1297781 h 1568450"/>
              <a:gd name="connsiteX209" fmla="*/ 890837 w 1896949"/>
              <a:gd name="connsiteY209" fmla="*/ 1288256 h 1568450"/>
              <a:gd name="connsiteX210" fmla="*/ 876555 w 1896949"/>
              <a:gd name="connsiteY210" fmla="*/ 1280319 h 1568450"/>
              <a:gd name="connsiteX211" fmla="*/ 861479 w 1896949"/>
              <a:gd name="connsiteY211" fmla="*/ 1273175 h 1568450"/>
              <a:gd name="connsiteX212" fmla="*/ 845610 w 1896949"/>
              <a:gd name="connsiteY212" fmla="*/ 1266031 h 1568450"/>
              <a:gd name="connsiteX213" fmla="*/ 828947 w 1896949"/>
              <a:gd name="connsiteY213" fmla="*/ 1261269 h 1568450"/>
              <a:gd name="connsiteX214" fmla="*/ 811491 w 1896949"/>
              <a:gd name="connsiteY214" fmla="*/ 1257300 h 1568450"/>
              <a:gd name="connsiteX215" fmla="*/ 793241 w 1896949"/>
              <a:gd name="connsiteY215" fmla="*/ 1254919 h 1568450"/>
              <a:gd name="connsiteX216" fmla="*/ 774991 w 1896949"/>
              <a:gd name="connsiteY216" fmla="*/ 1254919 h 1568450"/>
              <a:gd name="connsiteX217" fmla="*/ 756742 w 1896949"/>
              <a:gd name="connsiteY217" fmla="*/ 1254919 h 1568450"/>
              <a:gd name="connsiteX218" fmla="*/ 737699 w 1896949"/>
              <a:gd name="connsiteY218" fmla="*/ 1257300 h 1568450"/>
              <a:gd name="connsiteX219" fmla="*/ 721036 w 1896949"/>
              <a:gd name="connsiteY219" fmla="*/ 1261269 h 1568450"/>
              <a:gd name="connsiteX220" fmla="*/ 703580 w 1896949"/>
              <a:gd name="connsiteY220" fmla="*/ 1266031 h 1568450"/>
              <a:gd name="connsiteX221" fmla="*/ 687710 w 1896949"/>
              <a:gd name="connsiteY221" fmla="*/ 1273175 h 1568450"/>
              <a:gd name="connsiteX222" fmla="*/ 672635 w 1896949"/>
              <a:gd name="connsiteY222" fmla="*/ 1280319 h 1568450"/>
              <a:gd name="connsiteX223" fmla="*/ 659939 w 1896949"/>
              <a:gd name="connsiteY223" fmla="*/ 1288256 h 1568450"/>
              <a:gd name="connsiteX224" fmla="*/ 646450 w 1896949"/>
              <a:gd name="connsiteY224" fmla="*/ 1297781 h 1568450"/>
              <a:gd name="connsiteX225" fmla="*/ 634548 w 1896949"/>
              <a:gd name="connsiteY225" fmla="*/ 1308100 h 1568450"/>
              <a:gd name="connsiteX226" fmla="*/ 624233 w 1896949"/>
              <a:gd name="connsiteY226" fmla="*/ 1319213 h 1568450"/>
              <a:gd name="connsiteX227" fmla="*/ 614712 w 1896949"/>
              <a:gd name="connsiteY227" fmla="*/ 1331119 h 1568450"/>
              <a:gd name="connsiteX228" fmla="*/ 607571 w 1896949"/>
              <a:gd name="connsiteY228" fmla="*/ 1343819 h 1568450"/>
              <a:gd name="connsiteX229" fmla="*/ 601223 w 1896949"/>
              <a:gd name="connsiteY229" fmla="*/ 1357313 h 1568450"/>
              <a:gd name="connsiteX230" fmla="*/ 596462 w 1896949"/>
              <a:gd name="connsiteY230" fmla="*/ 1371600 h 1568450"/>
              <a:gd name="connsiteX231" fmla="*/ 594082 w 1896949"/>
              <a:gd name="connsiteY231" fmla="*/ 1385888 h 1568450"/>
              <a:gd name="connsiteX232" fmla="*/ 593288 w 1896949"/>
              <a:gd name="connsiteY232" fmla="*/ 1400969 h 1568450"/>
              <a:gd name="connsiteX233" fmla="*/ 593288 w 1896949"/>
              <a:gd name="connsiteY233" fmla="*/ 1414463 h 1568450"/>
              <a:gd name="connsiteX234" fmla="*/ 595669 w 1896949"/>
              <a:gd name="connsiteY234" fmla="*/ 1425575 h 1568450"/>
              <a:gd name="connsiteX235" fmla="*/ 598843 w 1896949"/>
              <a:gd name="connsiteY235" fmla="*/ 1436688 h 1568450"/>
              <a:gd name="connsiteX236" fmla="*/ 602810 w 1896949"/>
              <a:gd name="connsiteY236" fmla="*/ 1447006 h 1568450"/>
              <a:gd name="connsiteX237" fmla="*/ 607571 w 1896949"/>
              <a:gd name="connsiteY237" fmla="*/ 1456531 h 1568450"/>
              <a:gd name="connsiteX238" fmla="*/ 613125 w 1896949"/>
              <a:gd name="connsiteY238" fmla="*/ 1465263 h 1568450"/>
              <a:gd name="connsiteX239" fmla="*/ 619473 w 1896949"/>
              <a:gd name="connsiteY239" fmla="*/ 1472406 h 1568450"/>
              <a:gd name="connsiteX240" fmla="*/ 625027 w 1896949"/>
              <a:gd name="connsiteY240" fmla="*/ 1479550 h 1568450"/>
              <a:gd name="connsiteX241" fmla="*/ 636929 w 1896949"/>
              <a:gd name="connsiteY241" fmla="*/ 1489869 h 1568450"/>
              <a:gd name="connsiteX242" fmla="*/ 646450 w 1896949"/>
              <a:gd name="connsiteY242" fmla="*/ 1497013 h 1568450"/>
              <a:gd name="connsiteX243" fmla="*/ 657559 w 1896949"/>
              <a:gd name="connsiteY243" fmla="*/ 1503363 h 1568450"/>
              <a:gd name="connsiteX244" fmla="*/ 664700 w 1896949"/>
              <a:gd name="connsiteY244" fmla="*/ 1508125 h 1568450"/>
              <a:gd name="connsiteX245" fmla="*/ 671841 w 1896949"/>
              <a:gd name="connsiteY245" fmla="*/ 1512888 h 1568450"/>
              <a:gd name="connsiteX246" fmla="*/ 677395 w 1896949"/>
              <a:gd name="connsiteY246" fmla="*/ 1518444 h 1568450"/>
              <a:gd name="connsiteX247" fmla="*/ 682156 w 1896949"/>
              <a:gd name="connsiteY247" fmla="*/ 1523206 h 1568450"/>
              <a:gd name="connsiteX248" fmla="*/ 685330 w 1896949"/>
              <a:gd name="connsiteY248" fmla="*/ 1529556 h 1568450"/>
              <a:gd name="connsiteX249" fmla="*/ 687710 w 1896949"/>
              <a:gd name="connsiteY249" fmla="*/ 1534319 h 1568450"/>
              <a:gd name="connsiteX250" fmla="*/ 689297 w 1896949"/>
              <a:gd name="connsiteY250" fmla="*/ 1539875 h 1568450"/>
              <a:gd name="connsiteX251" fmla="*/ 689297 w 1896949"/>
              <a:gd name="connsiteY251" fmla="*/ 1544638 h 1568450"/>
              <a:gd name="connsiteX252" fmla="*/ 687710 w 1896949"/>
              <a:gd name="connsiteY252" fmla="*/ 1549400 h 1568450"/>
              <a:gd name="connsiteX253" fmla="*/ 685330 w 1896949"/>
              <a:gd name="connsiteY253" fmla="*/ 1554163 h 1568450"/>
              <a:gd name="connsiteX254" fmla="*/ 682156 w 1896949"/>
              <a:gd name="connsiteY254" fmla="*/ 1557338 h 1568450"/>
              <a:gd name="connsiteX255" fmla="*/ 677395 w 1896949"/>
              <a:gd name="connsiteY255" fmla="*/ 1561306 h 1568450"/>
              <a:gd name="connsiteX256" fmla="*/ 671841 w 1896949"/>
              <a:gd name="connsiteY256" fmla="*/ 1564481 h 1568450"/>
              <a:gd name="connsiteX257" fmla="*/ 664700 w 1896949"/>
              <a:gd name="connsiteY257" fmla="*/ 1566069 h 1568450"/>
              <a:gd name="connsiteX258" fmla="*/ 655972 w 1896949"/>
              <a:gd name="connsiteY258" fmla="*/ 1568450 h 1568450"/>
              <a:gd name="connsiteX259" fmla="*/ 648037 w 1896949"/>
              <a:gd name="connsiteY259" fmla="*/ 1568450 h 1568450"/>
              <a:gd name="connsiteX260" fmla="*/ 10886 w 1896949"/>
              <a:gd name="connsiteY260" fmla="*/ 1568450 h 1568450"/>
              <a:gd name="connsiteX261" fmla="*/ 10886 w 1896949"/>
              <a:gd name="connsiteY261" fmla="*/ 1134269 h 1568450"/>
              <a:gd name="connsiteX262" fmla="*/ 9299 w 1896949"/>
              <a:gd name="connsiteY262" fmla="*/ 1134269 h 1568450"/>
              <a:gd name="connsiteX263" fmla="*/ 9299 w 1896949"/>
              <a:gd name="connsiteY263" fmla="*/ 935038 h 1568450"/>
              <a:gd name="connsiteX264" fmla="*/ 9299 w 1896949"/>
              <a:gd name="connsiteY264" fmla="*/ 925513 h 1568450"/>
              <a:gd name="connsiteX265" fmla="*/ 6919 w 1896949"/>
              <a:gd name="connsiteY265" fmla="*/ 915988 h 1568450"/>
              <a:gd name="connsiteX266" fmla="*/ 4538 w 1896949"/>
              <a:gd name="connsiteY266" fmla="*/ 908844 h 1568450"/>
              <a:gd name="connsiteX267" fmla="*/ 1364 w 1896949"/>
              <a:gd name="connsiteY267" fmla="*/ 902494 h 1568450"/>
              <a:gd name="connsiteX268" fmla="*/ 0 w 1896949"/>
              <a:gd name="connsiteY268" fmla="*/ 900902 h 1568450"/>
              <a:gd name="connsiteX269" fmla="*/ 0 w 1896949"/>
              <a:gd name="connsiteY269" fmla="*/ 897731 h 1568450"/>
              <a:gd name="connsiteX270" fmla="*/ 1587 w 1896949"/>
              <a:gd name="connsiteY270" fmla="*/ 888206 h 1568450"/>
              <a:gd name="connsiteX271" fmla="*/ 2380 w 1896949"/>
              <a:gd name="connsiteY271" fmla="*/ 880269 h 1568450"/>
              <a:gd name="connsiteX272" fmla="*/ 4761 w 1896949"/>
              <a:gd name="connsiteY272" fmla="*/ 871538 h 1568450"/>
              <a:gd name="connsiteX273" fmla="*/ 8728 w 1896949"/>
              <a:gd name="connsiteY273" fmla="*/ 865981 h 1568450"/>
              <a:gd name="connsiteX274" fmla="*/ 14282 w 1896949"/>
              <a:gd name="connsiteY274" fmla="*/ 861219 h 1568450"/>
              <a:gd name="connsiteX275" fmla="*/ 21424 w 1896949"/>
              <a:gd name="connsiteY275" fmla="*/ 857250 h 1568450"/>
              <a:gd name="connsiteX276" fmla="*/ 28565 w 1896949"/>
              <a:gd name="connsiteY276" fmla="*/ 856456 h 1568450"/>
              <a:gd name="connsiteX277" fmla="*/ 35706 w 1896949"/>
              <a:gd name="connsiteY277" fmla="*/ 857250 h 1568450"/>
              <a:gd name="connsiteX278" fmla="*/ 44434 w 1896949"/>
              <a:gd name="connsiteY278" fmla="*/ 862013 h 1568450"/>
              <a:gd name="connsiteX279" fmla="*/ 51575 w 1896949"/>
              <a:gd name="connsiteY279" fmla="*/ 868363 h 1568450"/>
              <a:gd name="connsiteX280" fmla="*/ 58716 w 1896949"/>
              <a:gd name="connsiteY280" fmla="*/ 877888 h 1568450"/>
              <a:gd name="connsiteX281" fmla="*/ 65858 w 1896949"/>
              <a:gd name="connsiteY281" fmla="*/ 888206 h 1568450"/>
              <a:gd name="connsiteX282" fmla="*/ 71412 w 1896949"/>
              <a:gd name="connsiteY282" fmla="*/ 899319 h 1568450"/>
              <a:gd name="connsiteX283" fmla="*/ 78553 w 1896949"/>
              <a:gd name="connsiteY283" fmla="*/ 908844 h 1568450"/>
              <a:gd name="connsiteX284" fmla="*/ 89661 w 1896949"/>
              <a:gd name="connsiteY284" fmla="*/ 920750 h 1568450"/>
              <a:gd name="connsiteX285" fmla="*/ 96803 w 1896949"/>
              <a:gd name="connsiteY285" fmla="*/ 926306 h 1568450"/>
              <a:gd name="connsiteX286" fmla="*/ 103944 w 1896949"/>
              <a:gd name="connsiteY286" fmla="*/ 932656 h 1568450"/>
              <a:gd name="connsiteX287" fmla="*/ 112672 w 1896949"/>
              <a:gd name="connsiteY287" fmla="*/ 938213 h 1568450"/>
              <a:gd name="connsiteX288" fmla="*/ 121400 w 1896949"/>
              <a:gd name="connsiteY288" fmla="*/ 942975 h 1568450"/>
              <a:gd name="connsiteX289" fmla="*/ 131715 w 1896949"/>
              <a:gd name="connsiteY289" fmla="*/ 946944 h 1568450"/>
              <a:gd name="connsiteX290" fmla="*/ 142824 w 1896949"/>
              <a:gd name="connsiteY290" fmla="*/ 950119 h 1568450"/>
              <a:gd name="connsiteX291" fmla="*/ 154726 w 1896949"/>
              <a:gd name="connsiteY291" fmla="*/ 952500 h 1568450"/>
              <a:gd name="connsiteX292" fmla="*/ 167421 w 1896949"/>
              <a:gd name="connsiteY292" fmla="*/ 952500 h 1568450"/>
              <a:gd name="connsiteX293" fmla="*/ 183290 w 1896949"/>
              <a:gd name="connsiteY293" fmla="*/ 951706 h 1568450"/>
              <a:gd name="connsiteX294" fmla="*/ 197573 w 1896949"/>
              <a:gd name="connsiteY294" fmla="*/ 949325 h 1568450"/>
              <a:gd name="connsiteX295" fmla="*/ 211855 w 1896949"/>
              <a:gd name="connsiteY295" fmla="*/ 944563 h 1568450"/>
              <a:gd name="connsiteX296" fmla="*/ 224550 w 1896949"/>
              <a:gd name="connsiteY296" fmla="*/ 938213 h 1568450"/>
              <a:gd name="connsiteX297" fmla="*/ 237246 w 1896949"/>
              <a:gd name="connsiteY297" fmla="*/ 931069 h 1568450"/>
              <a:gd name="connsiteX298" fmla="*/ 249148 w 1896949"/>
              <a:gd name="connsiteY298" fmla="*/ 921544 h 1568450"/>
              <a:gd name="connsiteX299" fmla="*/ 261050 w 1896949"/>
              <a:gd name="connsiteY299" fmla="*/ 911225 h 1568450"/>
              <a:gd name="connsiteX300" fmla="*/ 272158 w 1896949"/>
              <a:gd name="connsiteY300" fmla="*/ 899319 h 1568450"/>
              <a:gd name="connsiteX301" fmla="*/ 280093 w 1896949"/>
              <a:gd name="connsiteY301" fmla="*/ 885825 h 1568450"/>
              <a:gd name="connsiteX302" fmla="*/ 289614 w 1896949"/>
              <a:gd name="connsiteY302" fmla="*/ 873125 h 1568450"/>
              <a:gd name="connsiteX303" fmla="*/ 296755 w 1896949"/>
              <a:gd name="connsiteY303" fmla="*/ 857250 h 1568450"/>
              <a:gd name="connsiteX304" fmla="*/ 303103 w 1896949"/>
              <a:gd name="connsiteY304" fmla="*/ 841375 h 1568450"/>
              <a:gd name="connsiteX305" fmla="*/ 307864 w 1896949"/>
              <a:gd name="connsiteY305" fmla="*/ 824706 h 1568450"/>
              <a:gd name="connsiteX306" fmla="*/ 311038 w 1896949"/>
              <a:gd name="connsiteY306" fmla="*/ 808038 h 1568450"/>
              <a:gd name="connsiteX307" fmla="*/ 313418 w 1896949"/>
              <a:gd name="connsiteY307" fmla="*/ 788988 h 1568450"/>
              <a:gd name="connsiteX308" fmla="*/ 315005 w 1896949"/>
              <a:gd name="connsiteY308" fmla="*/ 770731 h 1568450"/>
              <a:gd name="connsiteX309" fmla="*/ 313418 w 1896949"/>
              <a:gd name="connsiteY309" fmla="*/ 751681 h 1568450"/>
              <a:gd name="connsiteX310" fmla="*/ 311038 w 1896949"/>
              <a:gd name="connsiteY310" fmla="*/ 734219 h 1568450"/>
              <a:gd name="connsiteX311" fmla="*/ 307864 w 1896949"/>
              <a:gd name="connsiteY311" fmla="*/ 716756 h 1568450"/>
              <a:gd name="connsiteX312" fmla="*/ 303103 w 1896949"/>
              <a:gd name="connsiteY312" fmla="*/ 700088 h 1568450"/>
              <a:gd name="connsiteX313" fmla="*/ 296755 w 1896949"/>
              <a:gd name="connsiteY313" fmla="*/ 684213 h 1568450"/>
              <a:gd name="connsiteX314" fmla="*/ 289614 w 1896949"/>
              <a:gd name="connsiteY314" fmla="*/ 669131 h 1568450"/>
              <a:gd name="connsiteX315" fmla="*/ 280093 w 1896949"/>
              <a:gd name="connsiteY315" fmla="*/ 654844 h 1568450"/>
              <a:gd name="connsiteX316" fmla="*/ 272158 w 1896949"/>
              <a:gd name="connsiteY316" fmla="*/ 641350 h 1568450"/>
              <a:gd name="connsiteX317" fmla="*/ 261050 w 1896949"/>
              <a:gd name="connsiteY317" fmla="*/ 629444 h 1568450"/>
              <a:gd name="connsiteX318" fmla="*/ 249148 w 1896949"/>
              <a:gd name="connsiteY318" fmla="*/ 619125 h 1568450"/>
              <a:gd name="connsiteX319" fmla="*/ 237246 w 1896949"/>
              <a:gd name="connsiteY319" fmla="*/ 611188 h 1568450"/>
              <a:gd name="connsiteX320" fmla="*/ 224550 w 1896949"/>
              <a:gd name="connsiteY320" fmla="*/ 602456 h 1568450"/>
              <a:gd name="connsiteX321" fmla="*/ 211855 w 1896949"/>
              <a:gd name="connsiteY321" fmla="*/ 596900 h 1568450"/>
              <a:gd name="connsiteX322" fmla="*/ 197573 w 1896949"/>
              <a:gd name="connsiteY322" fmla="*/ 592138 h 1568450"/>
              <a:gd name="connsiteX323" fmla="*/ 183290 w 1896949"/>
              <a:gd name="connsiteY323" fmla="*/ 589756 h 1568450"/>
              <a:gd name="connsiteX324" fmla="*/ 167421 w 1896949"/>
              <a:gd name="connsiteY324" fmla="*/ 588169 h 1568450"/>
              <a:gd name="connsiteX325" fmla="*/ 154726 w 1896949"/>
              <a:gd name="connsiteY325" fmla="*/ 589756 h 1568450"/>
              <a:gd name="connsiteX326" fmla="*/ 142824 w 1896949"/>
              <a:gd name="connsiteY326" fmla="*/ 592138 h 1568450"/>
              <a:gd name="connsiteX327" fmla="*/ 131715 w 1896949"/>
              <a:gd name="connsiteY327" fmla="*/ 594519 h 1568450"/>
              <a:gd name="connsiteX328" fmla="*/ 121400 w 1896949"/>
              <a:gd name="connsiteY328" fmla="*/ 599281 h 1568450"/>
              <a:gd name="connsiteX329" fmla="*/ 112672 w 1896949"/>
              <a:gd name="connsiteY329" fmla="*/ 604044 h 1568450"/>
              <a:gd name="connsiteX330" fmla="*/ 103944 w 1896949"/>
              <a:gd name="connsiteY330" fmla="*/ 608806 h 1568450"/>
              <a:gd name="connsiteX331" fmla="*/ 96803 w 1896949"/>
              <a:gd name="connsiteY331" fmla="*/ 614363 h 1568450"/>
              <a:gd name="connsiteX332" fmla="*/ 89661 w 1896949"/>
              <a:gd name="connsiteY332" fmla="*/ 620713 h 1568450"/>
              <a:gd name="connsiteX333" fmla="*/ 78553 w 1896949"/>
              <a:gd name="connsiteY333" fmla="*/ 631825 h 1568450"/>
              <a:gd name="connsiteX334" fmla="*/ 71412 w 1896949"/>
              <a:gd name="connsiteY334" fmla="*/ 642938 h 1568450"/>
              <a:gd name="connsiteX335" fmla="*/ 65858 w 1896949"/>
              <a:gd name="connsiteY335" fmla="*/ 652463 h 1568450"/>
              <a:gd name="connsiteX336" fmla="*/ 58716 w 1896949"/>
              <a:gd name="connsiteY336" fmla="*/ 664369 h 1568450"/>
              <a:gd name="connsiteX337" fmla="*/ 51575 w 1896949"/>
              <a:gd name="connsiteY337" fmla="*/ 672306 h 1568450"/>
              <a:gd name="connsiteX338" fmla="*/ 44434 w 1896949"/>
              <a:gd name="connsiteY338" fmla="*/ 679450 h 1568450"/>
              <a:gd name="connsiteX339" fmla="*/ 35706 w 1896949"/>
              <a:gd name="connsiteY339" fmla="*/ 683419 h 1568450"/>
              <a:gd name="connsiteX340" fmla="*/ 28565 w 1896949"/>
              <a:gd name="connsiteY340" fmla="*/ 684213 h 1568450"/>
              <a:gd name="connsiteX341" fmla="*/ 21424 w 1896949"/>
              <a:gd name="connsiteY341" fmla="*/ 684213 h 1568450"/>
              <a:gd name="connsiteX342" fmla="*/ 14282 w 1896949"/>
              <a:gd name="connsiteY342" fmla="*/ 681038 h 1568450"/>
              <a:gd name="connsiteX343" fmla="*/ 9299 w 1896949"/>
              <a:gd name="connsiteY343" fmla="*/ 675340 h 1568450"/>
              <a:gd name="connsiteX344" fmla="*/ 9299 w 1896949"/>
              <a:gd name="connsiteY344" fmla="*/ 360363 h 1568450"/>
              <a:gd name="connsiteX345" fmla="*/ 10886 w 1896949"/>
              <a:gd name="connsiteY345" fmla="*/ 360363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896949" h="1568450">
                <a:moveTo>
                  <a:pt x="10886" y="0"/>
                </a:moveTo>
                <a:lnTo>
                  <a:pt x="690091" y="0"/>
                </a:lnTo>
                <a:lnTo>
                  <a:pt x="698819" y="794"/>
                </a:lnTo>
                <a:lnTo>
                  <a:pt x="706754" y="2381"/>
                </a:lnTo>
                <a:lnTo>
                  <a:pt x="713895" y="4763"/>
                </a:lnTo>
                <a:lnTo>
                  <a:pt x="720242" y="7144"/>
                </a:lnTo>
                <a:lnTo>
                  <a:pt x="725003" y="10319"/>
                </a:lnTo>
                <a:lnTo>
                  <a:pt x="728177" y="14288"/>
                </a:lnTo>
                <a:lnTo>
                  <a:pt x="730557" y="19050"/>
                </a:lnTo>
                <a:lnTo>
                  <a:pt x="732144" y="23813"/>
                </a:lnTo>
                <a:lnTo>
                  <a:pt x="732144" y="29369"/>
                </a:lnTo>
                <a:lnTo>
                  <a:pt x="730557" y="34131"/>
                </a:lnTo>
                <a:lnTo>
                  <a:pt x="728177" y="39688"/>
                </a:lnTo>
                <a:lnTo>
                  <a:pt x="725003" y="44450"/>
                </a:lnTo>
                <a:lnTo>
                  <a:pt x="720242" y="50800"/>
                </a:lnTo>
                <a:lnTo>
                  <a:pt x="713895" y="55563"/>
                </a:lnTo>
                <a:lnTo>
                  <a:pt x="708341" y="60325"/>
                </a:lnTo>
                <a:lnTo>
                  <a:pt x="699612" y="65088"/>
                </a:lnTo>
                <a:lnTo>
                  <a:pt x="689297" y="70644"/>
                </a:lnTo>
                <a:lnTo>
                  <a:pt x="679776" y="77788"/>
                </a:lnTo>
                <a:lnTo>
                  <a:pt x="667874" y="88900"/>
                </a:lnTo>
                <a:lnTo>
                  <a:pt x="662320" y="96044"/>
                </a:lnTo>
                <a:lnTo>
                  <a:pt x="655972" y="103188"/>
                </a:lnTo>
                <a:lnTo>
                  <a:pt x="650418" y="111125"/>
                </a:lnTo>
                <a:lnTo>
                  <a:pt x="645657" y="120650"/>
                </a:lnTo>
                <a:lnTo>
                  <a:pt x="641690" y="131763"/>
                </a:lnTo>
                <a:lnTo>
                  <a:pt x="638516" y="142081"/>
                </a:lnTo>
                <a:lnTo>
                  <a:pt x="636135" y="153988"/>
                </a:lnTo>
                <a:lnTo>
                  <a:pt x="636135" y="166688"/>
                </a:lnTo>
                <a:lnTo>
                  <a:pt x="636929" y="182563"/>
                </a:lnTo>
                <a:lnTo>
                  <a:pt x="639309" y="196850"/>
                </a:lnTo>
                <a:lnTo>
                  <a:pt x="644070" y="211138"/>
                </a:lnTo>
                <a:lnTo>
                  <a:pt x="650418" y="223838"/>
                </a:lnTo>
                <a:lnTo>
                  <a:pt x="657559" y="237331"/>
                </a:lnTo>
                <a:lnTo>
                  <a:pt x="667080" y="249238"/>
                </a:lnTo>
                <a:lnTo>
                  <a:pt x="677395" y="261144"/>
                </a:lnTo>
                <a:lnTo>
                  <a:pt x="689297" y="269875"/>
                </a:lnTo>
                <a:lnTo>
                  <a:pt x="701993" y="279400"/>
                </a:lnTo>
                <a:lnTo>
                  <a:pt x="715482" y="288131"/>
                </a:lnTo>
                <a:lnTo>
                  <a:pt x="730557" y="296069"/>
                </a:lnTo>
                <a:lnTo>
                  <a:pt x="747220" y="302419"/>
                </a:lnTo>
                <a:lnTo>
                  <a:pt x="763883" y="307181"/>
                </a:lnTo>
                <a:lnTo>
                  <a:pt x="780546" y="310356"/>
                </a:lnTo>
                <a:lnTo>
                  <a:pt x="799589" y="312738"/>
                </a:lnTo>
                <a:lnTo>
                  <a:pt x="817045" y="314325"/>
                </a:lnTo>
                <a:lnTo>
                  <a:pt x="836088" y="312738"/>
                </a:lnTo>
                <a:lnTo>
                  <a:pt x="854338" y="310356"/>
                </a:lnTo>
                <a:lnTo>
                  <a:pt x="871794" y="307181"/>
                </a:lnTo>
                <a:lnTo>
                  <a:pt x="888457" y="302419"/>
                </a:lnTo>
                <a:lnTo>
                  <a:pt x="903533" y="296069"/>
                </a:lnTo>
                <a:lnTo>
                  <a:pt x="919402" y="288131"/>
                </a:lnTo>
                <a:lnTo>
                  <a:pt x="933684" y="279400"/>
                </a:lnTo>
                <a:lnTo>
                  <a:pt x="946380" y="269875"/>
                </a:lnTo>
                <a:lnTo>
                  <a:pt x="958282" y="261144"/>
                </a:lnTo>
                <a:lnTo>
                  <a:pt x="969390" y="249238"/>
                </a:lnTo>
                <a:lnTo>
                  <a:pt x="977325" y="237331"/>
                </a:lnTo>
                <a:lnTo>
                  <a:pt x="986053" y="223838"/>
                </a:lnTo>
                <a:lnTo>
                  <a:pt x="991607" y="211138"/>
                </a:lnTo>
                <a:lnTo>
                  <a:pt x="996368" y="196850"/>
                </a:lnTo>
                <a:lnTo>
                  <a:pt x="998748" y="182563"/>
                </a:lnTo>
                <a:lnTo>
                  <a:pt x="1000335" y="166688"/>
                </a:lnTo>
                <a:lnTo>
                  <a:pt x="998748" y="153988"/>
                </a:lnTo>
                <a:lnTo>
                  <a:pt x="996368" y="142081"/>
                </a:lnTo>
                <a:lnTo>
                  <a:pt x="993987" y="131763"/>
                </a:lnTo>
                <a:lnTo>
                  <a:pt x="989227" y="120650"/>
                </a:lnTo>
                <a:lnTo>
                  <a:pt x="984466" y="111125"/>
                </a:lnTo>
                <a:lnTo>
                  <a:pt x="979705" y="103188"/>
                </a:lnTo>
                <a:lnTo>
                  <a:pt x="974151" y="96044"/>
                </a:lnTo>
                <a:lnTo>
                  <a:pt x="967803" y="88900"/>
                </a:lnTo>
                <a:lnTo>
                  <a:pt x="955901" y="77788"/>
                </a:lnTo>
                <a:lnTo>
                  <a:pt x="945586" y="70644"/>
                </a:lnTo>
                <a:lnTo>
                  <a:pt x="936065" y="65088"/>
                </a:lnTo>
                <a:lnTo>
                  <a:pt x="927336" y="60325"/>
                </a:lnTo>
                <a:lnTo>
                  <a:pt x="920195" y="55563"/>
                </a:lnTo>
                <a:lnTo>
                  <a:pt x="914641" y="50800"/>
                </a:lnTo>
                <a:lnTo>
                  <a:pt x="909880" y="44450"/>
                </a:lnTo>
                <a:lnTo>
                  <a:pt x="905913" y="39688"/>
                </a:lnTo>
                <a:lnTo>
                  <a:pt x="905119" y="34131"/>
                </a:lnTo>
                <a:lnTo>
                  <a:pt x="903533" y="29369"/>
                </a:lnTo>
                <a:lnTo>
                  <a:pt x="903533" y="23813"/>
                </a:lnTo>
                <a:lnTo>
                  <a:pt x="905119" y="19050"/>
                </a:lnTo>
                <a:lnTo>
                  <a:pt x="907500" y="14288"/>
                </a:lnTo>
                <a:lnTo>
                  <a:pt x="910674" y="10319"/>
                </a:lnTo>
                <a:lnTo>
                  <a:pt x="915435" y="7144"/>
                </a:lnTo>
                <a:lnTo>
                  <a:pt x="920195" y="4763"/>
                </a:lnTo>
                <a:lnTo>
                  <a:pt x="927336" y="2381"/>
                </a:lnTo>
                <a:lnTo>
                  <a:pt x="936065" y="794"/>
                </a:lnTo>
                <a:lnTo>
                  <a:pt x="945586" y="0"/>
                </a:lnTo>
                <a:lnTo>
                  <a:pt x="1581151" y="0"/>
                </a:lnTo>
                <a:lnTo>
                  <a:pt x="1581151" y="434181"/>
                </a:lnTo>
                <a:lnTo>
                  <a:pt x="1581944" y="434181"/>
                </a:lnTo>
                <a:lnTo>
                  <a:pt x="1581944" y="633413"/>
                </a:lnTo>
                <a:lnTo>
                  <a:pt x="1583531" y="642938"/>
                </a:lnTo>
                <a:lnTo>
                  <a:pt x="1584324" y="652463"/>
                </a:lnTo>
                <a:lnTo>
                  <a:pt x="1586705" y="659606"/>
                </a:lnTo>
                <a:lnTo>
                  <a:pt x="1590672" y="665163"/>
                </a:lnTo>
                <a:lnTo>
                  <a:pt x="1596226" y="671513"/>
                </a:lnTo>
                <a:lnTo>
                  <a:pt x="1603368" y="674688"/>
                </a:lnTo>
                <a:lnTo>
                  <a:pt x="1610509" y="674688"/>
                </a:lnTo>
                <a:lnTo>
                  <a:pt x="1617650" y="673894"/>
                </a:lnTo>
                <a:lnTo>
                  <a:pt x="1626378" y="669925"/>
                </a:lnTo>
                <a:lnTo>
                  <a:pt x="1633519" y="662781"/>
                </a:lnTo>
                <a:lnTo>
                  <a:pt x="1640660" y="654844"/>
                </a:lnTo>
                <a:lnTo>
                  <a:pt x="1647802" y="642938"/>
                </a:lnTo>
                <a:lnTo>
                  <a:pt x="1653356" y="633413"/>
                </a:lnTo>
                <a:lnTo>
                  <a:pt x="1660497" y="622300"/>
                </a:lnTo>
                <a:lnTo>
                  <a:pt x="1671605" y="611188"/>
                </a:lnTo>
                <a:lnTo>
                  <a:pt x="1678747" y="604838"/>
                </a:lnTo>
                <a:lnTo>
                  <a:pt x="1685888" y="599281"/>
                </a:lnTo>
                <a:lnTo>
                  <a:pt x="1694616" y="594519"/>
                </a:lnTo>
                <a:lnTo>
                  <a:pt x="1703344" y="589756"/>
                </a:lnTo>
                <a:lnTo>
                  <a:pt x="1713659" y="584994"/>
                </a:lnTo>
                <a:lnTo>
                  <a:pt x="1724768" y="582613"/>
                </a:lnTo>
                <a:lnTo>
                  <a:pt x="1736670" y="580231"/>
                </a:lnTo>
                <a:lnTo>
                  <a:pt x="1749365" y="578644"/>
                </a:lnTo>
                <a:lnTo>
                  <a:pt x="1765234" y="580231"/>
                </a:lnTo>
                <a:lnTo>
                  <a:pt x="1779517" y="582613"/>
                </a:lnTo>
                <a:lnTo>
                  <a:pt x="1793799" y="587375"/>
                </a:lnTo>
                <a:lnTo>
                  <a:pt x="1806494" y="592931"/>
                </a:lnTo>
                <a:lnTo>
                  <a:pt x="1819190" y="601663"/>
                </a:lnTo>
                <a:lnTo>
                  <a:pt x="1831092" y="609600"/>
                </a:lnTo>
                <a:lnTo>
                  <a:pt x="1842994" y="619919"/>
                </a:lnTo>
                <a:lnTo>
                  <a:pt x="1854102" y="631825"/>
                </a:lnTo>
                <a:lnTo>
                  <a:pt x="1862037" y="645319"/>
                </a:lnTo>
                <a:lnTo>
                  <a:pt x="1871558" y="659606"/>
                </a:lnTo>
                <a:lnTo>
                  <a:pt x="1878699" y="674688"/>
                </a:lnTo>
                <a:lnTo>
                  <a:pt x="1885047" y="690563"/>
                </a:lnTo>
                <a:lnTo>
                  <a:pt x="1889808" y="707231"/>
                </a:lnTo>
                <a:lnTo>
                  <a:pt x="1892982" y="724694"/>
                </a:lnTo>
                <a:lnTo>
                  <a:pt x="1895362" y="742156"/>
                </a:lnTo>
                <a:lnTo>
                  <a:pt x="1896949" y="761206"/>
                </a:lnTo>
                <a:lnTo>
                  <a:pt x="1895362" y="779463"/>
                </a:lnTo>
                <a:lnTo>
                  <a:pt x="1892982" y="798513"/>
                </a:lnTo>
                <a:lnTo>
                  <a:pt x="1889808" y="815181"/>
                </a:lnTo>
                <a:lnTo>
                  <a:pt x="1885047" y="831850"/>
                </a:lnTo>
                <a:lnTo>
                  <a:pt x="1878699" y="847725"/>
                </a:lnTo>
                <a:lnTo>
                  <a:pt x="1871558" y="863600"/>
                </a:lnTo>
                <a:lnTo>
                  <a:pt x="1862037" y="876300"/>
                </a:lnTo>
                <a:lnTo>
                  <a:pt x="1854102" y="889794"/>
                </a:lnTo>
                <a:lnTo>
                  <a:pt x="1842994" y="901700"/>
                </a:lnTo>
                <a:lnTo>
                  <a:pt x="1831092" y="912019"/>
                </a:lnTo>
                <a:lnTo>
                  <a:pt x="1819190" y="921544"/>
                </a:lnTo>
                <a:lnTo>
                  <a:pt x="1806494" y="928688"/>
                </a:lnTo>
                <a:lnTo>
                  <a:pt x="1793799" y="935038"/>
                </a:lnTo>
                <a:lnTo>
                  <a:pt x="1779517" y="939800"/>
                </a:lnTo>
                <a:lnTo>
                  <a:pt x="1765234" y="942181"/>
                </a:lnTo>
                <a:lnTo>
                  <a:pt x="1749365" y="942975"/>
                </a:lnTo>
                <a:lnTo>
                  <a:pt x="1736670" y="942975"/>
                </a:lnTo>
                <a:lnTo>
                  <a:pt x="1724768" y="940594"/>
                </a:lnTo>
                <a:lnTo>
                  <a:pt x="1713659" y="937419"/>
                </a:lnTo>
                <a:lnTo>
                  <a:pt x="1703344" y="933450"/>
                </a:lnTo>
                <a:lnTo>
                  <a:pt x="1694616" y="928688"/>
                </a:lnTo>
                <a:lnTo>
                  <a:pt x="1685888" y="923131"/>
                </a:lnTo>
                <a:lnTo>
                  <a:pt x="1678747" y="916781"/>
                </a:lnTo>
                <a:lnTo>
                  <a:pt x="1671605" y="911225"/>
                </a:lnTo>
                <a:lnTo>
                  <a:pt x="1660497" y="899319"/>
                </a:lnTo>
                <a:lnTo>
                  <a:pt x="1653356" y="889794"/>
                </a:lnTo>
                <a:lnTo>
                  <a:pt x="1647802" y="878681"/>
                </a:lnTo>
                <a:lnTo>
                  <a:pt x="1640660" y="868363"/>
                </a:lnTo>
                <a:lnTo>
                  <a:pt x="1633519" y="858838"/>
                </a:lnTo>
                <a:lnTo>
                  <a:pt x="1626378" y="852488"/>
                </a:lnTo>
                <a:lnTo>
                  <a:pt x="1617650" y="847725"/>
                </a:lnTo>
                <a:lnTo>
                  <a:pt x="1610509" y="846931"/>
                </a:lnTo>
                <a:lnTo>
                  <a:pt x="1603368" y="847725"/>
                </a:lnTo>
                <a:lnTo>
                  <a:pt x="1596226" y="851694"/>
                </a:lnTo>
                <a:lnTo>
                  <a:pt x="1590672" y="856456"/>
                </a:lnTo>
                <a:lnTo>
                  <a:pt x="1586705" y="862013"/>
                </a:lnTo>
                <a:lnTo>
                  <a:pt x="1584324" y="870744"/>
                </a:lnTo>
                <a:lnTo>
                  <a:pt x="1583531" y="878681"/>
                </a:lnTo>
                <a:lnTo>
                  <a:pt x="1581944" y="888206"/>
                </a:lnTo>
                <a:lnTo>
                  <a:pt x="1581944" y="1207294"/>
                </a:lnTo>
                <a:lnTo>
                  <a:pt x="1581151" y="1207294"/>
                </a:lnTo>
                <a:lnTo>
                  <a:pt x="1581151" y="1568450"/>
                </a:lnTo>
                <a:lnTo>
                  <a:pt x="902739" y="1568450"/>
                </a:lnTo>
                <a:lnTo>
                  <a:pt x="893218" y="1568450"/>
                </a:lnTo>
                <a:lnTo>
                  <a:pt x="885283" y="1566069"/>
                </a:lnTo>
                <a:lnTo>
                  <a:pt x="878142" y="1564481"/>
                </a:lnTo>
                <a:lnTo>
                  <a:pt x="873381" y="1561306"/>
                </a:lnTo>
                <a:lnTo>
                  <a:pt x="868620" y="1557338"/>
                </a:lnTo>
                <a:lnTo>
                  <a:pt x="864653" y="1554163"/>
                </a:lnTo>
                <a:lnTo>
                  <a:pt x="862272" y="1549400"/>
                </a:lnTo>
                <a:lnTo>
                  <a:pt x="861479" y="1544638"/>
                </a:lnTo>
                <a:lnTo>
                  <a:pt x="861479" y="1539875"/>
                </a:lnTo>
                <a:lnTo>
                  <a:pt x="861479" y="1534319"/>
                </a:lnTo>
                <a:lnTo>
                  <a:pt x="863859" y="1529556"/>
                </a:lnTo>
                <a:lnTo>
                  <a:pt x="867033" y="1523206"/>
                </a:lnTo>
                <a:lnTo>
                  <a:pt x="871794" y="1518444"/>
                </a:lnTo>
                <a:lnTo>
                  <a:pt x="878142" y="1512888"/>
                </a:lnTo>
                <a:lnTo>
                  <a:pt x="885283" y="1508125"/>
                </a:lnTo>
                <a:lnTo>
                  <a:pt x="893218" y="1503363"/>
                </a:lnTo>
                <a:lnTo>
                  <a:pt x="902739" y="1497013"/>
                </a:lnTo>
                <a:lnTo>
                  <a:pt x="913054" y="1489869"/>
                </a:lnTo>
                <a:lnTo>
                  <a:pt x="924956" y="1479550"/>
                </a:lnTo>
                <a:lnTo>
                  <a:pt x="931304" y="1472406"/>
                </a:lnTo>
                <a:lnTo>
                  <a:pt x="936858" y="1465263"/>
                </a:lnTo>
                <a:lnTo>
                  <a:pt x="941619" y="1456531"/>
                </a:lnTo>
                <a:lnTo>
                  <a:pt x="946380" y="1447006"/>
                </a:lnTo>
                <a:lnTo>
                  <a:pt x="951140" y="1436688"/>
                </a:lnTo>
                <a:lnTo>
                  <a:pt x="953521" y="1425575"/>
                </a:lnTo>
                <a:lnTo>
                  <a:pt x="955901" y="1414463"/>
                </a:lnTo>
                <a:lnTo>
                  <a:pt x="957488" y="1400969"/>
                </a:lnTo>
                <a:lnTo>
                  <a:pt x="955901" y="1385888"/>
                </a:lnTo>
                <a:lnTo>
                  <a:pt x="953521" y="1371600"/>
                </a:lnTo>
                <a:lnTo>
                  <a:pt x="948760" y="1357313"/>
                </a:lnTo>
                <a:lnTo>
                  <a:pt x="943206" y="1343819"/>
                </a:lnTo>
                <a:lnTo>
                  <a:pt x="934478" y="1331119"/>
                </a:lnTo>
                <a:lnTo>
                  <a:pt x="924956" y="1319213"/>
                </a:lnTo>
                <a:lnTo>
                  <a:pt x="915435" y="1308100"/>
                </a:lnTo>
                <a:lnTo>
                  <a:pt x="903533" y="1297781"/>
                </a:lnTo>
                <a:lnTo>
                  <a:pt x="890837" y="1288256"/>
                </a:lnTo>
                <a:lnTo>
                  <a:pt x="876555" y="1280319"/>
                </a:lnTo>
                <a:lnTo>
                  <a:pt x="861479" y="1273175"/>
                </a:lnTo>
                <a:lnTo>
                  <a:pt x="845610" y="1266031"/>
                </a:lnTo>
                <a:lnTo>
                  <a:pt x="828947" y="1261269"/>
                </a:lnTo>
                <a:lnTo>
                  <a:pt x="811491" y="1257300"/>
                </a:lnTo>
                <a:lnTo>
                  <a:pt x="793241" y="1254919"/>
                </a:lnTo>
                <a:lnTo>
                  <a:pt x="774991" y="1254919"/>
                </a:lnTo>
                <a:lnTo>
                  <a:pt x="756742" y="1254919"/>
                </a:lnTo>
                <a:lnTo>
                  <a:pt x="737699" y="1257300"/>
                </a:lnTo>
                <a:lnTo>
                  <a:pt x="721036" y="1261269"/>
                </a:lnTo>
                <a:lnTo>
                  <a:pt x="703580" y="1266031"/>
                </a:lnTo>
                <a:lnTo>
                  <a:pt x="687710" y="1273175"/>
                </a:lnTo>
                <a:lnTo>
                  <a:pt x="672635" y="1280319"/>
                </a:lnTo>
                <a:lnTo>
                  <a:pt x="659939" y="1288256"/>
                </a:lnTo>
                <a:lnTo>
                  <a:pt x="646450" y="1297781"/>
                </a:lnTo>
                <a:lnTo>
                  <a:pt x="634548" y="1308100"/>
                </a:lnTo>
                <a:lnTo>
                  <a:pt x="624233" y="1319213"/>
                </a:lnTo>
                <a:lnTo>
                  <a:pt x="614712" y="1331119"/>
                </a:lnTo>
                <a:lnTo>
                  <a:pt x="607571" y="1343819"/>
                </a:lnTo>
                <a:lnTo>
                  <a:pt x="601223" y="1357313"/>
                </a:lnTo>
                <a:lnTo>
                  <a:pt x="596462" y="1371600"/>
                </a:lnTo>
                <a:lnTo>
                  <a:pt x="594082" y="1385888"/>
                </a:lnTo>
                <a:lnTo>
                  <a:pt x="593288" y="1400969"/>
                </a:lnTo>
                <a:lnTo>
                  <a:pt x="593288" y="1414463"/>
                </a:lnTo>
                <a:lnTo>
                  <a:pt x="595669" y="1425575"/>
                </a:lnTo>
                <a:lnTo>
                  <a:pt x="598843" y="1436688"/>
                </a:lnTo>
                <a:lnTo>
                  <a:pt x="602810" y="1447006"/>
                </a:lnTo>
                <a:lnTo>
                  <a:pt x="607571" y="1456531"/>
                </a:lnTo>
                <a:lnTo>
                  <a:pt x="613125" y="1465263"/>
                </a:lnTo>
                <a:lnTo>
                  <a:pt x="619473" y="1472406"/>
                </a:lnTo>
                <a:lnTo>
                  <a:pt x="625027" y="1479550"/>
                </a:lnTo>
                <a:lnTo>
                  <a:pt x="636929" y="1489869"/>
                </a:lnTo>
                <a:lnTo>
                  <a:pt x="646450" y="1497013"/>
                </a:lnTo>
                <a:lnTo>
                  <a:pt x="657559" y="1503363"/>
                </a:lnTo>
                <a:lnTo>
                  <a:pt x="664700" y="1508125"/>
                </a:lnTo>
                <a:lnTo>
                  <a:pt x="671841" y="1512888"/>
                </a:lnTo>
                <a:lnTo>
                  <a:pt x="677395" y="1518444"/>
                </a:lnTo>
                <a:lnTo>
                  <a:pt x="682156" y="1523206"/>
                </a:lnTo>
                <a:lnTo>
                  <a:pt x="685330" y="1529556"/>
                </a:lnTo>
                <a:lnTo>
                  <a:pt x="687710" y="1534319"/>
                </a:lnTo>
                <a:lnTo>
                  <a:pt x="689297" y="1539875"/>
                </a:lnTo>
                <a:lnTo>
                  <a:pt x="689297" y="1544638"/>
                </a:lnTo>
                <a:lnTo>
                  <a:pt x="687710" y="1549400"/>
                </a:lnTo>
                <a:lnTo>
                  <a:pt x="685330" y="1554163"/>
                </a:lnTo>
                <a:lnTo>
                  <a:pt x="682156" y="1557338"/>
                </a:lnTo>
                <a:lnTo>
                  <a:pt x="677395" y="1561306"/>
                </a:lnTo>
                <a:lnTo>
                  <a:pt x="671841" y="1564481"/>
                </a:lnTo>
                <a:lnTo>
                  <a:pt x="664700" y="1566069"/>
                </a:lnTo>
                <a:lnTo>
                  <a:pt x="655972" y="1568450"/>
                </a:lnTo>
                <a:lnTo>
                  <a:pt x="648037" y="1568450"/>
                </a:lnTo>
                <a:lnTo>
                  <a:pt x="10886" y="1568450"/>
                </a:lnTo>
                <a:lnTo>
                  <a:pt x="10886" y="1134269"/>
                </a:lnTo>
                <a:lnTo>
                  <a:pt x="9299" y="1134269"/>
                </a:lnTo>
                <a:lnTo>
                  <a:pt x="9299" y="935038"/>
                </a:lnTo>
                <a:lnTo>
                  <a:pt x="9299" y="925513"/>
                </a:lnTo>
                <a:lnTo>
                  <a:pt x="6919" y="915988"/>
                </a:lnTo>
                <a:lnTo>
                  <a:pt x="4538" y="908844"/>
                </a:lnTo>
                <a:lnTo>
                  <a:pt x="1364" y="902494"/>
                </a:lnTo>
                <a:lnTo>
                  <a:pt x="0" y="900902"/>
                </a:lnTo>
                <a:lnTo>
                  <a:pt x="0" y="897731"/>
                </a:lnTo>
                <a:lnTo>
                  <a:pt x="1587" y="888206"/>
                </a:lnTo>
                <a:lnTo>
                  <a:pt x="2380" y="880269"/>
                </a:lnTo>
                <a:lnTo>
                  <a:pt x="4761" y="871538"/>
                </a:lnTo>
                <a:lnTo>
                  <a:pt x="8728" y="865981"/>
                </a:lnTo>
                <a:lnTo>
                  <a:pt x="14282" y="861219"/>
                </a:lnTo>
                <a:lnTo>
                  <a:pt x="21424" y="857250"/>
                </a:lnTo>
                <a:lnTo>
                  <a:pt x="28565" y="856456"/>
                </a:lnTo>
                <a:lnTo>
                  <a:pt x="35706" y="857250"/>
                </a:lnTo>
                <a:lnTo>
                  <a:pt x="44434" y="862013"/>
                </a:lnTo>
                <a:lnTo>
                  <a:pt x="51575" y="868363"/>
                </a:lnTo>
                <a:lnTo>
                  <a:pt x="58716" y="877888"/>
                </a:lnTo>
                <a:lnTo>
                  <a:pt x="65858" y="888206"/>
                </a:lnTo>
                <a:lnTo>
                  <a:pt x="71412" y="899319"/>
                </a:lnTo>
                <a:lnTo>
                  <a:pt x="78553" y="908844"/>
                </a:lnTo>
                <a:lnTo>
                  <a:pt x="89661" y="920750"/>
                </a:lnTo>
                <a:lnTo>
                  <a:pt x="96803" y="926306"/>
                </a:lnTo>
                <a:lnTo>
                  <a:pt x="103944" y="932656"/>
                </a:lnTo>
                <a:lnTo>
                  <a:pt x="112672" y="938213"/>
                </a:lnTo>
                <a:lnTo>
                  <a:pt x="121400" y="942975"/>
                </a:lnTo>
                <a:lnTo>
                  <a:pt x="131715" y="946944"/>
                </a:lnTo>
                <a:lnTo>
                  <a:pt x="142824" y="950119"/>
                </a:lnTo>
                <a:lnTo>
                  <a:pt x="154726" y="952500"/>
                </a:lnTo>
                <a:lnTo>
                  <a:pt x="167421" y="952500"/>
                </a:lnTo>
                <a:lnTo>
                  <a:pt x="183290" y="951706"/>
                </a:lnTo>
                <a:lnTo>
                  <a:pt x="197573" y="949325"/>
                </a:lnTo>
                <a:lnTo>
                  <a:pt x="211855" y="944563"/>
                </a:lnTo>
                <a:lnTo>
                  <a:pt x="224550" y="938213"/>
                </a:lnTo>
                <a:lnTo>
                  <a:pt x="237246" y="931069"/>
                </a:lnTo>
                <a:lnTo>
                  <a:pt x="249148" y="921544"/>
                </a:lnTo>
                <a:lnTo>
                  <a:pt x="261050" y="911225"/>
                </a:lnTo>
                <a:lnTo>
                  <a:pt x="272158" y="899319"/>
                </a:lnTo>
                <a:lnTo>
                  <a:pt x="280093" y="885825"/>
                </a:lnTo>
                <a:lnTo>
                  <a:pt x="289614" y="873125"/>
                </a:lnTo>
                <a:lnTo>
                  <a:pt x="296755" y="857250"/>
                </a:lnTo>
                <a:lnTo>
                  <a:pt x="303103" y="841375"/>
                </a:lnTo>
                <a:lnTo>
                  <a:pt x="307864" y="824706"/>
                </a:lnTo>
                <a:lnTo>
                  <a:pt x="311038" y="808038"/>
                </a:lnTo>
                <a:lnTo>
                  <a:pt x="313418" y="788988"/>
                </a:lnTo>
                <a:lnTo>
                  <a:pt x="315005" y="770731"/>
                </a:lnTo>
                <a:lnTo>
                  <a:pt x="313418" y="751681"/>
                </a:lnTo>
                <a:lnTo>
                  <a:pt x="311038" y="734219"/>
                </a:lnTo>
                <a:lnTo>
                  <a:pt x="307864" y="716756"/>
                </a:lnTo>
                <a:lnTo>
                  <a:pt x="303103" y="700088"/>
                </a:lnTo>
                <a:lnTo>
                  <a:pt x="296755" y="684213"/>
                </a:lnTo>
                <a:lnTo>
                  <a:pt x="289614" y="669131"/>
                </a:lnTo>
                <a:lnTo>
                  <a:pt x="280093" y="654844"/>
                </a:lnTo>
                <a:lnTo>
                  <a:pt x="272158" y="641350"/>
                </a:lnTo>
                <a:lnTo>
                  <a:pt x="261050" y="629444"/>
                </a:lnTo>
                <a:lnTo>
                  <a:pt x="249148" y="619125"/>
                </a:lnTo>
                <a:lnTo>
                  <a:pt x="237246" y="611188"/>
                </a:lnTo>
                <a:lnTo>
                  <a:pt x="224550" y="602456"/>
                </a:lnTo>
                <a:lnTo>
                  <a:pt x="211855" y="596900"/>
                </a:lnTo>
                <a:lnTo>
                  <a:pt x="197573" y="592138"/>
                </a:lnTo>
                <a:lnTo>
                  <a:pt x="183290" y="589756"/>
                </a:lnTo>
                <a:lnTo>
                  <a:pt x="167421" y="588169"/>
                </a:lnTo>
                <a:lnTo>
                  <a:pt x="154726" y="589756"/>
                </a:lnTo>
                <a:lnTo>
                  <a:pt x="142824" y="592138"/>
                </a:lnTo>
                <a:lnTo>
                  <a:pt x="131715" y="594519"/>
                </a:lnTo>
                <a:lnTo>
                  <a:pt x="121400" y="599281"/>
                </a:lnTo>
                <a:lnTo>
                  <a:pt x="112672" y="604044"/>
                </a:lnTo>
                <a:lnTo>
                  <a:pt x="103944" y="608806"/>
                </a:lnTo>
                <a:lnTo>
                  <a:pt x="96803" y="614363"/>
                </a:lnTo>
                <a:lnTo>
                  <a:pt x="89661" y="620713"/>
                </a:lnTo>
                <a:lnTo>
                  <a:pt x="78553" y="631825"/>
                </a:lnTo>
                <a:lnTo>
                  <a:pt x="71412" y="642938"/>
                </a:lnTo>
                <a:lnTo>
                  <a:pt x="65858" y="652463"/>
                </a:lnTo>
                <a:lnTo>
                  <a:pt x="58716" y="664369"/>
                </a:lnTo>
                <a:lnTo>
                  <a:pt x="51575" y="672306"/>
                </a:lnTo>
                <a:lnTo>
                  <a:pt x="44434" y="679450"/>
                </a:lnTo>
                <a:lnTo>
                  <a:pt x="35706" y="683419"/>
                </a:lnTo>
                <a:lnTo>
                  <a:pt x="28565" y="684213"/>
                </a:lnTo>
                <a:lnTo>
                  <a:pt x="21424" y="684213"/>
                </a:lnTo>
                <a:lnTo>
                  <a:pt x="14282" y="681038"/>
                </a:lnTo>
                <a:lnTo>
                  <a:pt x="9299" y="675340"/>
                </a:lnTo>
                <a:lnTo>
                  <a:pt x="9299" y="360363"/>
                </a:lnTo>
                <a:lnTo>
                  <a:pt x="10886" y="360363"/>
                </a:lnTo>
                <a:close/>
              </a:path>
            </a:pathLst>
          </a:custGeom>
          <a:solidFill>
            <a:schemeClr val="accent3">
              <a:lumMod val="75000"/>
            </a:schemeClr>
          </a:solidFill>
          <a:ln w="28575">
            <a:noFill/>
            <a:prstDash val="solid"/>
            <a:round/>
            <a:headEnd/>
            <a:tailEnd/>
          </a:ln>
          <a:effectLst/>
          <a:scene3d>
            <a:camera prst="orthographicFront">
              <a:rot lat="0" lon="0" rev="0"/>
            </a:camera>
            <a:lightRig rig="contrasting" dir="t">
              <a:rot lat="0" lon="0" rev="7800000"/>
            </a:lightRig>
          </a:scene3d>
          <a:sp3d>
            <a:bevelT w="139700" h="139700"/>
          </a:sp3d>
        </p:spPr>
        <p:txBody>
          <a:bodyPr bIns="360000" anchor="ctr"/>
          <a:lstStyle/>
          <a:p>
            <a:pPr algn="ctr" eaLnBrk="1" hangingPunct="1"/>
            <a:endParaRPr lang="en-GB" dirty="0">
              <a:cs typeface="Arial" charset="0"/>
            </a:endParaRPr>
          </a:p>
        </p:txBody>
      </p:sp>
      <p:sp>
        <p:nvSpPr>
          <p:cNvPr id="16" name="TextBox 15">
            <a:extLst>
              <a:ext uri="{FF2B5EF4-FFF2-40B4-BE49-F238E27FC236}">
                <a16:creationId xmlns:a16="http://schemas.microsoft.com/office/drawing/2014/main" id="{9868646A-B337-42F0-B8FD-C53E98B57FE8}"/>
              </a:ext>
            </a:extLst>
          </p:cNvPr>
          <p:cNvSpPr txBox="1"/>
          <p:nvPr/>
        </p:nvSpPr>
        <p:spPr>
          <a:xfrm rot="1181054">
            <a:off x="1354125" y="1878792"/>
            <a:ext cx="1577263" cy="369332"/>
          </a:xfrm>
          <a:prstGeom prst="rect">
            <a:avLst/>
          </a:prstGeom>
          <a:noFill/>
        </p:spPr>
        <p:txBody>
          <a:bodyPr wrap="square" rtlCol="0" anchor="ctr">
            <a:spAutoFit/>
          </a:bodyPr>
          <a:lstStyle/>
          <a:p>
            <a:r>
              <a:rPr lang="en-GB" dirty="0"/>
              <a:t>Specifications</a:t>
            </a:r>
          </a:p>
        </p:txBody>
      </p:sp>
      <p:sp>
        <p:nvSpPr>
          <p:cNvPr id="14" name="TextBox 13">
            <a:extLst>
              <a:ext uri="{FF2B5EF4-FFF2-40B4-BE49-F238E27FC236}">
                <a16:creationId xmlns:a16="http://schemas.microsoft.com/office/drawing/2014/main" id="{A8612399-62AC-432F-9A39-971A10A99F4A}"/>
              </a:ext>
            </a:extLst>
          </p:cNvPr>
          <p:cNvSpPr txBox="1"/>
          <p:nvPr/>
        </p:nvSpPr>
        <p:spPr>
          <a:xfrm>
            <a:off x="6417890" y="1842378"/>
            <a:ext cx="1252841" cy="369332"/>
          </a:xfrm>
          <a:prstGeom prst="rect">
            <a:avLst/>
          </a:prstGeom>
          <a:noFill/>
        </p:spPr>
        <p:txBody>
          <a:bodyPr wrap="square" rtlCol="0" anchor="ctr">
            <a:spAutoFit/>
          </a:bodyPr>
          <a:lstStyle/>
          <a:p>
            <a:pPr algn="ctr"/>
            <a:r>
              <a:rPr lang="en-GB" dirty="0"/>
              <a:t>Handbooks</a:t>
            </a:r>
          </a:p>
        </p:txBody>
      </p:sp>
      <p:sp>
        <p:nvSpPr>
          <p:cNvPr id="17" name="TextBox 16">
            <a:extLst>
              <a:ext uri="{FF2B5EF4-FFF2-40B4-BE49-F238E27FC236}">
                <a16:creationId xmlns:a16="http://schemas.microsoft.com/office/drawing/2014/main" id="{738F05A6-CD4F-4C1F-B952-7E77F8B7264B}"/>
              </a:ext>
            </a:extLst>
          </p:cNvPr>
          <p:cNvSpPr txBox="1"/>
          <p:nvPr/>
        </p:nvSpPr>
        <p:spPr>
          <a:xfrm rot="21356591">
            <a:off x="6012160" y="3795886"/>
            <a:ext cx="1080120" cy="369332"/>
          </a:xfrm>
          <a:prstGeom prst="rect">
            <a:avLst/>
          </a:prstGeom>
          <a:noFill/>
        </p:spPr>
        <p:txBody>
          <a:bodyPr wrap="square" rtlCol="0" anchor="ctr">
            <a:spAutoFit/>
          </a:bodyPr>
          <a:lstStyle/>
          <a:p>
            <a:r>
              <a:rPr lang="en-GB" dirty="0"/>
              <a:t>Reports</a:t>
            </a:r>
          </a:p>
        </p:txBody>
      </p:sp>
      <p:sp>
        <p:nvSpPr>
          <p:cNvPr id="19" name="TextBox 18">
            <a:extLst>
              <a:ext uri="{FF2B5EF4-FFF2-40B4-BE49-F238E27FC236}">
                <a16:creationId xmlns:a16="http://schemas.microsoft.com/office/drawing/2014/main" id="{2EF14101-5A8A-43D2-BFAF-C591C54892C4}"/>
              </a:ext>
            </a:extLst>
          </p:cNvPr>
          <p:cNvSpPr txBox="1"/>
          <p:nvPr/>
        </p:nvSpPr>
        <p:spPr>
          <a:xfrm rot="261919">
            <a:off x="827584" y="3795886"/>
            <a:ext cx="1080120" cy="369332"/>
          </a:xfrm>
          <a:prstGeom prst="rect">
            <a:avLst/>
          </a:prstGeom>
          <a:noFill/>
        </p:spPr>
        <p:txBody>
          <a:bodyPr wrap="square" rtlCol="0" anchor="ctr">
            <a:spAutoFit/>
          </a:bodyPr>
          <a:lstStyle/>
          <a:p>
            <a:r>
              <a:rPr lang="en-GB" dirty="0"/>
              <a:t>Timeline</a:t>
            </a:r>
          </a:p>
        </p:txBody>
      </p:sp>
      <p:sp>
        <p:nvSpPr>
          <p:cNvPr id="20" name="TextBox 19">
            <a:extLst>
              <a:ext uri="{FF2B5EF4-FFF2-40B4-BE49-F238E27FC236}">
                <a16:creationId xmlns:a16="http://schemas.microsoft.com/office/drawing/2014/main" id="{4129E8C3-272A-47AD-9AAB-AA2EC2DBFD62}"/>
              </a:ext>
            </a:extLst>
          </p:cNvPr>
          <p:cNvSpPr txBox="1"/>
          <p:nvPr/>
        </p:nvSpPr>
        <p:spPr>
          <a:xfrm rot="20513217">
            <a:off x="3828682" y="2518075"/>
            <a:ext cx="1296144" cy="646331"/>
          </a:xfrm>
          <a:prstGeom prst="rect">
            <a:avLst/>
          </a:prstGeom>
          <a:noFill/>
        </p:spPr>
        <p:txBody>
          <a:bodyPr wrap="square" rtlCol="0" anchor="ctr">
            <a:spAutoFit/>
          </a:bodyPr>
          <a:lstStyle/>
          <a:p>
            <a:pPr algn="ctr"/>
            <a:r>
              <a:rPr lang="en-GB" dirty="0"/>
              <a:t>Assessment Info</a:t>
            </a:r>
          </a:p>
        </p:txBody>
      </p:sp>
    </p:spTree>
    <p:extLst>
      <p:ext uri="{BB962C8B-B14F-4D97-AF65-F5344CB8AC3E}">
        <p14:creationId xmlns:p14="http://schemas.microsoft.com/office/powerpoint/2010/main" val="379429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6" grpId="0"/>
      <p:bldP spid="14" grpId="0"/>
      <p:bldP spid="17"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981E32"/>
                </a:solidFill>
              </a:rPr>
              <a:t>Outside of the assessment boards</a:t>
            </a:r>
            <a:endParaRPr lang="en-GB" sz="4000" dirty="0"/>
          </a:p>
        </p:txBody>
      </p:sp>
      <p:grpSp>
        <p:nvGrpSpPr>
          <p:cNvPr id="3" name="Group 2"/>
          <p:cNvGrpSpPr/>
          <p:nvPr/>
        </p:nvGrpSpPr>
        <p:grpSpPr>
          <a:xfrm>
            <a:off x="451221" y="1098860"/>
            <a:ext cx="8235579" cy="3993170"/>
            <a:chOff x="451221" y="1098860"/>
            <a:chExt cx="8235579" cy="3993170"/>
          </a:xfrm>
        </p:grpSpPr>
        <p:sp>
          <p:nvSpPr>
            <p:cNvPr id="4" name="Freeform 3"/>
            <p:cNvSpPr/>
            <p:nvPr/>
          </p:nvSpPr>
          <p:spPr>
            <a:xfrm>
              <a:off x="457200" y="1098860"/>
              <a:ext cx="648207" cy="933801"/>
            </a:xfrm>
            <a:custGeom>
              <a:avLst/>
              <a:gdLst>
                <a:gd name="connsiteX0" fmla="*/ 0 w 926009"/>
                <a:gd name="connsiteY0" fmla="*/ 0 h 648206"/>
                <a:gd name="connsiteX1" fmla="*/ 601906 w 926009"/>
                <a:gd name="connsiteY1" fmla="*/ 0 h 648206"/>
                <a:gd name="connsiteX2" fmla="*/ 926009 w 926009"/>
                <a:gd name="connsiteY2" fmla="*/ 324103 h 648206"/>
                <a:gd name="connsiteX3" fmla="*/ 601906 w 926009"/>
                <a:gd name="connsiteY3" fmla="*/ 648206 h 648206"/>
                <a:gd name="connsiteX4" fmla="*/ 0 w 926009"/>
                <a:gd name="connsiteY4" fmla="*/ 648206 h 648206"/>
                <a:gd name="connsiteX5" fmla="*/ 324103 w 926009"/>
                <a:gd name="connsiteY5" fmla="*/ 324103 h 648206"/>
                <a:gd name="connsiteX6" fmla="*/ 0 w 926009"/>
                <a:gd name="connsiteY6" fmla="*/ 0 h 64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009" h="648206">
                  <a:moveTo>
                    <a:pt x="926008" y="0"/>
                  </a:moveTo>
                  <a:lnTo>
                    <a:pt x="926008" y="421334"/>
                  </a:lnTo>
                  <a:lnTo>
                    <a:pt x="463005" y="648206"/>
                  </a:lnTo>
                  <a:lnTo>
                    <a:pt x="1" y="421334"/>
                  </a:lnTo>
                  <a:lnTo>
                    <a:pt x="1" y="0"/>
                  </a:lnTo>
                  <a:lnTo>
                    <a:pt x="463005" y="226872"/>
                  </a:lnTo>
                  <a:lnTo>
                    <a:pt x="926008" y="0"/>
                  </a:ln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1431" tIns="335533" rIns="11430" bIns="335534"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5" name="Freeform 4"/>
            <p:cNvSpPr/>
            <p:nvPr/>
          </p:nvSpPr>
          <p:spPr>
            <a:xfrm>
              <a:off x="1105406" y="1098861"/>
              <a:ext cx="7581394" cy="606971"/>
            </a:xfrm>
            <a:custGeom>
              <a:avLst/>
              <a:gdLst>
                <a:gd name="connsiteX0" fmla="*/ 100320 w 601906"/>
                <a:gd name="connsiteY0" fmla="*/ 0 h 7581393"/>
                <a:gd name="connsiteX1" fmla="*/ 501586 w 601906"/>
                <a:gd name="connsiteY1" fmla="*/ 0 h 7581393"/>
                <a:gd name="connsiteX2" fmla="*/ 601906 w 601906"/>
                <a:gd name="connsiteY2" fmla="*/ 100320 h 7581393"/>
                <a:gd name="connsiteX3" fmla="*/ 601906 w 601906"/>
                <a:gd name="connsiteY3" fmla="*/ 7581393 h 7581393"/>
                <a:gd name="connsiteX4" fmla="*/ 601906 w 601906"/>
                <a:gd name="connsiteY4" fmla="*/ 7581393 h 7581393"/>
                <a:gd name="connsiteX5" fmla="*/ 0 w 601906"/>
                <a:gd name="connsiteY5" fmla="*/ 7581393 h 7581393"/>
                <a:gd name="connsiteX6" fmla="*/ 0 w 601906"/>
                <a:gd name="connsiteY6" fmla="*/ 7581393 h 7581393"/>
                <a:gd name="connsiteX7" fmla="*/ 0 w 601906"/>
                <a:gd name="connsiteY7" fmla="*/ 100320 h 7581393"/>
                <a:gd name="connsiteX8" fmla="*/ 100320 w 601906"/>
                <a:gd name="connsiteY8" fmla="*/ 0 h 75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906" h="7581393">
                  <a:moveTo>
                    <a:pt x="601906" y="1263599"/>
                  </a:moveTo>
                  <a:lnTo>
                    <a:pt x="601906" y="6317794"/>
                  </a:lnTo>
                  <a:cubicBezTo>
                    <a:pt x="601906" y="7015654"/>
                    <a:pt x="598340" y="7581387"/>
                    <a:pt x="593941" y="7581387"/>
                  </a:cubicBezTo>
                  <a:lnTo>
                    <a:pt x="0" y="7581387"/>
                  </a:lnTo>
                  <a:lnTo>
                    <a:pt x="0" y="7581387"/>
                  </a:lnTo>
                  <a:lnTo>
                    <a:pt x="0" y="6"/>
                  </a:lnTo>
                  <a:lnTo>
                    <a:pt x="0" y="6"/>
                  </a:lnTo>
                  <a:lnTo>
                    <a:pt x="593941" y="6"/>
                  </a:lnTo>
                  <a:cubicBezTo>
                    <a:pt x="598340" y="6"/>
                    <a:pt x="601906" y="565739"/>
                    <a:pt x="601906" y="1263599"/>
                  </a:cubicBezTo>
                  <a:close/>
                </a:path>
              </a:pathLst>
            </a:custGeom>
            <a:ln>
              <a:solidFill>
                <a:schemeClr val="accent3">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0813" rIns="40813" bIns="40814" numCol="1" spcCol="1270" anchor="ctr" anchorCtr="0">
              <a:noAutofit/>
            </a:bodyPr>
            <a:lstStyle/>
            <a:p>
              <a:pPr marL="172800" lvl="0"/>
              <a:r>
                <a:rPr lang="en-GB" sz="1600" dirty="0"/>
                <a:t>Meet students, discuss their work, attend presentations or performances etc</a:t>
              </a:r>
              <a:endParaRPr lang="en-US" sz="1600" dirty="0"/>
            </a:p>
          </p:txBody>
        </p:sp>
        <p:sp>
          <p:nvSpPr>
            <p:cNvPr id="6" name="Freeform 5"/>
            <p:cNvSpPr/>
            <p:nvPr/>
          </p:nvSpPr>
          <p:spPr>
            <a:xfrm>
              <a:off x="457200" y="1878623"/>
              <a:ext cx="648207" cy="933801"/>
            </a:xfrm>
            <a:custGeom>
              <a:avLst/>
              <a:gdLst>
                <a:gd name="connsiteX0" fmla="*/ 0 w 926009"/>
                <a:gd name="connsiteY0" fmla="*/ 0 h 648206"/>
                <a:gd name="connsiteX1" fmla="*/ 601906 w 926009"/>
                <a:gd name="connsiteY1" fmla="*/ 0 h 648206"/>
                <a:gd name="connsiteX2" fmla="*/ 926009 w 926009"/>
                <a:gd name="connsiteY2" fmla="*/ 324103 h 648206"/>
                <a:gd name="connsiteX3" fmla="*/ 601906 w 926009"/>
                <a:gd name="connsiteY3" fmla="*/ 648206 h 648206"/>
                <a:gd name="connsiteX4" fmla="*/ 0 w 926009"/>
                <a:gd name="connsiteY4" fmla="*/ 648206 h 648206"/>
                <a:gd name="connsiteX5" fmla="*/ 324103 w 926009"/>
                <a:gd name="connsiteY5" fmla="*/ 324103 h 648206"/>
                <a:gd name="connsiteX6" fmla="*/ 0 w 926009"/>
                <a:gd name="connsiteY6" fmla="*/ 0 h 64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009" h="648206">
                  <a:moveTo>
                    <a:pt x="926008" y="0"/>
                  </a:moveTo>
                  <a:lnTo>
                    <a:pt x="926008" y="421334"/>
                  </a:lnTo>
                  <a:lnTo>
                    <a:pt x="463005" y="648206"/>
                  </a:lnTo>
                  <a:lnTo>
                    <a:pt x="1" y="421334"/>
                  </a:lnTo>
                  <a:lnTo>
                    <a:pt x="1" y="0"/>
                  </a:lnTo>
                  <a:lnTo>
                    <a:pt x="463005" y="226872"/>
                  </a:lnTo>
                  <a:lnTo>
                    <a:pt x="926008" y="0"/>
                  </a:ln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1431" tIns="335533" rIns="11430" bIns="335534"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7" name="Freeform 6"/>
            <p:cNvSpPr/>
            <p:nvPr/>
          </p:nvSpPr>
          <p:spPr>
            <a:xfrm>
              <a:off x="1105406" y="1878624"/>
              <a:ext cx="7581394" cy="606971"/>
            </a:xfrm>
            <a:custGeom>
              <a:avLst/>
              <a:gdLst>
                <a:gd name="connsiteX0" fmla="*/ 100320 w 601906"/>
                <a:gd name="connsiteY0" fmla="*/ 0 h 7581393"/>
                <a:gd name="connsiteX1" fmla="*/ 501586 w 601906"/>
                <a:gd name="connsiteY1" fmla="*/ 0 h 7581393"/>
                <a:gd name="connsiteX2" fmla="*/ 601906 w 601906"/>
                <a:gd name="connsiteY2" fmla="*/ 100320 h 7581393"/>
                <a:gd name="connsiteX3" fmla="*/ 601906 w 601906"/>
                <a:gd name="connsiteY3" fmla="*/ 7581393 h 7581393"/>
                <a:gd name="connsiteX4" fmla="*/ 601906 w 601906"/>
                <a:gd name="connsiteY4" fmla="*/ 7581393 h 7581393"/>
                <a:gd name="connsiteX5" fmla="*/ 0 w 601906"/>
                <a:gd name="connsiteY5" fmla="*/ 7581393 h 7581393"/>
                <a:gd name="connsiteX6" fmla="*/ 0 w 601906"/>
                <a:gd name="connsiteY6" fmla="*/ 7581393 h 7581393"/>
                <a:gd name="connsiteX7" fmla="*/ 0 w 601906"/>
                <a:gd name="connsiteY7" fmla="*/ 100320 h 7581393"/>
                <a:gd name="connsiteX8" fmla="*/ 100320 w 601906"/>
                <a:gd name="connsiteY8" fmla="*/ 0 h 75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906" h="7581393">
                  <a:moveTo>
                    <a:pt x="601906" y="1263599"/>
                  </a:moveTo>
                  <a:lnTo>
                    <a:pt x="601906" y="6317794"/>
                  </a:lnTo>
                  <a:cubicBezTo>
                    <a:pt x="601906" y="7015654"/>
                    <a:pt x="598340" y="7581387"/>
                    <a:pt x="593941" y="7581387"/>
                  </a:cubicBezTo>
                  <a:lnTo>
                    <a:pt x="0" y="7581387"/>
                  </a:lnTo>
                  <a:lnTo>
                    <a:pt x="0" y="7581387"/>
                  </a:lnTo>
                  <a:lnTo>
                    <a:pt x="0" y="6"/>
                  </a:lnTo>
                  <a:lnTo>
                    <a:pt x="0" y="6"/>
                  </a:lnTo>
                  <a:lnTo>
                    <a:pt x="593941" y="6"/>
                  </a:lnTo>
                  <a:cubicBezTo>
                    <a:pt x="598340" y="6"/>
                    <a:pt x="601906" y="565739"/>
                    <a:pt x="601906" y="1263599"/>
                  </a:cubicBezTo>
                  <a:close/>
                </a:path>
              </a:pathLst>
            </a:custGeom>
            <a:ln>
              <a:solidFill>
                <a:schemeClr val="accent3">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0813" rIns="40813" bIns="40814" numCol="1" spcCol="1270" anchor="ctr" anchorCtr="0">
              <a:noAutofit/>
            </a:bodyPr>
            <a:lstStyle/>
            <a:p>
              <a:pPr marL="172800"/>
              <a:r>
                <a:rPr lang="en-GB" sz="1600" dirty="0"/>
                <a:t>Not to be used as a marker. Not expected to change individual marks</a:t>
              </a:r>
              <a:endParaRPr lang="en-US" sz="1600" dirty="0"/>
            </a:p>
          </p:txBody>
        </p:sp>
        <p:sp>
          <p:nvSpPr>
            <p:cNvPr id="8" name="Freeform 7"/>
            <p:cNvSpPr/>
            <p:nvPr/>
          </p:nvSpPr>
          <p:spPr>
            <a:xfrm>
              <a:off x="457200" y="2658385"/>
              <a:ext cx="648207" cy="933801"/>
            </a:xfrm>
            <a:custGeom>
              <a:avLst/>
              <a:gdLst>
                <a:gd name="connsiteX0" fmla="*/ 0 w 926009"/>
                <a:gd name="connsiteY0" fmla="*/ 0 h 648206"/>
                <a:gd name="connsiteX1" fmla="*/ 601906 w 926009"/>
                <a:gd name="connsiteY1" fmla="*/ 0 h 648206"/>
                <a:gd name="connsiteX2" fmla="*/ 926009 w 926009"/>
                <a:gd name="connsiteY2" fmla="*/ 324103 h 648206"/>
                <a:gd name="connsiteX3" fmla="*/ 601906 w 926009"/>
                <a:gd name="connsiteY3" fmla="*/ 648206 h 648206"/>
                <a:gd name="connsiteX4" fmla="*/ 0 w 926009"/>
                <a:gd name="connsiteY4" fmla="*/ 648206 h 648206"/>
                <a:gd name="connsiteX5" fmla="*/ 324103 w 926009"/>
                <a:gd name="connsiteY5" fmla="*/ 324103 h 648206"/>
                <a:gd name="connsiteX6" fmla="*/ 0 w 926009"/>
                <a:gd name="connsiteY6" fmla="*/ 0 h 64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009" h="648206">
                  <a:moveTo>
                    <a:pt x="926008" y="0"/>
                  </a:moveTo>
                  <a:lnTo>
                    <a:pt x="926008" y="421334"/>
                  </a:lnTo>
                  <a:lnTo>
                    <a:pt x="463005" y="648206"/>
                  </a:lnTo>
                  <a:lnTo>
                    <a:pt x="1" y="421334"/>
                  </a:lnTo>
                  <a:lnTo>
                    <a:pt x="1" y="0"/>
                  </a:lnTo>
                  <a:lnTo>
                    <a:pt x="463005" y="226872"/>
                  </a:lnTo>
                  <a:lnTo>
                    <a:pt x="926008" y="0"/>
                  </a:ln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1431" tIns="335533" rIns="11430" bIns="335534"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9" name="Freeform 8"/>
            <p:cNvSpPr/>
            <p:nvPr/>
          </p:nvSpPr>
          <p:spPr>
            <a:xfrm>
              <a:off x="1105406" y="2658386"/>
              <a:ext cx="7581394" cy="606971"/>
            </a:xfrm>
            <a:custGeom>
              <a:avLst/>
              <a:gdLst>
                <a:gd name="connsiteX0" fmla="*/ 100320 w 601906"/>
                <a:gd name="connsiteY0" fmla="*/ 0 h 7581393"/>
                <a:gd name="connsiteX1" fmla="*/ 501586 w 601906"/>
                <a:gd name="connsiteY1" fmla="*/ 0 h 7581393"/>
                <a:gd name="connsiteX2" fmla="*/ 601906 w 601906"/>
                <a:gd name="connsiteY2" fmla="*/ 100320 h 7581393"/>
                <a:gd name="connsiteX3" fmla="*/ 601906 w 601906"/>
                <a:gd name="connsiteY3" fmla="*/ 7581393 h 7581393"/>
                <a:gd name="connsiteX4" fmla="*/ 601906 w 601906"/>
                <a:gd name="connsiteY4" fmla="*/ 7581393 h 7581393"/>
                <a:gd name="connsiteX5" fmla="*/ 0 w 601906"/>
                <a:gd name="connsiteY5" fmla="*/ 7581393 h 7581393"/>
                <a:gd name="connsiteX6" fmla="*/ 0 w 601906"/>
                <a:gd name="connsiteY6" fmla="*/ 7581393 h 7581393"/>
                <a:gd name="connsiteX7" fmla="*/ 0 w 601906"/>
                <a:gd name="connsiteY7" fmla="*/ 100320 h 7581393"/>
                <a:gd name="connsiteX8" fmla="*/ 100320 w 601906"/>
                <a:gd name="connsiteY8" fmla="*/ 0 h 75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906" h="7581393">
                  <a:moveTo>
                    <a:pt x="601906" y="1263599"/>
                  </a:moveTo>
                  <a:lnTo>
                    <a:pt x="601906" y="6317794"/>
                  </a:lnTo>
                  <a:cubicBezTo>
                    <a:pt x="601906" y="7015654"/>
                    <a:pt x="598340" y="7581387"/>
                    <a:pt x="593941" y="7581387"/>
                  </a:cubicBezTo>
                  <a:lnTo>
                    <a:pt x="0" y="7581387"/>
                  </a:lnTo>
                  <a:lnTo>
                    <a:pt x="0" y="7581387"/>
                  </a:lnTo>
                  <a:lnTo>
                    <a:pt x="0" y="6"/>
                  </a:lnTo>
                  <a:lnTo>
                    <a:pt x="0" y="6"/>
                  </a:lnTo>
                  <a:lnTo>
                    <a:pt x="593941" y="6"/>
                  </a:lnTo>
                  <a:cubicBezTo>
                    <a:pt x="598340" y="6"/>
                    <a:pt x="601906" y="565739"/>
                    <a:pt x="601906" y="1263599"/>
                  </a:cubicBezTo>
                  <a:close/>
                </a:path>
              </a:pathLst>
            </a:custGeom>
            <a:ln>
              <a:solidFill>
                <a:schemeClr val="accent3">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0813" rIns="40813" bIns="40814" numCol="1" spcCol="1270" anchor="ctr" anchorCtr="0">
              <a:noAutofit/>
            </a:bodyPr>
            <a:lstStyle/>
            <a:p>
              <a:pPr marL="172800"/>
              <a:r>
                <a:rPr lang="en-GB" sz="1600" dirty="0"/>
                <a:t>Confirm the distribution of marks for a module</a:t>
              </a:r>
            </a:p>
          </p:txBody>
        </p:sp>
        <p:sp>
          <p:nvSpPr>
            <p:cNvPr id="10" name="Freeform 9"/>
            <p:cNvSpPr/>
            <p:nvPr/>
          </p:nvSpPr>
          <p:spPr>
            <a:xfrm>
              <a:off x="457200" y="3438149"/>
              <a:ext cx="648207" cy="933801"/>
            </a:xfrm>
            <a:custGeom>
              <a:avLst/>
              <a:gdLst>
                <a:gd name="connsiteX0" fmla="*/ 0 w 926009"/>
                <a:gd name="connsiteY0" fmla="*/ 0 h 648206"/>
                <a:gd name="connsiteX1" fmla="*/ 601906 w 926009"/>
                <a:gd name="connsiteY1" fmla="*/ 0 h 648206"/>
                <a:gd name="connsiteX2" fmla="*/ 926009 w 926009"/>
                <a:gd name="connsiteY2" fmla="*/ 324103 h 648206"/>
                <a:gd name="connsiteX3" fmla="*/ 601906 w 926009"/>
                <a:gd name="connsiteY3" fmla="*/ 648206 h 648206"/>
                <a:gd name="connsiteX4" fmla="*/ 0 w 926009"/>
                <a:gd name="connsiteY4" fmla="*/ 648206 h 648206"/>
                <a:gd name="connsiteX5" fmla="*/ 324103 w 926009"/>
                <a:gd name="connsiteY5" fmla="*/ 324103 h 648206"/>
                <a:gd name="connsiteX6" fmla="*/ 0 w 926009"/>
                <a:gd name="connsiteY6" fmla="*/ 0 h 64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009" h="648206">
                  <a:moveTo>
                    <a:pt x="926008" y="0"/>
                  </a:moveTo>
                  <a:lnTo>
                    <a:pt x="926008" y="421334"/>
                  </a:lnTo>
                  <a:lnTo>
                    <a:pt x="463005" y="648206"/>
                  </a:lnTo>
                  <a:lnTo>
                    <a:pt x="1" y="421334"/>
                  </a:lnTo>
                  <a:lnTo>
                    <a:pt x="1" y="0"/>
                  </a:lnTo>
                  <a:lnTo>
                    <a:pt x="463005" y="226872"/>
                  </a:lnTo>
                  <a:lnTo>
                    <a:pt x="926008" y="0"/>
                  </a:ln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rgbClr r="0" g="0" b="0"/>
            </a:lnRef>
            <a:fillRef idx="1">
              <a:scrgbClr r="0" g="0" b="0"/>
            </a:fillRef>
            <a:effectRef idx="0">
              <a:scrgbClr r="0" g="0" b="0"/>
            </a:effectRef>
            <a:fontRef idx="minor">
              <a:schemeClr val="lt1"/>
            </a:fontRef>
          </p:style>
          <p:txBody>
            <a:bodyPr spcFirstLastPara="0" vert="horz" wrap="square" lIns="11431" tIns="335533" rIns="11430" bIns="335534" numCol="1" spcCol="1270" anchor="ctr" anchorCtr="0">
              <a:noAutofit/>
            </a:bodyPr>
            <a:lstStyle/>
            <a:p>
              <a:pPr lvl="0" algn="ctr" defTabSz="800100">
                <a:lnSpc>
                  <a:spcPct val="90000"/>
                </a:lnSpc>
                <a:spcBef>
                  <a:spcPct val="0"/>
                </a:spcBef>
                <a:spcAft>
                  <a:spcPct val="35000"/>
                </a:spcAft>
              </a:pPr>
              <a:endParaRPr lang="en-GB" altLang="en-US" sz="1800" b="1" kern="1200" dirty="0"/>
            </a:p>
          </p:txBody>
        </p:sp>
        <p:sp>
          <p:nvSpPr>
            <p:cNvPr id="11" name="Freeform 10"/>
            <p:cNvSpPr/>
            <p:nvPr/>
          </p:nvSpPr>
          <p:spPr>
            <a:xfrm>
              <a:off x="1105406" y="3438150"/>
              <a:ext cx="7581394" cy="606971"/>
            </a:xfrm>
            <a:custGeom>
              <a:avLst/>
              <a:gdLst>
                <a:gd name="connsiteX0" fmla="*/ 100320 w 601906"/>
                <a:gd name="connsiteY0" fmla="*/ 0 h 7581393"/>
                <a:gd name="connsiteX1" fmla="*/ 501586 w 601906"/>
                <a:gd name="connsiteY1" fmla="*/ 0 h 7581393"/>
                <a:gd name="connsiteX2" fmla="*/ 601906 w 601906"/>
                <a:gd name="connsiteY2" fmla="*/ 100320 h 7581393"/>
                <a:gd name="connsiteX3" fmla="*/ 601906 w 601906"/>
                <a:gd name="connsiteY3" fmla="*/ 7581393 h 7581393"/>
                <a:gd name="connsiteX4" fmla="*/ 601906 w 601906"/>
                <a:gd name="connsiteY4" fmla="*/ 7581393 h 7581393"/>
                <a:gd name="connsiteX5" fmla="*/ 0 w 601906"/>
                <a:gd name="connsiteY5" fmla="*/ 7581393 h 7581393"/>
                <a:gd name="connsiteX6" fmla="*/ 0 w 601906"/>
                <a:gd name="connsiteY6" fmla="*/ 7581393 h 7581393"/>
                <a:gd name="connsiteX7" fmla="*/ 0 w 601906"/>
                <a:gd name="connsiteY7" fmla="*/ 100320 h 7581393"/>
                <a:gd name="connsiteX8" fmla="*/ 100320 w 601906"/>
                <a:gd name="connsiteY8" fmla="*/ 0 h 75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906" h="7581393">
                  <a:moveTo>
                    <a:pt x="601906" y="1263599"/>
                  </a:moveTo>
                  <a:lnTo>
                    <a:pt x="601906" y="6317794"/>
                  </a:lnTo>
                  <a:cubicBezTo>
                    <a:pt x="601906" y="7015654"/>
                    <a:pt x="598340" y="7581387"/>
                    <a:pt x="593941" y="7581387"/>
                  </a:cubicBezTo>
                  <a:lnTo>
                    <a:pt x="0" y="7581387"/>
                  </a:lnTo>
                  <a:lnTo>
                    <a:pt x="0" y="7581387"/>
                  </a:lnTo>
                  <a:lnTo>
                    <a:pt x="0" y="6"/>
                  </a:lnTo>
                  <a:lnTo>
                    <a:pt x="0" y="6"/>
                  </a:lnTo>
                  <a:lnTo>
                    <a:pt x="593941" y="6"/>
                  </a:lnTo>
                  <a:cubicBezTo>
                    <a:pt x="598340" y="6"/>
                    <a:pt x="601906" y="565739"/>
                    <a:pt x="601906" y="1263599"/>
                  </a:cubicBezTo>
                  <a:close/>
                </a:path>
              </a:pathLst>
            </a:custGeom>
            <a:ln>
              <a:solidFill>
                <a:schemeClr val="accent3">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7" tIns="40813" rIns="40813" bIns="40814" numCol="1" spcCol="1270" anchor="ctr" anchorCtr="0">
              <a:noAutofit/>
            </a:bodyPr>
            <a:lstStyle/>
            <a:p>
              <a:pPr marL="285750" indent="-285750">
                <a:buFont typeface="Arial" panose="020B0604020202020204" pitchFamily="34" charset="0"/>
                <a:buChar char="•"/>
              </a:pPr>
              <a:endParaRPr lang="en-GB" sz="1600" dirty="0"/>
            </a:p>
            <a:p>
              <a:pPr marL="172800"/>
              <a:r>
                <a:rPr lang="en-GB" sz="1600" dirty="0"/>
                <a:t>Advise on individual cases e.g. where there has been internal disagreement about a mark</a:t>
              </a:r>
              <a:endParaRPr lang="en-US" sz="1600" dirty="0"/>
            </a:p>
            <a:p>
              <a:pPr marL="285750" lvl="0" indent="-285750">
                <a:buFont typeface="Arial" panose="020B0604020202020204" pitchFamily="34" charset="0"/>
                <a:buChar char="•"/>
              </a:pPr>
              <a:endParaRPr lang="en-US" sz="1600" dirty="0"/>
            </a:p>
          </p:txBody>
        </p:sp>
        <p:grpSp>
          <p:nvGrpSpPr>
            <p:cNvPr id="12" name="Group 11"/>
            <p:cNvGrpSpPr/>
            <p:nvPr/>
          </p:nvGrpSpPr>
          <p:grpSpPr>
            <a:xfrm>
              <a:off x="451221" y="4183463"/>
              <a:ext cx="738606" cy="908567"/>
              <a:chOff x="-5977" y="1801867"/>
              <a:chExt cx="738606" cy="1046611"/>
            </a:xfrm>
            <a:scene3d>
              <a:camera prst="orthographicFront">
                <a:rot lat="0" lon="0" rev="0"/>
              </a:camera>
              <a:lightRig rig="contrasting" dir="t">
                <a:rot lat="0" lon="0" rev="7800000"/>
              </a:lightRig>
            </a:scene3d>
          </p:grpSpPr>
          <p:sp>
            <p:nvSpPr>
              <p:cNvPr id="16" name="Chevron 15"/>
              <p:cNvSpPr/>
              <p:nvPr/>
            </p:nvSpPr>
            <p:spPr>
              <a:xfrm rot="5400000">
                <a:off x="-200074" y="1995964"/>
                <a:ext cx="1046611" cy="658417"/>
              </a:xfrm>
              <a:prstGeom prst="chevron">
                <a:avLst/>
              </a:prstGeom>
              <a:solidFill>
                <a:schemeClr val="accent3">
                  <a:lumMod val="75000"/>
                </a:schemeClr>
              </a:solidFill>
              <a:ln>
                <a:noFill/>
              </a:ln>
              <a:effectLst/>
              <a:sp3d>
                <a:bevelT w="139700" h="139700"/>
              </a:sp3d>
            </p:spPr>
            <p:style>
              <a:lnRef idx="2">
                <a:scrgbClr r="0" g="0" b="0"/>
              </a:lnRef>
              <a:fillRef idx="1">
                <a:scrgbClr r="0" g="0" b="0"/>
              </a:fillRef>
              <a:effectRef idx="0">
                <a:scrgbClr r="0" g="0" b="0"/>
              </a:effectRef>
              <a:fontRef idx="minor">
                <a:schemeClr val="lt1"/>
              </a:fontRef>
            </p:style>
          </p:sp>
          <p:sp>
            <p:nvSpPr>
              <p:cNvPr id="17" name="Chevron 4"/>
              <p:cNvSpPr txBox="1"/>
              <p:nvPr/>
            </p:nvSpPr>
            <p:spPr>
              <a:xfrm>
                <a:off x="1" y="2161760"/>
                <a:ext cx="732628" cy="3139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a:p>
            </p:txBody>
          </p:sp>
        </p:grpSp>
        <p:grpSp>
          <p:nvGrpSpPr>
            <p:cNvPr id="13" name="Group 12"/>
            <p:cNvGrpSpPr/>
            <p:nvPr/>
          </p:nvGrpSpPr>
          <p:grpSpPr>
            <a:xfrm>
              <a:off x="1102159" y="4199744"/>
              <a:ext cx="7584639" cy="568713"/>
              <a:chOff x="644959" y="923887"/>
              <a:chExt cx="7584639" cy="655121"/>
            </a:xfrm>
          </p:grpSpPr>
          <p:sp>
            <p:nvSpPr>
              <p:cNvPr id="14" name="Round Same Side Corner Rectangle 13"/>
              <p:cNvSpPr/>
              <p:nvPr/>
            </p:nvSpPr>
            <p:spPr>
              <a:xfrm rot="5400000">
                <a:off x="4109717" y="-2540871"/>
                <a:ext cx="655121" cy="7584638"/>
              </a:xfrm>
              <a:prstGeom prst="round2SameRect">
                <a:avLst/>
              </a:prstGeom>
              <a:ln>
                <a:solidFill>
                  <a:schemeClr val="accent3">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 Same Side Corner Rectangle 4"/>
              <p:cNvSpPr txBox="1"/>
              <p:nvPr/>
            </p:nvSpPr>
            <p:spPr>
              <a:xfrm>
                <a:off x="658415" y="938340"/>
                <a:ext cx="7571183" cy="6406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172800" lvl="0"/>
                <a:r>
                  <a:rPr lang="en-GB" sz="1600" dirty="0"/>
                  <a:t>Some modules run concurrently at a number of locations. External examiners should be aware when sampling</a:t>
                </a:r>
                <a:endParaRPr lang="en-US" sz="1600" dirty="0"/>
              </a:p>
            </p:txBody>
          </p:sp>
        </p:grpSp>
      </p:grpSp>
    </p:spTree>
    <p:extLst>
      <p:ext uri="{BB962C8B-B14F-4D97-AF65-F5344CB8AC3E}">
        <p14:creationId xmlns:p14="http://schemas.microsoft.com/office/powerpoint/2010/main" val="221088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7202</TotalTime>
  <Words>7667</Words>
  <Application>Microsoft Office PowerPoint</Application>
  <PresentationFormat>On-screen Show (16:9)</PresentationFormat>
  <Paragraphs>980</Paragraphs>
  <Slides>39</Slides>
  <Notes>39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Akzidenz-Grotesk Pro Bold</vt:lpstr>
      <vt:lpstr>Arial</vt:lpstr>
      <vt:lpstr>Calibri</vt:lpstr>
      <vt:lpstr>Calibri</vt:lpstr>
      <vt:lpstr>Calibri (Body)</vt:lpstr>
      <vt:lpstr>Century Gothic</vt:lpstr>
      <vt:lpstr>Century Gothic</vt:lpstr>
      <vt:lpstr>Times New Roman</vt:lpstr>
      <vt:lpstr>Wingdings</vt:lpstr>
      <vt:lpstr>Wingdings 2</vt:lpstr>
      <vt:lpstr>Office Theme</vt:lpstr>
      <vt:lpstr>PowerPoint Presentation</vt:lpstr>
      <vt:lpstr>Virtual training session rules and etiquette! This session is being recorded for training purposes </vt:lpstr>
      <vt:lpstr> What are we covering? </vt:lpstr>
      <vt:lpstr> About DMU </vt:lpstr>
      <vt:lpstr>The role of the external examiner</vt:lpstr>
      <vt:lpstr>Examiners role with assessment</vt:lpstr>
      <vt:lpstr>At the start of each session</vt:lpstr>
      <vt:lpstr>What you need to do your job</vt:lpstr>
      <vt:lpstr>Outside of the assessment boards</vt:lpstr>
      <vt:lpstr>Extenuating circumstances</vt:lpstr>
      <vt:lpstr>Engaging external examiners</vt:lpstr>
      <vt:lpstr> Academic regulations </vt:lpstr>
      <vt:lpstr> Credit Framework and levels </vt:lpstr>
      <vt:lpstr> Programme specification </vt:lpstr>
      <vt:lpstr>Awards, credits and maximum periods of registration</vt:lpstr>
      <vt:lpstr>Key regulations overview</vt:lpstr>
      <vt:lpstr>Undergraduate progression</vt:lpstr>
      <vt:lpstr>Postgraduate progression</vt:lpstr>
      <vt:lpstr>Award classifications overview</vt:lpstr>
      <vt:lpstr>Safety-net emergency regulations overview</vt:lpstr>
      <vt:lpstr>UG degree classification under safety-net</vt:lpstr>
      <vt:lpstr>UG degree classification “consideration” band</vt:lpstr>
      <vt:lpstr>PG degree classification</vt:lpstr>
      <vt:lpstr>Why we have assessment boards</vt:lpstr>
      <vt:lpstr>How assessment boards operate</vt:lpstr>
      <vt:lpstr>Key roles for assessment boards</vt:lpstr>
      <vt:lpstr>Ratifying student results</vt:lpstr>
      <vt:lpstr>PowerPoint Presentation</vt:lpstr>
      <vt:lpstr>Results ratification – hints and tips</vt:lpstr>
      <vt:lpstr>External examiner reports</vt:lpstr>
      <vt:lpstr>Report proforma</vt:lpstr>
      <vt:lpstr>What happens to your report?</vt:lpstr>
      <vt:lpstr>Monitoring</vt:lpstr>
      <vt:lpstr>Payment of fees and expenses</vt:lpstr>
      <vt:lpstr>Fees and expenses - when</vt:lpstr>
      <vt:lpstr>Fees and expenses - who and where to</vt:lpstr>
      <vt:lpstr>What happens next?</vt:lpstr>
      <vt:lpstr>Contacts</vt:lpstr>
      <vt:lpstr>Useful resources</vt:lpstr>
    </vt:vector>
  </TitlesOfParts>
  <Company>De Montfort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Louise Newell</cp:lastModifiedBy>
  <cp:revision>432</cp:revision>
  <cp:lastPrinted>2020-01-10T13:41:33Z</cp:lastPrinted>
  <dcterms:created xsi:type="dcterms:W3CDTF">2016-08-23T16:14:56Z</dcterms:created>
  <dcterms:modified xsi:type="dcterms:W3CDTF">2022-03-24T11:49:40Z</dcterms:modified>
</cp:coreProperties>
</file>