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566" y="36"/>
      </p:cViewPr>
      <p:guideLst>
        <p:guide orient="horz" pos="5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203B2F-5A27-4141-B1A2-5678518F97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ECD20-FFA4-4C50-9186-DD05875BE6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6E232-9BDC-4A79-B81F-BAB3391B8B7D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54117-916A-4282-9E3A-3A3AAAE4C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BCEAB-86E4-4283-9753-38AD389D6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2381C-D87F-4729-B1FE-A83A08CE6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D4FF8-0A90-40B3-A36D-3F528EDB7B0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0119-FB6D-4A2D-A653-ADDA6985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D2D3-A4AF-49BD-A976-26AE5DDE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8035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20DBE3-3853-4927-9DEF-6DD6D80B684D}"/>
              </a:ext>
            </a:extLst>
          </p:cNvPr>
          <p:cNvSpPr/>
          <p:nvPr userDrawn="1"/>
        </p:nvSpPr>
        <p:spPr>
          <a:xfrm>
            <a:off x="432593" y="566637"/>
            <a:ext cx="11326814" cy="14256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ular Callout 97"/>
          <p:cNvSpPr/>
          <p:nvPr/>
        </p:nvSpPr>
        <p:spPr>
          <a:xfrm rot="5400000">
            <a:off x="4987139" y="9415387"/>
            <a:ext cx="2267691" cy="3189475"/>
          </a:xfrm>
          <a:prstGeom prst="wedgeRoundRectCallout">
            <a:avLst>
              <a:gd name="adj1" fmla="val 49301"/>
              <a:gd name="adj2" fmla="val -22072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571825" y="4732243"/>
            <a:ext cx="3542864" cy="1921012"/>
          </a:xfrm>
          <a:prstGeom prst="wedgeRoundRectCallout">
            <a:avLst>
              <a:gd name="adj1" fmla="val 1266"/>
              <a:gd name="adj2" fmla="val 80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266B96-AB4A-4039-AE3D-7EDCA748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C3EAC9F7-DE75-4711-94D0-7DD1FCBD4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5"/>
          <a:stretch/>
        </p:blipFill>
        <p:spPr>
          <a:xfrm>
            <a:off x="8703930" y="14831603"/>
            <a:ext cx="3354232" cy="1312069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1EEB6547-A27C-4192-85F6-2B260270C46C}"/>
              </a:ext>
            </a:extLst>
          </p:cNvPr>
          <p:cNvSpPr txBox="1"/>
          <p:nvPr/>
        </p:nvSpPr>
        <p:spPr>
          <a:xfrm>
            <a:off x="408834" y="327647"/>
            <a:ext cx="7988405" cy="38068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8000" b="1" spc="-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DMU Replay – beyond lecture capture</a:t>
            </a:r>
            <a:endParaRPr lang="en-US" sz="6000" b="1" spc="-300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6CD06EF-E1AE-49C1-A656-28A171E9F41E}"/>
              </a:ext>
            </a:extLst>
          </p:cNvPr>
          <p:cNvSpPr/>
          <p:nvPr/>
        </p:nvSpPr>
        <p:spPr>
          <a:xfrm flipH="1">
            <a:off x="766649" y="4922520"/>
            <a:ext cx="3185973" cy="1569720"/>
          </a:xfrm>
          <a:prstGeom prst="roundRect">
            <a:avLst>
              <a:gd name="adj" fmla="val 927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Survey</a:t>
            </a:r>
          </a:p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Focus groups</a:t>
            </a:r>
          </a:p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Round table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9125" y="10227502"/>
            <a:ext cx="1718553" cy="1481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34" y="10294522"/>
            <a:ext cx="1250713" cy="1275515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 rot="17801000">
            <a:off x="2471900" y="8084253"/>
            <a:ext cx="968007" cy="3083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ounded Rectangular Callout 80"/>
          <p:cNvSpPr/>
          <p:nvPr/>
        </p:nvSpPr>
        <p:spPr>
          <a:xfrm>
            <a:off x="1262274" y="12503328"/>
            <a:ext cx="3990975" cy="1921012"/>
          </a:xfrm>
          <a:prstGeom prst="wedgeRoundRectCallout">
            <a:avLst>
              <a:gd name="adj1" fmla="val 71025"/>
              <a:gd name="adj2" fmla="val -64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71">
            <a:extLst>
              <a:ext uri="{FF2B5EF4-FFF2-40B4-BE49-F238E27FC236}">
                <a16:creationId xmlns:a16="http://schemas.microsoft.com/office/drawing/2014/main" id="{46CD06EF-E1AE-49C1-A656-28A171E9F41E}"/>
              </a:ext>
            </a:extLst>
          </p:cNvPr>
          <p:cNvSpPr/>
          <p:nvPr/>
        </p:nvSpPr>
        <p:spPr>
          <a:xfrm flipH="1">
            <a:off x="1391646" y="12620957"/>
            <a:ext cx="3728993" cy="1705855"/>
          </a:xfrm>
          <a:prstGeom prst="roundRect">
            <a:avLst>
              <a:gd name="adj" fmla="val 927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Video feedback</a:t>
            </a:r>
          </a:p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Multimedia coursework</a:t>
            </a:r>
          </a:p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e-portfolios</a:t>
            </a:r>
          </a:p>
          <a:p>
            <a:r>
              <a:rPr lang="en-US" sz="2400" noProof="1">
                <a:solidFill>
                  <a:schemeClr val="tx1"/>
                </a:solidFill>
                <a:latin typeface="Akzidenz-Grotesk Pro Bold" panose="02000803050000020004" pitchFamily="50" charset="0"/>
              </a:rPr>
              <a:t>Flipped classroom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0E056E6-3FB8-4B8C-9810-53BB3D9B6A53}"/>
              </a:ext>
            </a:extLst>
          </p:cNvPr>
          <p:cNvSpPr txBox="1"/>
          <p:nvPr/>
        </p:nvSpPr>
        <p:spPr>
          <a:xfrm>
            <a:off x="133838" y="15945787"/>
            <a:ext cx="50667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kzidenz-Grotesk Pro Bold" panose="02000803050000020004" pitchFamily="50" charset="0"/>
              </a:rPr>
              <a:t>Images from Pixabay.com</a:t>
            </a:r>
          </a:p>
        </p:txBody>
      </p:sp>
      <p:sp>
        <p:nvSpPr>
          <p:cNvPr id="40" name="Rounded Rectangular Callout 77">
            <a:extLst>
              <a:ext uri="{FF2B5EF4-FFF2-40B4-BE49-F238E27FC236}">
                <a16:creationId xmlns:a16="http://schemas.microsoft.com/office/drawing/2014/main" id="{D6CEAE47-85B4-40F4-B5D2-136EF9A33A5E}"/>
              </a:ext>
            </a:extLst>
          </p:cNvPr>
          <p:cNvSpPr/>
          <p:nvPr/>
        </p:nvSpPr>
        <p:spPr>
          <a:xfrm rot="5400000">
            <a:off x="9076770" y="2222988"/>
            <a:ext cx="1755603" cy="2637622"/>
          </a:xfrm>
          <a:prstGeom prst="wedgeRoundRectCallout">
            <a:avLst>
              <a:gd name="adj1" fmla="val 123149"/>
              <a:gd name="adj2" fmla="val 45484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D3525F-B527-4B30-A17B-8E9F5289E92B}"/>
              </a:ext>
            </a:extLst>
          </p:cNvPr>
          <p:cNvSpPr/>
          <p:nvPr/>
        </p:nvSpPr>
        <p:spPr>
          <a:xfrm>
            <a:off x="8787995" y="2788920"/>
            <a:ext cx="2361845" cy="1485257"/>
          </a:xfrm>
          <a:prstGeom prst="roundRect">
            <a:avLst>
              <a:gd name="adj" fmla="val 927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kzidenz-Grotesk Pro Bold" panose="02000803050000020004" pitchFamily="50" charset="0"/>
              </a:rPr>
              <a:t>Literature review</a:t>
            </a:r>
            <a:endParaRPr lang="en-US" sz="2400" noProof="1">
              <a:solidFill>
                <a:schemeClr val="tx1"/>
              </a:solidFill>
              <a:latin typeface="Akzidenz-Grotesk Pro Bold" panose="02000803050000020004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88D28-C735-435F-8DC6-09E48B9CA0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77" t="14977" r="7949" b="17663"/>
          <a:stretch/>
        </p:blipFill>
        <p:spPr>
          <a:xfrm>
            <a:off x="133839" y="13962882"/>
            <a:ext cx="2650946" cy="2121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D7CD19-5BF2-4FB5-BFC8-D016F47BFA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72" t="21854" r="35970" b="14853"/>
          <a:stretch/>
        </p:blipFill>
        <p:spPr>
          <a:xfrm>
            <a:off x="5635249" y="4274177"/>
            <a:ext cx="3023625" cy="306881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0293650-3DA8-47B2-9865-E8F4E6BDA9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825" y="7053124"/>
            <a:ext cx="3990975" cy="1714500"/>
          </a:xfrm>
          <a:prstGeom prst="rect">
            <a:avLst/>
          </a:prstGeom>
        </p:spPr>
      </p:pic>
      <p:sp>
        <p:nvSpPr>
          <p:cNvPr id="50" name="Down Arrow 16">
            <a:extLst>
              <a:ext uri="{FF2B5EF4-FFF2-40B4-BE49-F238E27FC236}">
                <a16:creationId xmlns:a16="http://schemas.microsoft.com/office/drawing/2014/main" id="{9DFD4C98-AA79-4630-87B4-F40ADF04F65F}"/>
              </a:ext>
            </a:extLst>
          </p:cNvPr>
          <p:cNvSpPr/>
          <p:nvPr/>
        </p:nvSpPr>
        <p:spPr>
          <a:xfrm rot="1801611">
            <a:off x="6466965" y="7465864"/>
            <a:ext cx="968007" cy="237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ular Callout 80">
            <a:extLst>
              <a:ext uri="{FF2B5EF4-FFF2-40B4-BE49-F238E27FC236}">
                <a16:creationId xmlns:a16="http://schemas.microsoft.com/office/drawing/2014/main" id="{FA051C36-1AFD-4DC3-9F03-EEA7072B90C2}"/>
              </a:ext>
            </a:extLst>
          </p:cNvPr>
          <p:cNvSpPr/>
          <p:nvPr/>
        </p:nvSpPr>
        <p:spPr>
          <a:xfrm>
            <a:off x="7606975" y="12448224"/>
            <a:ext cx="3666407" cy="1921012"/>
          </a:xfrm>
          <a:prstGeom prst="wedgeRoundRectCallout">
            <a:avLst>
              <a:gd name="adj1" fmla="val -75229"/>
              <a:gd name="adj2" fmla="val -597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: Rounded Corners 88">
            <a:extLst>
              <a:ext uri="{FF2B5EF4-FFF2-40B4-BE49-F238E27FC236}">
                <a16:creationId xmlns:a16="http://schemas.microsoft.com/office/drawing/2014/main" id="{B853726D-9035-42A6-8576-7ABED9876CA0}"/>
              </a:ext>
            </a:extLst>
          </p:cNvPr>
          <p:cNvSpPr/>
          <p:nvPr/>
        </p:nvSpPr>
        <p:spPr>
          <a:xfrm>
            <a:off x="7776002" y="12554875"/>
            <a:ext cx="3354232" cy="1726218"/>
          </a:xfrm>
          <a:prstGeom prst="roundRect">
            <a:avLst>
              <a:gd name="adj" fmla="val 927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kzidenz-Grotesk Pro Bold" panose="02000803050000020004" pitchFamily="50" charset="0"/>
              </a:rPr>
              <a:t>Culture change</a:t>
            </a:r>
          </a:p>
          <a:p>
            <a:r>
              <a:rPr lang="en-US" sz="2400" dirty="0">
                <a:solidFill>
                  <a:schemeClr val="tx1"/>
                </a:solidFill>
                <a:latin typeface="Akzidenz-Grotesk Pro Bold" panose="02000803050000020004" pitchFamily="50" charset="0"/>
              </a:rPr>
              <a:t>Confidence</a:t>
            </a:r>
          </a:p>
          <a:p>
            <a:r>
              <a:rPr lang="en-US" sz="2400" dirty="0">
                <a:solidFill>
                  <a:schemeClr val="tx1"/>
                </a:solidFill>
                <a:latin typeface="Akzidenz-Grotesk Pro Bold" panose="02000803050000020004" pitchFamily="50" charset="0"/>
              </a:rPr>
              <a:t>Life skills</a:t>
            </a:r>
            <a:endParaRPr lang="en-US" sz="2400" noProof="1">
              <a:solidFill>
                <a:schemeClr val="tx1"/>
              </a:solidFill>
              <a:latin typeface="Akzidenz-Grotesk Pro Bold" panose="0200080305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93FDD-C391-4795-BF16-A96DE6047A89}"/>
              </a:ext>
            </a:extLst>
          </p:cNvPr>
          <p:cNvSpPr txBox="1"/>
          <p:nvPr/>
        </p:nvSpPr>
        <p:spPr>
          <a:xfrm>
            <a:off x="8434574" y="6239521"/>
            <a:ext cx="3222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kzidenz-Grotesk Pro Bold" panose="02000803050000020004" pitchFamily="50" charset="0"/>
              </a:rPr>
              <a:t>In the modern era, the </a:t>
            </a:r>
            <a:r>
              <a:rPr lang="en-US" sz="2400" b="1" dirty="0">
                <a:latin typeface="Akzidenz-Grotesk Pro Bold" panose="02000803050000020004" pitchFamily="50" charset="0"/>
              </a:rPr>
              <a:t>most basic</a:t>
            </a:r>
            <a:r>
              <a:rPr lang="en-US" sz="2400" dirty="0">
                <a:latin typeface="Akzidenz-Grotesk Pro Bold" panose="02000803050000020004" pitchFamily="50" charset="0"/>
              </a:rPr>
              <a:t> function that multimedia platforms are built to perform is lecture capture (</a:t>
            </a:r>
            <a:r>
              <a:rPr lang="en-US" sz="2400" dirty="0" err="1">
                <a:latin typeface="Akzidenz-Grotesk Pro Bold" panose="02000803050000020004" pitchFamily="50" charset="0"/>
              </a:rPr>
              <a:t>Barokas</a:t>
            </a:r>
            <a:r>
              <a:rPr lang="en-US" sz="2400" dirty="0">
                <a:latin typeface="Akzidenz-Grotesk Pro Bold" panose="02000803050000020004" pitchFamily="50" charset="0"/>
              </a:rPr>
              <a:t>, </a:t>
            </a:r>
            <a:r>
              <a:rPr lang="en-US" sz="2400" dirty="0" err="1">
                <a:latin typeface="Akzidenz-Grotesk Pro Bold" panose="02000803050000020004" pitchFamily="50" charset="0"/>
              </a:rPr>
              <a:t>Ketterl</a:t>
            </a:r>
            <a:r>
              <a:rPr lang="en-US" sz="2400" dirty="0">
                <a:latin typeface="Akzidenz-Grotesk Pro Bold" panose="02000803050000020004" pitchFamily="50" charset="0"/>
              </a:rPr>
              <a:t> &amp; Brooks, 2010)</a:t>
            </a:r>
            <a:endParaRPr lang="en-GB" sz="2400" dirty="0">
              <a:latin typeface="Akzidenz-Grotesk Pro Bold" panose="02000803050000020004" pitchFamily="50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CBB67B-26E7-406F-BEEC-929619CBB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30234" y="281661"/>
            <a:ext cx="720000" cy="7200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5912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9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809EC2"/>
      </a:accent1>
      <a:accent2>
        <a:srgbClr val="E7BC29"/>
      </a:accent2>
      <a:accent3>
        <a:srgbClr val="DD7E0E"/>
      </a:accent3>
      <a:accent4>
        <a:srgbClr val="9C85C0"/>
      </a:accent4>
      <a:accent5>
        <a:srgbClr val="6B3D8C"/>
      </a:accent5>
      <a:accent6>
        <a:srgbClr val="4E74A3"/>
      </a:accent6>
      <a:hlink>
        <a:srgbClr val="809EC2"/>
      </a:hlink>
      <a:folHlink>
        <a:srgbClr val="809EC2"/>
      </a:folHlink>
    </a:clrScheme>
    <a:fontScheme name="Custom 157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726512_Gameboard infographics poster_CLR_v2.potx" id="{974FAAA4-417E-4B40-9E79-5C44580DA19B}" vid="{4E917934-EB79-4AD8-AD86-F5C81CA500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53C8C-76F6-466B-8557-903D4E836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9F172-A451-4148-95C2-6FD07B0D0A90}">
  <ds:schemaRefs>
    <ds:schemaRef ds:uri="http://schemas.microsoft.com/office/2006/documentManagement/types"/>
    <ds:schemaRef ds:uri="http://www.w3.org/XML/1998/namespace"/>
    <ds:schemaRef ds:uri="http://purl.org/dc/terms/"/>
    <ds:schemaRef ds:uri="16c05727-aa75-4e4a-9b5f-8a80a116589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FCC6E2-333F-4CB3-8450-4414F25CE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Gameboard infographics poster</Template>
  <TotalTime>0</TotalTime>
  <Words>59</Words>
  <Application>Microsoft Office PowerPoint</Application>
  <PresentationFormat>Custom</PresentationFormat>
  <Paragraphs>15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Akzidenz-Grotesk Pro Bold</vt:lpstr>
      <vt:lpstr>Arial</vt:lpstr>
      <vt:lpstr>Calibri</vt:lpstr>
      <vt:lpstr>Rockwell</vt:lpstr>
      <vt:lpstr>Office Theme</vt:lpstr>
      <vt:lpstr>Infographic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2019-06-28T07:37:22Z</dcterms:created>
  <dcterms:modified xsi:type="dcterms:W3CDTF">2021-01-27T10:30:26Z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