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80" r:id="rId2"/>
    <p:sldId id="381" r:id="rId3"/>
    <p:sldId id="258" r:id="rId4"/>
    <p:sldId id="382" r:id="rId5"/>
    <p:sldId id="383" r:id="rId6"/>
    <p:sldId id="384" r:id="rId7"/>
    <p:sldId id="385" r:id="rId8"/>
    <p:sldId id="257" r:id="rId9"/>
    <p:sldId id="278" r:id="rId10"/>
    <p:sldId id="387" r:id="rId11"/>
    <p:sldId id="379" r:id="rId12"/>
    <p:sldId id="388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213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71F63F-CCBE-911E-4383-F93B3B86B6F7}" v="1" dt="2022-02-21T15:55:26.728"/>
    <p1510:client id="{8A3C6009-8B79-15C2-C2CC-CD7A1E4C8F91}" v="7" dt="2022-02-18T11:46:14.345"/>
    <p1510:client id="{95742099-83DD-DB8E-AD29-AF5CDB33548A}" v="6" dt="2021-03-13T14:41:44.741"/>
    <p1510:client id="{EF0F1422-70A1-46F3-A712-767F559B47D7}" v="1" dt="2021-02-25T13:50:32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68" autoAdjust="0"/>
  </p:normalViewPr>
  <p:slideViewPr>
    <p:cSldViewPr snapToGrid="0">
      <p:cViewPr varScale="1">
        <p:scale>
          <a:sx n="80" d="100"/>
          <a:sy n="80" d="100"/>
        </p:scale>
        <p:origin x="145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DFEAE-313D-4523-BF94-8D970A76D2AE}" type="datetimeFigureOut">
              <a:rPr lang="en-GB" smtClean="0"/>
              <a:t>11/07/2022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7B60A-31E4-43BD-9443-127E361101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803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CD6CE-33A3-AC45-A727-2A860B389A82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FA30E-D6AF-3E43-8259-18E2BB252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u.ac.uk/study/courses/undergraduate-courses/business-and-management-ba-degree/business-and-management-ba-hons.aspx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mu.ac.uk/study/courses/postgraduate-courses/master-of-business-administration-global-mba/master-of-business-administration-mba-global.aspx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C50QGOys2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1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5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numbers will be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These numbers will be updated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 past students have visited countries such as China, Iceland or the USA.</a:t>
            </a: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restrictions easing here are some of the countries students will have the opportunity to visit: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Republic of Guatemala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Germany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my other countries.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3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Find new news stories and update </a:t>
            </a:r>
            <a:endParaRPr lang="en-GB" dirty="0"/>
          </a:p>
          <a:p>
            <a:endParaRPr lang="en-GB" dirty="0"/>
          </a:p>
          <a:p>
            <a:r>
              <a:rPr lang="en-GB" dirty="0"/>
              <a:t>From left to right 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  <a:p>
            <a:pPr marL="228600" indent="-228600">
              <a:buAutoNum type="arabicPeriod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Humraj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Dosanjh </a:t>
            </a:r>
            <a:r>
              <a:rPr lang="en-GB" dirty="0"/>
              <a:t>– while in his final year of his Marketing degree,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Humraj</a:t>
            </a:r>
            <a:r>
              <a:rPr lang="en-GB" dirty="0"/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landed his dream role as a Marketing Excellence Graduate at one of the world’s largest pharmaceutical companies, Bayer:</a:t>
            </a:r>
            <a:r>
              <a:rPr lang="en-GB" dirty="0"/>
              <a:t> https://www.dmu.ac.uk/about-dmu/news/2021/february/dmu-grad-lands-sought-after-role-during-global-pandemic.aspx </a:t>
            </a:r>
          </a:p>
          <a:p>
            <a:pPr marL="228600" indent="-228600">
              <a:buAutoNum type="arabicPeriod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Nodira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Karimjonzoda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dirty="0"/>
              <a:t>–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 a placement year at the NHS West Leicestershire Clinical Commissioning Group within primary care and represented DMU at the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FTxBocconi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Talent Challenge – a global competition hosted by the Financial Times </a:t>
            </a:r>
            <a:r>
              <a:rPr lang="en-GB" dirty="0"/>
              <a:t>: https://www.dmu.ac.uk/about-dmu/news/2021/august/nodira-uses-clearing-at-dmu-to-swap-business-diploma-for-degree.aspx </a:t>
            </a:r>
          </a:p>
          <a:p>
            <a:pPr marL="228600" indent="-228600"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Shaquille Hunter – he used the skills learned in DMU’s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Business Management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degree and his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Masters of Business Administration MBA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start a successful drinks company, Sip Shack: https://www.dmu.ac.uk/about-dmu/news/2021/september/dmu-graduate-hoping-to-take-the-drinks-industry-by-storm-as-sales-pass-a-quarter-of-a-million.aspx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5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4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Graduation</a:t>
            </a:r>
            <a:r>
              <a:rPr lang="en-US" baseline="0" dirty="0"/>
              <a:t> Video link: </a:t>
            </a:r>
            <a:r>
              <a:rPr lang="en-GB" dirty="0">
                <a:hlinkClick r:id="rId3"/>
              </a:rPr>
              <a:t>https://www.youtube.com/watch?v=EC50QGOys2g</a:t>
            </a:r>
            <a:r>
              <a:rPr lang="en-GB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FA30E-D6AF-3E43-8259-18E2BB2526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1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019BA-E38B-9C49-8C70-3CE7EB8F3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ACD84-5078-1A4D-901B-B145633B0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52CE8-84F1-2A46-AC8D-86A16206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008E7-8FDE-494A-9252-DD221FAE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A98AC-ECC5-C544-9017-0FFD6F43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6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FE12-BC0F-EC42-B718-DD64C1C1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28CF9A-FD6B-4245-A0C6-EB2ABA7A8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6B221-9014-B34F-B84C-F836A38F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9D926-C60A-A042-A8D9-1DD632A11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F1B7F-ABE1-7844-A995-5F569BAA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CC3E53-AD22-F043-9F26-963169FC2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AE648-4EEF-B34A-A8B8-B6089909C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4F4F9-C9A0-1D44-A6DF-C55CA80C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1A3B7-844C-3B40-B541-50F4D380A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324B-2F3A-ED4D-85CC-F9B013A2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4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950DC-E411-B049-85EA-3BC10D54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A8E68-90DE-984B-8640-0087F554B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5F789-46F1-E94D-AF30-151CD48BC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D1D0E-A0DE-3D4E-976D-1232F7A2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B42DF-18FC-2D4E-AE03-7088D5DF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8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A3A1-39AF-E543-B984-55287FD6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F9C89-7E0C-884C-B8D9-0386E6612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A5EC8-2B1C-4040-A6A1-529134553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206B9-D71E-1B4E-9384-86A59C34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EB3B3-B2CB-5C4D-86E8-B17FB783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0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8863-314D-9E43-A0E9-065C463A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5ABD2-570A-7043-8713-E84AACD58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70DAD-0C27-C540-97FA-9C0239A65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24BF3-4D9D-F647-B283-F5C6E403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F9F64-99BA-E442-B224-B0ADE66E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E2C3C-0B47-6346-AE11-B3285227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8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7181-0650-C848-8816-E755F61C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B27C7-C379-764C-B61B-F2FFFE107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095BE-036D-3545-A330-D4D8741D7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90ABF-8C96-B54E-8167-27359CF4F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1C4EC-D0AD-4F43-BBA1-8E9845EEB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A73589-9527-EC4C-99A7-BE9A0C6E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60E051-0666-5D4A-B7B7-D881B8A4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01492-99CB-D545-9F30-C588A583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4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6B8B0-6C6B-C44A-A138-5FA095AF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31A72-6CEF-B14D-8096-70CF5734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54376-49B2-7743-97FC-D3DF59845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2485E-B64D-9548-940B-49B72705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7A049-C231-3441-96E1-341694BF6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381D9-9F58-DF45-AA78-C1034AE2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1B9AD-AF5F-FC44-A849-0E4B1FBE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2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EF3B-370B-8F46-8FDC-DBE48C62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0A2FD-2B37-1E40-BE9D-22ACE4438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67595-76A1-344C-87FA-0F86307BF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A0823-E850-4C48-A4EF-E3ABD1BC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70611-6D5D-9149-A070-ACC5675E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A1258-11EE-714A-AFC6-E4763768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3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9935B-2DE5-1B4B-85A3-3C977C4A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78BBD-DCDF-9D43-8059-D045873B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2FDF3-2951-0E42-BBF9-8C2CAD25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C5E17-E984-2145-AD60-D216D61B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2CF89-56B8-3749-ABE9-B99F0350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2870B-47A1-C043-86DD-A579964B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8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C606D-9ADB-4245-B22E-DB4B9930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DEAD8-10F8-7546-A466-CE866FD57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C508F-2ECC-E345-8E8A-D4FA8D2B9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2BE0-36F3-9C4E-BCD7-06381C0FCE4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27D5-278E-F44E-89E3-F46D1A021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449E-8B89-E342-A89D-74C192FF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C39C2-0CB7-8645-8885-BE20647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gif"/><Relationship Id="rId10" Type="http://schemas.openxmlformats.org/officeDocument/2006/relationships/image" Target="../media/image40.jpe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www.youtube.com/watch?v=EC50QGOys2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9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5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24" Type="http://schemas.openxmlformats.org/officeDocument/2006/relationships/image" Target="../media/image32.jp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23" Type="http://schemas.openxmlformats.org/officeDocument/2006/relationships/image" Target="../media/image31.jp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009D2A-6868-FB4F-8B35-71B53B84A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26869E-3CD8-4BD0-B5A0-2C546ADD085F}"/>
              </a:ext>
            </a:extLst>
          </p:cNvPr>
          <p:cNvSpPr/>
          <p:nvPr/>
        </p:nvSpPr>
        <p:spPr>
          <a:xfrm>
            <a:off x="100361" y="3261731"/>
            <a:ext cx="3033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Akzidenz-Grotesk Pro"/>
              </a:rPr>
              <a:t>Faculty of Business and Law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60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5C4C-0E19-2543-A53E-C500E48B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W:\Marketing Team\~BAL\Logos\Logos 2016\SBC_Silver_Award.jpg">
            <a:extLst>
              <a:ext uri="{FF2B5EF4-FFF2-40B4-BE49-F238E27FC236}">
                <a16:creationId xmlns:a16="http://schemas.microsoft.com/office/drawing/2014/main" id="{CA1A0830-20F9-4A47-A76D-50ABA491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30" y="1867960"/>
            <a:ext cx="1563638" cy="15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W:\Marketing Team\~BAL\Logos\Logos 2015\cfa uk.jpg">
            <a:extLst>
              <a:ext uri="{FF2B5EF4-FFF2-40B4-BE49-F238E27FC236}">
                <a16:creationId xmlns:a16="http://schemas.microsoft.com/office/drawing/2014/main" id="{ABD917EC-1CC6-445C-8DC0-FD758233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91" y="5395559"/>
            <a:ext cx="23812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kaur06\Desktop\ALP LOGO (GOLD).png">
            <a:extLst>
              <a:ext uri="{FF2B5EF4-FFF2-40B4-BE49-F238E27FC236}">
                <a16:creationId xmlns:a16="http://schemas.microsoft.com/office/drawing/2014/main" id="{C96C7A81-6B68-4201-9528-836EF57F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99" y="4184747"/>
            <a:ext cx="12135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Marketing Team\~BAL\Logos\Logos 2016\CIM Graduate Gateway_Blue RGB.jpg">
            <a:extLst>
              <a:ext uri="{FF2B5EF4-FFF2-40B4-BE49-F238E27FC236}">
                <a16:creationId xmlns:a16="http://schemas.microsoft.com/office/drawing/2014/main" id="{3F7CD1FE-B87E-4F42-A508-505231F5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6" y="3297394"/>
            <a:ext cx="106171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Marketing Team\~BAL\Logos\Logos 2015\ABS LOGO\logo-ABS.png">
            <a:extLst>
              <a:ext uri="{FF2B5EF4-FFF2-40B4-BE49-F238E27FC236}">
                <a16:creationId xmlns:a16="http://schemas.microsoft.com/office/drawing/2014/main" id="{6A133F4A-0BA2-4BBE-8BEC-65047F64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99" y="2170139"/>
            <a:ext cx="176326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W:\Marketing Team\~BAL\Logos\Logos 2015\CII LOGO\CII Black logo 18mm.jpg">
            <a:extLst>
              <a:ext uri="{FF2B5EF4-FFF2-40B4-BE49-F238E27FC236}">
                <a16:creationId xmlns:a16="http://schemas.microsoft.com/office/drawing/2014/main" id="{5A2CAF49-4C34-4814-8C32-50540DA8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903" y="4935146"/>
            <a:ext cx="893933" cy="12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W:\Marketing Team\~BAL\Logos\Logos 2015\CIPD\CIPD_AppCentrelogo_Purple_Large_RGB.jpg">
            <a:extLst>
              <a:ext uri="{FF2B5EF4-FFF2-40B4-BE49-F238E27FC236}">
                <a16:creationId xmlns:a16="http://schemas.microsoft.com/office/drawing/2014/main" id="{9BC3011E-A8B3-4D2B-A62D-8320B525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92" y="4616554"/>
            <a:ext cx="138508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W:\Marketing Team\~BAL\Logos\Logos 2015\CIPFA Logo 2015\Cipfa_corporate_CMYK.jpg">
            <a:extLst>
              <a:ext uri="{FF2B5EF4-FFF2-40B4-BE49-F238E27FC236}">
                <a16:creationId xmlns:a16="http://schemas.microsoft.com/office/drawing/2014/main" id="{D809100E-FC8E-47A7-B15B-47DDC65B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5" y="5693010"/>
            <a:ext cx="395771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W:\Marketing Team\~BAL\Logos\Logos 2015\AIA Logo.jpg">
            <a:extLst>
              <a:ext uri="{FF2B5EF4-FFF2-40B4-BE49-F238E27FC236}">
                <a16:creationId xmlns:a16="http://schemas.microsoft.com/office/drawing/2014/main" id="{B5EED599-F563-4EBB-8266-1FAD42F3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9" y="2087790"/>
            <a:ext cx="129819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rkaur06\Desktop\partner-in-learning-rgb-bottom.jpg">
            <a:extLst>
              <a:ext uri="{FF2B5EF4-FFF2-40B4-BE49-F238E27FC236}">
                <a16:creationId xmlns:a16="http://schemas.microsoft.com/office/drawing/2014/main" id="{F0391C12-EAFC-4F0C-8C93-050DC1F38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15293" r="17876" b="9843"/>
          <a:stretch/>
        </p:blipFill>
        <p:spPr bwMode="auto">
          <a:xfrm>
            <a:off x="10120695" y="2356672"/>
            <a:ext cx="1053251" cy="166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rkaur06\Desktop\CIMA_Logo_Online_RGB.png">
            <a:extLst>
              <a:ext uri="{FF2B5EF4-FFF2-40B4-BE49-F238E27FC236}">
                <a16:creationId xmlns:a16="http://schemas.microsoft.com/office/drawing/2014/main" id="{51A3C20E-8135-445D-8F9D-56B53FC38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19" y="3278489"/>
            <a:ext cx="3235875" cy="9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W:\Marketing Team\~BAL\Logos\Old logos\logo_basl4.gif">
            <a:extLst>
              <a:ext uri="{FF2B5EF4-FFF2-40B4-BE49-F238E27FC236}">
                <a16:creationId xmlns:a16="http://schemas.microsoft.com/office/drawing/2014/main" id="{568B9267-7B68-4705-BD47-9A7396D8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5" y="4652180"/>
            <a:ext cx="2697053" cy="84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mage result for cpa logo">
            <a:extLst>
              <a:ext uri="{FF2B5EF4-FFF2-40B4-BE49-F238E27FC236}">
                <a16:creationId xmlns:a16="http://schemas.microsoft.com/office/drawing/2014/main" id="{934E3DAC-7B4A-44BA-B9A6-7605288B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64" y="5596919"/>
            <a:ext cx="1269386" cy="5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W:\Marketing Team\~BAL\Logos\Logos 2015\ACTlogo_Horiz_rgb_300dpi.png">
            <a:extLst>
              <a:ext uri="{FF2B5EF4-FFF2-40B4-BE49-F238E27FC236}">
                <a16:creationId xmlns:a16="http://schemas.microsoft.com/office/drawing/2014/main" id="{9CD908C8-E9E5-45D3-9B0A-B9235CFD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34" y="3832258"/>
            <a:ext cx="293841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aacsb logo">
            <a:extLst>
              <a:ext uri="{FF2B5EF4-FFF2-40B4-BE49-F238E27FC236}">
                <a16:creationId xmlns:a16="http://schemas.microsoft.com/office/drawing/2014/main" id="{CC84F79A-8C58-435D-8AB8-6C29B995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48" y="1761452"/>
            <a:ext cx="1557094" cy="80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0E27C62-DFBE-4EB4-B492-7CA7167133BB}"/>
              </a:ext>
            </a:extLst>
          </p:cNvPr>
          <p:cNvSpPr txBox="1">
            <a:spLocks/>
          </p:cNvSpPr>
          <p:nvPr/>
        </p:nvSpPr>
        <p:spPr bwMode="auto">
          <a:xfrm>
            <a:off x="4587368" y="682265"/>
            <a:ext cx="2314211" cy="49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635" b="1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02006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004011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506017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008022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400" b="0" dirty="0">
                <a:solidFill>
                  <a:srgbClr val="932135"/>
                </a:solidFill>
                <a:latin typeface="Akzidenz-Grotesk Pro Bold" panose="02000803050000020004" pitchFamily="50" charset="0"/>
              </a:rPr>
              <a:t>Accreditations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B7A6E9-3084-4030-9A5D-F813149B4F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86" y="2630244"/>
            <a:ext cx="1928159" cy="15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8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6D0283-841C-C842-876A-4B434D34F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11" y="0"/>
            <a:ext cx="12198443" cy="6865200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3C47D0C-CA54-4851-BFE0-02D297FC6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11" y="-7200"/>
            <a:ext cx="12285634" cy="6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03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5C4C-0E19-2543-A53E-C500E48B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D2111A-80A1-487C-9480-6406C52FF832}"/>
              </a:ext>
            </a:extLst>
          </p:cNvPr>
          <p:cNvSpPr/>
          <p:nvPr/>
        </p:nvSpPr>
        <p:spPr>
          <a:xfrm>
            <a:off x="5111609" y="1078468"/>
            <a:ext cx="64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>
                <a:solidFill>
                  <a:srgbClr val="932135"/>
                </a:solidFill>
                <a:latin typeface="Akzidenz-Grotesk Pro Bold" panose="02000803050000020004" pitchFamily="50" charset="0"/>
                <a:ea typeface="ＭＳ Ｐゴシック" charset="0"/>
                <a:cs typeface="Arial"/>
              </a:rPr>
              <a:t>Why come to DMU </a:t>
            </a:r>
          </a:p>
          <a:p>
            <a:pPr algn="ctr"/>
            <a:r>
              <a:rPr lang="en-GB" sz="2200">
                <a:solidFill>
                  <a:srgbClr val="932135"/>
                </a:solidFill>
                <a:latin typeface="Akzidenz-Grotesk Pro Bold" panose="02000803050000020004" pitchFamily="50" charset="0"/>
                <a:ea typeface="ＭＳ Ｐゴシック" charset="0"/>
                <a:cs typeface="Arial"/>
              </a:rPr>
              <a:t>for Business and Law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1FDFC-A3D0-4F27-9B8F-D494D146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6855" y="0"/>
            <a:ext cx="10303727" cy="6858000"/>
          </a:xfrm>
          <a:prstGeom prst="parallelogram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8C0226-467A-431A-8FDA-3D685DB54C72}"/>
              </a:ext>
            </a:extLst>
          </p:cNvPr>
          <p:cNvSpPr/>
          <p:nvPr/>
        </p:nvSpPr>
        <p:spPr>
          <a:xfrm>
            <a:off x="6631131" y="2286059"/>
            <a:ext cx="5560869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Akzidenz-Grotesk Pro"/>
              </a:rPr>
              <a:t>Fantastic facilities</a:t>
            </a:r>
            <a:endParaRPr lang="en-GB" sz="2000">
              <a:latin typeface="Akzidenz-Grotesk Pro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Akzidenz-Grotesk Pro"/>
              </a:rPr>
              <a:t>Dedicated staff</a:t>
            </a:r>
            <a:endParaRPr lang="en-GB" sz="2000">
              <a:latin typeface="Akzidenz-Grotesk Pro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Akzidenz-Grotesk Pro"/>
              </a:rPr>
              <a:t>Focus on employability</a:t>
            </a:r>
            <a:endParaRPr lang="en-GB" sz="2000">
              <a:latin typeface="Akzidenz-Grotesk Pro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Akzidenz-Grotesk Pro"/>
              </a:rPr>
              <a:t>International opportunities</a:t>
            </a:r>
            <a:endParaRPr lang="en-GB" sz="2000">
              <a:latin typeface="Akzidenz-Grotesk Pro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Akzidenz-Grotesk Pro"/>
              </a:rPr>
              <a:t>Great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14173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06E941-0799-40FC-8846-9156F7F3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05624A-91B2-4A1E-A92D-1647327FD040}"/>
              </a:ext>
            </a:extLst>
          </p:cNvPr>
          <p:cNvSpPr/>
          <p:nvPr/>
        </p:nvSpPr>
        <p:spPr>
          <a:xfrm>
            <a:off x="5142867" y="2144624"/>
            <a:ext cx="6312395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Akzidenz-Grotesk Pro"/>
              </a:rPr>
              <a:t>Leadership: </a:t>
            </a:r>
            <a:r>
              <a:rPr lang="en-GB" sz="2000" dirty="0">
                <a:latin typeface="Akzidenz-Grotesk Pro"/>
              </a:rPr>
              <a:t>Confidence and courage to shape a better future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Akzidenz-Grotesk Pro"/>
              </a:rPr>
              <a:t>Integrity: </a:t>
            </a:r>
            <a:r>
              <a:rPr lang="en-GB" sz="2000" dirty="0">
                <a:latin typeface="Akzidenz-Grotesk Pro"/>
              </a:rPr>
              <a:t>Taking personal pride in our work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Akzidenz-Grotesk Pro"/>
              </a:rPr>
              <a:t>Creativity:</a:t>
            </a:r>
            <a:r>
              <a:rPr lang="en-GB" sz="2000" dirty="0">
                <a:latin typeface="Akzidenz-Grotesk Pro"/>
              </a:rPr>
              <a:t> Thinking beyond the usual and embracing ideas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Akzidenz-Grotesk Pro"/>
              </a:rPr>
              <a:t>Global mindedness: </a:t>
            </a:r>
            <a:r>
              <a:rPr lang="en-GB" sz="2000" dirty="0">
                <a:latin typeface="Akzidenz-Grotesk Pro"/>
              </a:rPr>
              <a:t>Finding opportunities in our diversity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Akzidenz-Grotesk Pro"/>
              </a:rPr>
              <a:t>Community:</a:t>
            </a:r>
            <a:r>
              <a:rPr lang="en-GB" sz="2000" dirty="0">
                <a:latin typeface="Akzidenz-Grotesk Pro"/>
              </a:rPr>
              <a:t> Realising the purpose and power of business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18469-D506-4392-AB00-A3E8E7343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2867" y="0"/>
            <a:ext cx="10285734" cy="6858000"/>
          </a:xfrm>
          <a:prstGeom prst="parallelogram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38F3B4-2484-41C5-8A91-DB2DF4FAC4A6}"/>
              </a:ext>
            </a:extLst>
          </p:cNvPr>
          <p:cNvSpPr/>
          <p:nvPr/>
        </p:nvSpPr>
        <p:spPr>
          <a:xfrm>
            <a:off x="5517576" y="778891"/>
            <a:ext cx="4353339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932135"/>
                </a:solidFill>
                <a:latin typeface="Akzidenz-Grotesk Pro Bold" panose="02000803050000020004" pitchFamily="50" charset="0"/>
              </a:rPr>
              <a:t>Faculty of Business and Law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6E3280-273C-4C3D-9C21-3CEF65B6E02D}"/>
              </a:ext>
            </a:extLst>
          </p:cNvPr>
          <p:cNvSpPr/>
          <p:nvPr/>
        </p:nvSpPr>
        <p:spPr>
          <a:xfrm>
            <a:off x="6490764" y="1169194"/>
            <a:ext cx="1463991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rgbClr val="932135"/>
                </a:solidFill>
                <a:latin typeface="Akzidenz-Grotesk Pro Bold" panose="02000803050000020004" pitchFamily="50" charset="0"/>
              </a:rPr>
              <a:t>Our Values </a:t>
            </a:r>
          </a:p>
        </p:txBody>
      </p:sp>
    </p:spTree>
    <p:extLst>
      <p:ext uri="{BB962C8B-B14F-4D97-AF65-F5344CB8AC3E}">
        <p14:creationId xmlns:p14="http://schemas.microsoft.com/office/powerpoint/2010/main" val="264838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5C4C-0E19-2543-A53E-C500E48B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F8080-FACC-408C-9A46-A9B450A1B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121" y="1976592"/>
            <a:ext cx="7334016" cy="4881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658FB-778D-4E64-9C54-E47539CAF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895" y="1976592"/>
            <a:ext cx="7334016" cy="48814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D78F6F-BF67-4E97-B1E4-66C46705128D}"/>
              </a:ext>
            </a:extLst>
          </p:cNvPr>
          <p:cNvSpPr/>
          <p:nvPr/>
        </p:nvSpPr>
        <p:spPr>
          <a:xfrm>
            <a:off x="3788628" y="476212"/>
            <a:ext cx="4614743" cy="1341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900" dirty="0">
                <a:solidFill>
                  <a:srgbClr val="932135"/>
                </a:solidFill>
                <a:latin typeface="Akzidenz-Grotesk Pro Bold" panose="02000803050000020004" pitchFamily="50" charset="0"/>
              </a:rPr>
              <a:t>Leicester Castle Business School &amp; Leicester De Montfort Law School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rgbClr val="932135"/>
              </a:solidFill>
              <a:latin typeface="Akzidenz-Grotesk Pro Bold" panose="020008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7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5C4C-0E19-2543-A53E-C500E48B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3316FD-32B0-4F95-BE07-AA9D89EE9B69}"/>
              </a:ext>
            </a:extLst>
          </p:cNvPr>
          <p:cNvSpPr/>
          <p:nvPr/>
        </p:nvSpPr>
        <p:spPr>
          <a:xfrm>
            <a:off x="6912303" y="1168847"/>
            <a:ext cx="2838919" cy="966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>
                <a:solidFill>
                  <a:srgbClr val="932135"/>
                </a:solidFill>
                <a:latin typeface="Akzidenz-Grotesk Pro Bold" panose="02000803050000020004" pitchFamily="50" charset="0"/>
              </a:rPr>
              <a:t>Our Research Culture</a:t>
            </a:r>
          </a:p>
          <a:p>
            <a:pPr>
              <a:lnSpc>
                <a:spcPct val="150000"/>
              </a:lnSpc>
            </a:pPr>
            <a:endParaRPr lang="en-GB" sz="2000">
              <a:solidFill>
                <a:srgbClr val="932135"/>
              </a:solidFill>
              <a:latin typeface="Akzidenz-Grotesk Pro Bold" panose="02000803050000020004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1E855-6528-44F3-94C9-47A0A5273F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70"/>
          <a:stretch/>
        </p:blipFill>
        <p:spPr>
          <a:xfrm rot="10800000" flipH="1" flipV="1">
            <a:off x="-2204705" y="-716883"/>
            <a:ext cx="9267575" cy="7574883"/>
          </a:xfrm>
          <a:prstGeom prst="parallelogram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281195-6C4F-49FF-9AE6-223325365F39}"/>
              </a:ext>
            </a:extLst>
          </p:cNvPr>
          <p:cNvSpPr/>
          <p:nvPr/>
        </p:nvSpPr>
        <p:spPr>
          <a:xfrm>
            <a:off x="6642680" y="1802267"/>
            <a:ext cx="4677532" cy="3739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International research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Growing community of postgraduate research scholars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Success in research grant income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Quality research publications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Focus on work to resolve some of the world’s grand challenges </a:t>
            </a:r>
          </a:p>
        </p:txBody>
      </p:sp>
    </p:spTree>
    <p:extLst>
      <p:ext uri="{BB962C8B-B14F-4D97-AF65-F5344CB8AC3E}">
        <p14:creationId xmlns:p14="http://schemas.microsoft.com/office/powerpoint/2010/main" val="298468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5C4C-0E19-2543-A53E-C500E48B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EC6393-C7A2-441C-AC22-15A3D5073F27}"/>
              </a:ext>
            </a:extLst>
          </p:cNvPr>
          <p:cNvSpPr/>
          <p:nvPr/>
        </p:nvSpPr>
        <p:spPr>
          <a:xfrm>
            <a:off x="7015663" y="1069385"/>
            <a:ext cx="2663165" cy="1017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>
                <a:solidFill>
                  <a:srgbClr val="932135"/>
                </a:solidFill>
                <a:latin typeface="Akzidenz-Grotesk Pro Bold" panose="02000803050000020004" pitchFamily="50" charset="0"/>
              </a:rPr>
              <a:t>Research Impact</a:t>
            </a:r>
          </a:p>
          <a:p>
            <a:pPr>
              <a:lnSpc>
                <a:spcPct val="150000"/>
              </a:lnSpc>
            </a:pPr>
            <a:endParaRPr lang="en-GB">
              <a:solidFill>
                <a:srgbClr val="932135"/>
              </a:solidFill>
              <a:latin typeface="Akzidenz-Grotesk Pro Bold" panose="02000803050000020004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B0454-7421-4261-AED8-547DB4EF5F28}"/>
              </a:ext>
            </a:extLst>
          </p:cNvPr>
          <p:cNvSpPr/>
          <p:nvPr/>
        </p:nvSpPr>
        <p:spPr>
          <a:xfrm>
            <a:off x="6692225" y="2283589"/>
            <a:ext cx="4152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In our city - for example tackling homelessness </a:t>
            </a:r>
          </a:p>
          <a:p>
            <a:pPr lvl="0"/>
            <a:endParaRPr lang="en-GB" sz="2000">
              <a:latin typeface="Akzidenz-Grotesk Pro Regular" panose="02000503030000020003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Across the country – examining democracy and the impact of austerity</a:t>
            </a:r>
          </a:p>
          <a:p>
            <a:pPr lvl="0"/>
            <a:endParaRPr lang="en-GB" sz="2000">
              <a:latin typeface="Akzidenz-Grotesk Pro Regular" panose="02000503030000020003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kzidenz-Grotesk Pro Regular" panose="02000503030000020003" pitchFamily="50" charset="0"/>
              </a:rPr>
              <a:t>Shaping our world – international projects working with communities across the globe, for example with entrepreneurs in Africa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921E0-6E4D-4BED-ADB4-A72804D16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915" y="-232917"/>
            <a:ext cx="9021928" cy="7090917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80418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5C4C-0E19-2543-A53E-C500E48B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54D85F-A119-4EEC-9FFA-19F81D1CD5A5}"/>
              </a:ext>
            </a:extLst>
          </p:cNvPr>
          <p:cNvSpPr txBox="1">
            <a:spLocks/>
          </p:cNvSpPr>
          <p:nvPr/>
        </p:nvSpPr>
        <p:spPr bwMode="auto">
          <a:xfrm>
            <a:off x="3069744" y="801179"/>
            <a:ext cx="5291165" cy="5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635" b="1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02006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004011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506017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008022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400" b="0">
                <a:solidFill>
                  <a:srgbClr val="932135"/>
                </a:solidFill>
                <a:latin typeface="Akzidenz-Grotesk Pro Bold" panose="02000803050000020004" pitchFamily="50" charset="0"/>
              </a:rPr>
              <a:t>Student headline figures 2019/20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9753E-A128-4F04-AA5A-DA736E3E26C5}"/>
              </a:ext>
            </a:extLst>
          </p:cNvPr>
          <p:cNvSpPr txBox="1">
            <a:spLocks/>
          </p:cNvSpPr>
          <p:nvPr/>
        </p:nvSpPr>
        <p:spPr bwMode="auto">
          <a:xfrm>
            <a:off x="2631164" y="5965075"/>
            <a:ext cx="6374554" cy="3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635" b="1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02006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004011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506017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008022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400" b="0">
                <a:solidFill>
                  <a:srgbClr val="932135"/>
                </a:solidFill>
                <a:latin typeface="Akzidenz-Grotesk Pro Bold" panose="02000803050000020004" pitchFamily="50" charset="0"/>
              </a:rPr>
              <a:t>Figures are correct as of January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A1A6E-5BBF-40C8-868F-89821539FB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995" b="29150"/>
          <a:stretch/>
        </p:blipFill>
        <p:spPr>
          <a:xfrm>
            <a:off x="5945177" y="2285755"/>
            <a:ext cx="4497315" cy="3356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3016B-F8FC-4BD1-A428-5C128904D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83" b="59005"/>
          <a:stretch/>
        </p:blipFill>
        <p:spPr>
          <a:xfrm>
            <a:off x="1007694" y="2175545"/>
            <a:ext cx="4497315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5C4C-0E19-2543-A53E-C500E48B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35E353-5084-4B3C-9664-2905B90823B4}"/>
              </a:ext>
            </a:extLst>
          </p:cNvPr>
          <p:cNvSpPr txBox="1">
            <a:spLocks/>
          </p:cNvSpPr>
          <p:nvPr/>
        </p:nvSpPr>
        <p:spPr bwMode="auto">
          <a:xfrm>
            <a:off x="3425014" y="848124"/>
            <a:ext cx="4717203" cy="49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635" b="1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02006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004011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506017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008022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400" b="0" dirty="0">
                <a:solidFill>
                  <a:srgbClr val="932135"/>
                </a:solidFill>
                <a:latin typeface="Akzidenz-Grotesk Pro Bold" panose="02000803050000020004" pitchFamily="50" charset="0"/>
              </a:rPr>
              <a:t>Staff headline figures 2019/20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B673D7-C210-4EBA-9686-3F2F82BC496F}"/>
              </a:ext>
            </a:extLst>
          </p:cNvPr>
          <p:cNvSpPr txBox="1">
            <a:spLocks/>
          </p:cNvSpPr>
          <p:nvPr/>
        </p:nvSpPr>
        <p:spPr bwMode="auto">
          <a:xfrm>
            <a:off x="2631164" y="5965075"/>
            <a:ext cx="6374554" cy="3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635" b="1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02006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004011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506017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008022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1400" b="0">
                <a:solidFill>
                  <a:srgbClr val="932135"/>
                </a:solidFill>
                <a:latin typeface="Akzidenz-Grotesk Pro Bold" panose="02000803050000020004" pitchFamily="50" charset="0"/>
              </a:rPr>
              <a:t>Figures are correct as of January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551FF-3F0B-4FDB-AAE8-5438CECD7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8" t="31241" r="55906" b="28760"/>
          <a:stretch/>
        </p:blipFill>
        <p:spPr>
          <a:xfrm>
            <a:off x="2827296" y="2114792"/>
            <a:ext cx="6680389" cy="30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FEF9C3-6E2B-4D0C-B854-7345E9A921E7}"/>
              </a:ext>
            </a:extLst>
          </p:cNvPr>
          <p:cNvSpPr/>
          <p:nvPr/>
        </p:nvSpPr>
        <p:spPr>
          <a:xfrm>
            <a:off x="0" y="-1501442"/>
            <a:ext cx="12838417" cy="8528091"/>
          </a:xfrm>
          <a:prstGeom prst="rect">
            <a:avLst/>
          </a:prstGeom>
          <a:blipFill dpi="0" rotWithShape="1">
            <a:blip r:embed="rId3">
              <a:alphaModFix amt="54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9C54C-8427-4B5C-AC9B-2F22D8DEBFA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23" y="1413061"/>
            <a:ext cx="10659834" cy="5171360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8B8E6B1-9215-4519-9B3A-0E406EB5408E}"/>
              </a:ext>
            </a:extLst>
          </p:cNvPr>
          <p:cNvGrpSpPr/>
          <p:nvPr/>
        </p:nvGrpSpPr>
        <p:grpSpPr>
          <a:xfrm>
            <a:off x="2405743" y="3074070"/>
            <a:ext cx="454482" cy="454482"/>
            <a:chOff x="8415130" y="2849217"/>
            <a:chExt cx="450574" cy="450574"/>
          </a:xfrm>
        </p:grpSpPr>
        <p:sp>
          <p:nvSpPr>
            <p:cNvPr id="123" name="Teardrop 122">
              <a:extLst>
                <a:ext uri="{FF2B5EF4-FFF2-40B4-BE49-F238E27FC236}">
                  <a16:creationId xmlns:a16="http://schemas.microsoft.com/office/drawing/2014/main" id="{C103449C-7297-4473-B0D8-42D47FC5F07F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solidFill>
              <a:srgbClr val="9321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0C3CE0C-B677-4D39-9582-297F0B6399C5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410F76B-ACE8-482E-9F2E-8C9D0DC19558}"/>
              </a:ext>
            </a:extLst>
          </p:cNvPr>
          <p:cNvGrpSpPr/>
          <p:nvPr/>
        </p:nvGrpSpPr>
        <p:grpSpPr>
          <a:xfrm>
            <a:off x="3987146" y="5132772"/>
            <a:ext cx="454482" cy="454482"/>
            <a:chOff x="8415130" y="2849217"/>
            <a:chExt cx="450574" cy="450574"/>
          </a:xfrm>
        </p:grpSpPr>
        <p:sp>
          <p:nvSpPr>
            <p:cNvPr id="138" name="Teardrop 137">
              <a:extLst>
                <a:ext uri="{FF2B5EF4-FFF2-40B4-BE49-F238E27FC236}">
                  <a16:creationId xmlns:a16="http://schemas.microsoft.com/office/drawing/2014/main" id="{1019AC47-7E19-401E-AD31-23CB33349B9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solidFill>
              <a:srgbClr val="9321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23AA77A5-A5C2-4FF2-89E2-C233C1034116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175456-F332-4C25-BE20-CF36D005179A}"/>
              </a:ext>
            </a:extLst>
          </p:cNvPr>
          <p:cNvGrpSpPr/>
          <p:nvPr/>
        </p:nvGrpSpPr>
        <p:grpSpPr>
          <a:xfrm>
            <a:off x="8670474" y="3555162"/>
            <a:ext cx="454482" cy="454482"/>
            <a:chOff x="8415130" y="2849217"/>
            <a:chExt cx="450574" cy="450574"/>
          </a:xfrm>
        </p:grpSpPr>
        <p:sp>
          <p:nvSpPr>
            <p:cNvPr id="144" name="Teardrop 143">
              <a:extLst>
                <a:ext uri="{FF2B5EF4-FFF2-40B4-BE49-F238E27FC236}">
                  <a16:creationId xmlns:a16="http://schemas.microsoft.com/office/drawing/2014/main" id="{FAFF94B8-C181-4B74-AB79-5E1FE7F043BC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solidFill>
              <a:srgbClr val="9321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84A0F20-79CC-42DF-9D0D-9277D1AFE160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95D7BEB-A22A-440A-A580-581BACD62571}"/>
              </a:ext>
            </a:extLst>
          </p:cNvPr>
          <p:cNvGrpSpPr/>
          <p:nvPr/>
        </p:nvGrpSpPr>
        <p:grpSpPr>
          <a:xfrm>
            <a:off x="3583853" y="2766797"/>
            <a:ext cx="454482" cy="454482"/>
            <a:chOff x="8415130" y="2849217"/>
            <a:chExt cx="450574" cy="450574"/>
          </a:xfrm>
        </p:grpSpPr>
        <p:sp>
          <p:nvSpPr>
            <p:cNvPr id="147" name="Teardrop 146">
              <a:extLst>
                <a:ext uri="{FF2B5EF4-FFF2-40B4-BE49-F238E27FC236}">
                  <a16:creationId xmlns:a16="http://schemas.microsoft.com/office/drawing/2014/main" id="{64FAAD81-07EF-4B63-859A-3BCEF892160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solidFill>
              <a:srgbClr val="9321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4D08C75-E6B8-49D5-832B-34125C4ACF5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7012AAB-9E7E-4015-8F6F-9D9D89EF1050}"/>
              </a:ext>
            </a:extLst>
          </p:cNvPr>
          <p:cNvGrpSpPr/>
          <p:nvPr/>
        </p:nvGrpSpPr>
        <p:grpSpPr>
          <a:xfrm>
            <a:off x="5079290" y="2351529"/>
            <a:ext cx="454482" cy="454482"/>
            <a:chOff x="8415130" y="2849217"/>
            <a:chExt cx="450574" cy="450574"/>
          </a:xfrm>
        </p:grpSpPr>
        <p:sp>
          <p:nvSpPr>
            <p:cNvPr id="150" name="Teardrop 149">
              <a:extLst>
                <a:ext uri="{FF2B5EF4-FFF2-40B4-BE49-F238E27FC236}">
                  <a16:creationId xmlns:a16="http://schemas.microsoft.com/office/drawing/2014/main" id="{831B7E62-2009-4927-AD6F-6BCF94FB9A86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solidFill>
              <a:srgbClr val="9321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32135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CF568F7-C970-4A3C-AB02-AA36C66281F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32135"/>
                </a:solidFill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EC2EEFF-40DC-46A9-BBD0-ABADF28AD42B}"/>
              </a:ext>
            </a:extLst>
          </p:cNvPr>
          <p:cNvGrpSpPr/>
          <p:nvPr/>
        </p:nvGrpSpPr>
        <p:grpSpPr>
          <a:xfrm>
            <a:off x="1665747" y="1897205"/>
            <a:ext cx="935153" cy="1176865"/>
            <a:chOff x="1697831" y="1897205"/>
            <a:chExt cx="935153" cy="1176865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7D0E2B9-11BB-4EB8-BD39-7B6E222EB39E}"/>
                </a:ext>
              </a:extLst>
            </p:cNvPr>
            <p:cNvCxnSpPr>
              <a:cxnSpLocks/>
              <a:stCxn id="123" idx="3"/>
            </p:cNvCxnSpPr>
            <p:nvPr/>
          </p:nvCxnSpPr>
          <p:spPr>
            <a:xfrm flipH="1" flipV="1">
              <a:off x="1990726" y="1902496"/>
              <a:ext cx="642258" cy="1171574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2F7ACD0-C135-423D-AB78-0AB13DE76A9D}"/>
                </a:ext>
              </a:extLst>
            </p:cNvPr>
            <p:cNvCxnSpPr/>
            <p:nvPr/>
          </p:nvCxnSpPr>
          <p:spPr>
            <a:xfrm flipH="1">
              <a:off x="1697831" y="1897205"/>
              <a:ext cx="295276" cy="0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C44862A0-965E-42AB-8779-67AF9E6BEA84}"/>
              </a:ext>
            </a:extLst>
          </p:cNvPr>
          <p:cNvSpPr txBox="1"/>
          <p:nvPr/>
        </p:nvSpPr>
        <p:spPr>
          <a:xfrm>
            <a:off x="-417817" y="1745286"/>
            <a:ext cx="2126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Politics trip, Washington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B65598D-D10B-4FB6-83E4-387926B45B72}"/>
              </a:ext>
            </a:extLst>
          </p:cNvPr>
          <p:cNvGrpSpPr/>
          <p:nvPr/>
        </p:nvGrpSpPr>
        <p:grpSpPr>
          <a:xfrm>
            <a:off x="3088216" y="4609730"/>
            <a:ext cx="1055814" cy="674507"/>
            <a:chOff x="1619074" y="2340965"/>
            <a:chExt cx="1081785" cy="72419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EC3C0D4D-BA4D-4E14-9D89-E33D3DE167EC}"/>
                </a:ext>
              </a:extLst>
            </p:cNvPr>
            <p:cNvCxnSpPr>
              <a:cxnSpLocks/>
              <a:stCxn id="138" idx="3"/>
            </p:cNvCxnSpPr>
            <p:nvPr/>
          </p:nvCxnSpPr>
          <p:spPr>
            <a:xfrm flipH="1" flipV="1">
              <a:off x="2225539" y="2342462"/>
              <a:ext cx="475320" cy="722694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0067D6AF-5397-4437-AFC6-711136BC1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074" y="2340965"/>
              <a:ext cx="620448" cy="0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27901CA2-2956-4A5E-8706-A956D35559EF}"/>
              </a:ext>
            </a:extLst>
          </p:cNvPr>
          <p:cNvSpPr txBox="1"/>
          <p:nvPr/>
        </p:nvSpPr>
        <p:spPr>
          <a:xfrm>
            <a:off x="968682" y="4464111"/>
            <a:ext cx="212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Rio de </a:t>
            </a:r>
            <a:r>
              <a:rPr lang="en-US" sz="1600" b="1" err="1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Janerio</a:t>
            </a:r>
            <a:r>
              <a:rPr lang="en-US" sz="1600" b="1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, Brazil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DFB4CFEC-6F8F-40D7-85A1-1A38D43E365E}"/>
              </a:ext>
            </a:extLst>
          </p:cNvPr>
          <p:cNvGrpSpPr/>
          <p:nvPr/>
        </p:nvGrpSpPr>
        <p:grpSpPr>
          <a:xfrm>
            <a:off x="2459408" y="1485477"/>
            <a:ext cx="1351686" cy="1277127"/>
            <a:chOff x="440443" y="2680319"/>
            <a:chExt cx="1351686" cy="1277127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8E5AE95-F492-448C-A398-969100E66069}"/>
                </a:ext>
              </a:extLst>
            </p:cNvPr>
            <p:cNvCxnSpPr>
              <a:cxnSpLocks/>
              <a:stCxn id="147" idx="3"/>
            </p:cNvCxnSpPr>
            <p:nvPr/>
          </p:nvCxnSpPr>
          <p:spPr>
            <a:xfrm flipH="1" flipV="1">
              <a:off x="1069212" y="2680319"/>
              <a:ext cx="722917" cy="1277127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12F8BA4D-4DD5-4ED2-BE58-EA0CDA755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443" y="2687857"/>
              <a:ext cx="628896" cy="0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F6364D02-516D-4C85-82C4-C7156169D57B}"/>
              </a:ext>
            </a:extLst>
          </p:cNvPr>
          <p:cNvSpPr txBox="1"/>
          <p:nvPr/>
        </p:nvSpPr>
        <p:spPr>
          <a:xfrm>
            <a:off x="329120" y="1315971"/>
            <a:ext cx="212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Bloomberg, New York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98A956F-6005-4D7D-BD2B-F849E871CAA2}"/>
              </a:ext>
            </a:extLst>
          </p:cNvPr>
          <p:cNvGrpSpPr/>
          <p:nvPr/>
        </p:nvGrpSpPr>
        <p:grpSpPr>
          <a:xfrm>
            <a:off x="5296322" y="1510115"/>
            <a:ext cx="860704" cy="876313"/>
            <a:chOff x="2580403" y="2353136"/>
            <a:chExt cx="860704" cy="876313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AB74F2C5-D780-487E-81C0-2180391A0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403" y="2353136"/>
              <a:ext cx="318159" cy="876313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A66E808F-1BDC-4587-B0DE-A9F28D129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181" y="2358337"/>
              <a:ext cx="544926" cy="0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5959AE77-BB29-43CA-B481-3F57A0C268FB}"/>
              </a:ext>
            </a:extLst>
          </p:cNvPr>
          <p:cNvSpPr txBox="1"/>
          <p:nvPr/>
        </p:nvSpPr>
        <p:spPr>
          <a:xfrm>
            <a:off x="6124934" y="1347961"/>
            <a:ext cx="212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Reykjavik, Iceland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F21DC7F-9B83-455E-9808-4984A7AD1AF1}"/>
              </a:ext>
            </a:extLst>
          </p:cNvPr>
          <p:cNvGrpSpPr/>
          <p:nvPr/>
        </p:nvGrpSpPr>
        <p:grpSpPr>
          <a:xfrm>
            <a:off x="8894364" y="1597347"/>
            <a:ext cx="1142949" cy="1985369"/>
            <a:chOff x="2580403" y="1244082"/>
            <a:chExt cx="1142949" cy="1985369"/>
          </a:xfrm>
        </p:grpSpPr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89863A2-DC86-4C1B-ADDA-ADB6966D4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403" y="1244082"/>
              <a:ext cx="794241" cy="1985369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932125E6-FB36-40CA-8388-4E813A2906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4644" y="1244082"/>
              <a:ext cx="348708" cy="0"/>
            </a:xfrm>
            <a:prstGeom prst="line">
              <a:avLst/>
            </a:prstGeom>
            <a:ln w="12700">
              <a:solidFill>
                <a:srgbClr val="9321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54F57E79-BE40-4C5F-BBAD-2509286F838A}"/>
              </a:ext>
            </a:extLst>
          </p:cNvPr>
          <p:cNvSpPr txBox="1"/>
          <p:nvPr/>
        </p:nvSpPr>
        <p:spPr>
          <a:xfrm>
            <a:off x="10005842" y="1415165"/>
            <a:ext cx="2126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Summer Business School, China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BEDF72C4-D2C3-4CD6-ABA0-C85F9DC221D6}"/>
              </a:ext>
            </a:extLst>
          </p:cNvPr>
          <p:cNvSpPr txBox="1">
            <a:spLocks/>
          </p:cNvSpPr>
          <p:nvPr/>
        </p:nvSpPr>
        <p:spPr bwMode="auto">
          <a:xfrm>
            <a:off x="3951206" y="625013"/>
            <a:ext cx="3353386" cy="474487"/>
          </a:xfrm>
          <a:prstGeom prst="rect">
            <a:avLst/>
          </a:prstGeom>
          <a:noFill/>
          <a:ln>
            <a:noFill/>
          </a:ln>
          <a:effectLst>
            <a:glow rad="241300">
              <a:schemeClr val="tx1">
                <a:alpha val="4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635" b="1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02006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004011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506017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008022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2400" b="0">
                <a:solidFill>
                  <a:srgbClr val="9321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-Grotesk Pro Bold" panose="02000803050000020004" pitchFamily="50" charset="0"/>
              </a:rPr>
              <a:t>DMU Global</a:t>
            </a:r>
          </a:p>
        </p:txBody>
      </p:sp>
    </p:spTree>
    <p:extLst>
      <p:ext uri="{BB962C8B-B14F-4D97-AF65-F5344CB8AC3E}">
        <p14:creationId xmlns:p14="http://schemas.microsoft.com/office/powerpoint/2010/main" val="6535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  <p:bldP spid="172" grpId="0"/>
      <p:bldP spid="180" grpId="0"/>
      <p:bldP spid="201" grpId="0"/>
      <p:bldP spid="2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5CE448E-E30B-4500-96F0-C35FA3A6E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46516" y="602712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kzidenz-Grotesk Pro Bold" panose="02000803050000020004" pitchFamily="50" charset="0"/>
              </a:rPr>
              <a:t>Accreditations</a:t>
            </a:r>
          </a:p>
        </p:txBody>
      </p:sp>
      <p:pic>
        <p:nvPicPr>
          <p:cNvPr id="25" name="Picture 4" descr="Image result for action homeles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7" b="23852"/>
          <a:stretch/>
        </p:blipFill>
        <p:spPr bwMode="auto">
          <a:xfrm>
            <a:off x="1446523" y="2400099"/>
            <a:ext cx="136776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avon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08" y="5423829"/>
            <a:ext cx="1133306" cy="22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Image result for barclays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2" b="26154"/>
          <a:stretch/>
        </p:blipFill>
        <p:spPr bwMode="auto">
          <a:xfrm>
            <a:off x="9498538" y="5120006"/>
            <a:ext cx="2395050" cy="5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8" descr="Image result for grant thornton 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22809" r="4312" b="19643"/>
          <a:stretch/>
        </p:blipFill>
        <p:spPr bwMode="auto">
          <a:xfrm>
            <a:off x="9440970" y="2535110"/>
            <a:ext cx="2618459" cy="61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Image result for george asda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" y="5735070"/>
            <a:ext cx="1705439" cy="63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8" descr="Image result for ibm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529" y="3458272"/>
            <a:ext cx="1008616" cy="5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2" descr="Image result for lloyds banking group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265" y="3482845"/>
            <a:ext cx="1494762" cy="6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Image result for microsoft xbox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940" y="4417684"/>
            <a:ext cx="1962650" cy="6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6" descr="Image result for next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72" y="1717422"/>
            <a:ext cx="1111043" cy="5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0" descr="Image result for pwc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2777607"/>
            <a:ext cx="94861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2" descr="Image result for qatar airways logo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6" b="21055"/>
          <a:stretch/>
        </p:blipFill>
        <p:spPr bwMode="auto">
          <a:xfrm>
            <a:off x="9331556" y="5626032"/>
            <a:ext cx="163463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4" descr="Image result for rbs logo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0" b="20708"/>
          <a:stretch/>
        </p:blipFill>
        <p:spPr bwMode="auto">
          <a:xfrm>
            <a:off x="10866606" y="5735070"/>
            <a:ext cx="1216972" cy="4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8" descr="Image result for sytner grou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08" y="3245373"/>
            <a:ext cx="1458691" cy="4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" y="4500940"/>
            <a:ext cx="1292527" cy="82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 b="10544"/>
          <a:stretch/>
        </p:blipFill>
        <p:spPr bwMode="auto">
          <a:xfrm>
            <a:off x="170792" y="3678972"/>
            <a:ext cx="818639" cy="61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14" y="3763597"/>
            <a:ext cx="1738071" cy="63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Image result for bt 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11" y="4579926"/>
            <a:ext cx="887638" cy="41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toyota 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4" y="1717422"/>
            <a:ext cx="1170307" cy="11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Image result for heathrow airport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175" y="1833761"/>
            <a:ext cx="1947527" cy="3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itle 1"/>
          <p:cNvSpPr txBox="1">
            <a:spLocks/>
          </p:cNvSpPr>
          <p:nvPr/>
        </p:nvSpPr>
        <p:spPr bwMode="auto">
          <a:xfrm>
            <a:off x="3954406" y="371475"/>
            <a:ext cx="3599565" cy="48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635" b="1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502006" rtl="0" eaLnBrk="0" fontAlgn="base" hangingPunct="0">
              <a:spcBef>
                <a:spcPct val="0"/>
              </a:spcBef>
              <a:spcAft>
                <a:spcPct val="0"/>
              </a:spcAft>
              <a:defRPr sz="2416" b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02006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004011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506017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008022" algn="ctr" defTabSz="502006" rtl="0" fontAlgn="base">
              <a:spcBef>
                <a:spcPct val="0"/>
              </a:spcBef>
              <a:spcAft>
                <a:spcPct val="0"/>
              </a:spcAft>
              <a:defRPr sz="483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2400" b="0" dirty="0">
                <a:solidFill>
                  <a:srgbClr val="932135"/>
                </a:solidFill>
                <a:latin typeface="Akzidenz-Grotesk Pro Bold" panose="02000803050000020004" pitchFamily="50" charset="0"/>
              </a:rPr>
              <a:t>Employability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5BF93EA-129C-43F5-A2FC-E0C076C4525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7969" r="16927" b="29062"/>
          <a:stretch/>
        </p:blipFill>
        <p:spPr>
          <a:xfrm>
            <a:off x="7522356" y="1025077"/>
            <a:ext cx="1707042" cy="185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FB4FAF-F4FD-4350-80E3-4E6294567692}"/>
              </a:ext>
            </a:extLst>
          </p:cNvPr>
          <p:cNvSpPr/>
          <p:nvPr/>
        </p:nvSpPr>
        <p:spPr>
          <a:xfrm>
            <a:off x="7259890" y="2980134"/>
            <a:ext cx="21446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81E32"/>
                </a:solidFill>
                <a:latin typeface="Akzidenz-Grotesk Pro Regular" panose="02000503030000020003" pitchFamily="50" charset="0"/>
              </a:rPr>
              <a:t>“What I loved about DMU was how hands-on the course was, particularly Foxes Lair– that’s where I knew I wanted to own my own business one day. It was such an eye-opening experience […]”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99D5B-8FAD-48E4-B6DF-37B85A3C2B59}"/>
              </a:ext>
            </a:extLst>
          </p:cNvPr>
          <p:cNvSpPr/>
          <p:nvPr/>
        </p:nvSpPr>
        <p:spPr>
          <a:xfrm>
            <a:off x="2735306" y="2985540"/>
            <a:ext cx="22730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81E32"/>
                </a:solidFill>
                <a:latin typeface="Akzidenz-Grotesk Pro Regular" panose="02000503030000020003" pitchFamily="50" charset="0"/>
              </a:rPr>
              <a:t>“My </a:t>
            </a:r>
            <a:r>
              <a:rPr lang="en-GB" dirty="0">
                <a:solidFill>
                  <a:srgbClr val="981E32"/>
                </a:solidFill>
                <a:latin typeface="Akzidenz-Grotesk Pro Regular" panose="02000503030000020003" pitchFamily="50" charset="0"/>
              </a:rPr>
              <a:t>degree was great in providing me with opportunities to test myself and gain a deeper academic understanding of marketing and its use in business. The lectures throughout my course were extremely engaging and relevant.”</a:t>
            </a:r>
            <a:endParaRPr lang="en-US" dirty="0">
              <a:solidFill>
                <a:srgbClr val="981E32"/>
              </a:solidFill>
              <a:latin typeface="Akzidenz-Grotesk Pro Regular" panose="02000503030000020003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AA476-34C2-409F-B1EA-CB5DD2B43C7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64533" y="979145"/>
            <a:ext cx="1710010" cy="1895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A0303-1F34-40AF-8F2D-62078879A38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3756"/>
          <a:stretch/>
        </p:blipFill>
        <p:spPr>
          <a:xfrm>
            <a:off x="5279902" y="1021212"/>
            <a:ext cx="1623216" cy="1870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E7C4E3A-441A-43B9-87AD-845A4E6FA193}"/>
              </a:ext>
            </a:extLst>
          </p:cNvPr>
          <p:cNvSpPr/>
          <p:nvPr/>
        </p:nvSpPr>
        <p:spPr>
          <a:xfrm>
            <a:off x="4997598" y="3055110"/>
            <a:ext cx="2273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981E32"/>
                </a:solidFill>
                <a:latin typeface="Akzidenz-Grotesk Pro Regular" panose="02000503030000020003" pitchFamily="50" charset="0"/>
              </a:rPr>
              <a:t>"</a:t>
            </a:r>
            <a:r>
              <a:rPr lang="en-GB" dirty="0">
                <a:solidFill>
                  <a:srgbClr val="981E32"/>
                </a:solidFill>
                <a:latin typeface="Akzidenz-Grotesk Pro Regular" panose="02000503030000020003" pitchFamily="50" charset="0"/>
              </a:rPr>
              <a:t>DMU offered a strong course with high employability rates for my subject. The course offered a lot more flexibility, giving me more time for work experience and the opportunity for a placement year.</a:t>
            </a:r>
            <a:r>
              <a:rPr lang="en-US" dirty="0">
                <a:solidFill>
                  <a:srgbClr val="981E32"/>
                </a:solidFill>
                <a:latin typeface="Akzidenz-Grotesk Pro Regular" panose="02000503030000020003" pitchFamily="50" charset="0"/>
              </a:rPr>
              <a:t>”</a:t>
            </a:r>
            <a:endParaRPr lang="en-GB" dirty="0">
              <a:solidFill>
                <a:srgbClr val="981E32"/>
              </a:solidFill>
              <a:latin typeface="Akzidenz-Grotesk Pro Regular" panose="0200050303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57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579</Words>
  <Application>Microsoft Office PowerPoint</Application>
  <PresentationFormat>Widescreen</PresentationFormat>
  <Paragraphs>71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ＭＳ Ｐゴシック</vt:lpstr>
      <vt:lpstr>Akzidenz-Grotesk Pro</vt:lpstr>
      <vt:lpstr>Akzidenz-Grotesk Pro Bold</vt:lpstr>
      <vt:lpstr>Akzidenz-Grotesk Pro Regular</vt:lpstr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Amber Vinkauskaite</cp:lastModifiedBy>
  <cp:revision>109</cp:revision>
  <cp:lastPrinted>2020-02-07T11:02:26Z</cp:lastPrinted>
  <dcterms:created xsi:type="dcterms:W3CDTF">2019-08-14T09:38:29Z</dcterms:created>
  <dcterms:modified xsi:type="dcterms:W3CDTF">2022-07-11T15:14:50Z</dcterms:modified>
</cp:coreProperties>
</file>