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747" r:id="rId3"/>
    <p:sldId id="726" r:id="rId4"/>
    <p:sldId id="722" r:id="rId5"/>
    <p:sldId id="728" r:id="rId6"/>
    <p:sldId id="603" r:id="rId7"/>
    <p:sldId id="309" r:id="rId8"/>
    <p:sldId id="274" r:id="rId9"/>
    <p:sldId id="745" r:id="rId10"/>
    <p:sldId id="280" r:id="rId11"/>
    <p:sldId id="74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F33"/>
    <a:srgbClr val="F07C57"/>
    <a:srgbClr val="77A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7" autoAdjust="0"/>
    <p:restoredTop sz="81958" autoAdjust="0"/>
  </p:normalViewPr>
  <p:slideViewPr>
    <p:cSldViewPr snapToGrid="0">
      <p:cViewPr varScale="1">
        <p:scale>
          <a:sx n="130" d="100"/>
          <a:sy n="130" d="100"/>
        </p:scale>
        <p:origin x="50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2BCD2-0A67-472D-8C45-6728BEBC766A}" type="datetimeFigureOut">
              <a:rPr lang="en-GB" smtClean="0"/>
              <a:t>16/11/2022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61711-8F2B-4B6F-8796-3D36336E29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277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4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FACULTY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Faculty of Arts, Design and Humanities brings together award-winning students, world-leading research and innovative thinking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serious about giving our students the very best experience possible and our ambition is to provide them with all of the tools they need to achieve their aspirations.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our students belong to one of our three schools. Each school delivers a wide range of courses as well as overseeing world-changing research and fostering enviable commercial links that inform our teaching and ensure our courses are relevant to modern employers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4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4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4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4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4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4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4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61711-8F2B-4B6F-8796-3D36336E294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4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United Kingdom is renowned worldwide for its creativity.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government sources, the UK creative industry is worth around £90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billlion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year, second only to the finance sector.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it that makes the creative industry such a power house in the UK - this force of creative thinking.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every major fashion house and/or brand, you will find at least one British designer.</a:t>
            </a:r>
            <a:endParaRPr lang="en-GB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74818-7F02-ED44-9A84-F2535403AF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52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88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2060"/>
                </a:solidFill>
              </a:rPr>
              <a:t>Working alongside industry, via ‘live’ projects and competitions, students have an unequivocal opportunity to generate innovative design concepts, styling and embrace new technologies.</a:t>
            </a:r>
          </a:p>
          <a:p>
            <a:endParaRPr lang="en-GB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2060"/>
                </a:solidFill>
              </a:rPr>
              <a:t>Today’s graduates are conceptual designers, architects, structural engineers</a:t>
            </a:r>
            <a:r>
              <a:rPr lang="en-GB" sz="1200" dirty="0">
                <a:solidFill>
                  <a:schemeClr val="tx2"/>
                </a:solidFill>
              </a:rPr>
              <a:t>, technicians, CAD creatures and innovators. </a:t>
            </a:r>
            <a:endParaRPr lang="en-GB" sz="1200" dirty="0"/>
          </a:p>
          <a:p>
            <a:endParaRPr lang="en-GB" dirty="0"/>
          </a:p>
          <a:p>
            <a:r>
              <a:rPr lang="en-GB" sz="1200" dirty="0">
                <a:solidFill>
                  <a:srgbClr val="002060"/>
                </a:solidFill>
              </a:rPr>
              <a:t>Despite the current economic climate, graduates are still being sought after in the job market. </a:t>
            </a:r>
          </a:p>
          <a:p>
            <a:r>
              <a:rPr lang="en-GB" sz="1200" dirty="0">
                <a:solidFill>
                  <a:srgbClr val="002060"/>
                </a:solidFill>
              </a:rPr>
              <a:t>This is an opportunity for many companies who are moving their creative team forward with new vision.</a:t>
            </a:r>
          </a:p>
          <a:p>
            <a:r>
              <a:rPr lang="en-GB" sz="1200" dirty="0">
                <a:solidFill>
                  <a:srgbClr val="002060"/>
                </a:solidFill>
              </a:rPr>
              <a:t> We are confident that our graduates will continue to become some of the most sought after and influential designers of the future.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74818-7F02-ED44-9A84-F2535403AF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15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61711-8F2B-4B6F-8796-3D36336E294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574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61711-8F2B-4B6F-8796-3D36336E294D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335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PACE BUILDING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proud to say DMU is r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ecognised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Centre for Excellence in Performance Arts by the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 Education Funding Council of England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offer some of the finest facilities in the sector to support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studies.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Performance Arts Centre for Excellence (PACE),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Campus Centre building include spacious studios and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rehearsal rooms as well as large, fully equipped performance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spaces. Your creative work is supported by expert technicians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you are able to book rehearsal space and equipment such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digital video cameras, sound recording equipment and editing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suites – outside of your taught time: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studios are the perfect environment to bring</a:t>
            </a: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creativity to life and work collaboratively</a:t>
            </a: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others. We have fully equipped studio theatre</a:t>
            </a: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spaces and a multi-disciplinary performance space</a:t>
            </a: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is often used to support live-digital work. Our</a:t>
            </a: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dance studios are located on the top floor of the</a:t>
            </a: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PACE building with sprung floors, mirrors and barres.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our spaces can be transformed</a:t>
            </a: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turn your ideas into a reality. Your</a:t>
            </a: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creative work is supported by expert</a:t>
            </a: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technicians and you can book rehearsal</a:t>
            </a: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 and equipment such as digital video</a:t>
            </a: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cameras, sound recording equipment and</a:t>
            </a: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editing suites.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Play Performance arts video on next slide &gt;&gt;&gt;&gt; 00.00.57 in length</a:t>
            </a:r>
          </a:p>
          <a:p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61711-8F2B-4B6F-8796-3D36336E294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361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61711-8F2B-4B6F-8796-3D36336E294D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783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74818-7F02-ED44-9A84-F2535403AF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7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CEB6E-2A42-454D-856C-6738172DBBC7}" type="datetimeFigureOut">
              <a:rPr lang="en-GB" smtClean="0"/>
              <a:t>16/11/2022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C615-0FDA-42E6-8C45-452ECF5E18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13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CEB6E-2A42-454D-856C-6738172DBBC7}" type="datetimeFigureOut">
              <a:rPr lang="en-GB" smtClean="0"/>
              <a:t>16/11/2022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C615-0FDA-42E6-8C45-452ECF5E18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63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CEB6E-2A42-454D-856C-6738172DBBC7}" type="datetimeFigureOut">
              <a:rPr lang="en-GB" smtClean="0"/>
              <a:t>16/11/2022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C615-0FDA-42E6-8C45-452ECF5E18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4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CEB6E-2A42-454D-856C-6738172DBBC7}" type="datetimeFigureOut">
              <a:rPr lang="en-GB" smtClean="0"/>
              <a:t>16/11/2022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C615-0FDA-42E6-8C45-452ECF5E18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44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CEB6E-2A42-454D-856C-6738172DBBC7}" type="datetimeFigureOut">
              <a:rPr lang="en-GB" smtClean="0"/>
              <a:t>16/11/2022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C615-0FDA-42E6-8C45-452ECF5E18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60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CEB6E-2A42-454D-856C-6738172DBBC7}" type="datetimeFigureOut">
              <a:rPr lang="en-GB" smtClean="0"/>
              <a:t>16/11/2022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C615-0FDA-42E6-8C45-452ECF5E18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91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CEB6E-2A42-454D-856C-6738172DBBC7}" type="datetimeFigureOut">
              <a:rPr lang="en-GB" smtClean="0"/>
              <a:t>16/11/2022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C615-0FDA-42E6-8C45-452ECF5E18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16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CEB6E-2A42-454D-856C-6738172DBBC7}" type="datetimeFigureOut">
              <a:rPr lang="en-GB" smtClean="0"/>
              <a:t>16/11/2022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C615-0FDA-42E6-8C45-452ECF5E18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29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CEB6E-2A42-454D-856C-6738172DBBC7}" type="datetimeFigureOut">
              <a:rPr lang="en-GB" smtClean="0"/>
              <a:t>16/11/2022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C615-0FDA-42E6-8C45-452ECF5E18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94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CEB6E-2A42-454D-856C-6738172DBBC7}" type="datetimeFigureOut">
              <a:rPr lang="en-GB" smtClean="0"/>
              <a:t>16/11/2022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C615-0FDA-42E6-8C45-452ECF5E18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98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CEB6E-2A42-454D-856C-6738172DBBC7}" type="datetimeFigureOut">
              <a:rPr lang="en-GB" smtClean="0"/>
              <a:t>16/11/2022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C615-0FDA-42E6-8C45-452ECF5E18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35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CEB6E-2A42-454D-856C-6738172DBBC7}" type="datetimeFigureOut">
              <a:rPr lang="en-GB" smtClean="0"/>
              <a:t>16/11/2022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FC615-0FDA-42E6-8C45-452ECF5E18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92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u.ac.uk/study/courses/portfolio/dmu-portfolio-advice.asp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mu.ac.uk/content/festival-of-creativity/index.html" TargetMode="External"/><Relationship Id="rId5" Type="http://schemas.openxmlformats.org/officeDocument/2006/relationships/hyperlink" Target="https://www.dmu.ac.uk/content/aad/index.html" TargetMode="External"/><Relationship Id="rId4" Type="http://schemas.openxmlformats.org/officeDocument/2006/relationships/hyperlink" Target="https://www.dmu.ac.uk/study/courses/portfolio/dmu-practical-workshop-advice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B7070C-0972-49B4-80E6-DADF64B52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90" y="0"/>
            <a:ext cx="12280490" cy="690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49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CCC0968-E57B-4269-B4B1-9BC9DB8E7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609600" y="164373"/>
            <a:ext cx="10972800" cy="1524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991F33"/>
                </a:solidFill>
                <a:latin typeface="+mn-lt"/>
                <a:cs typeface="Arial" panose="020B0604020202020204" pitchFamily="34" charset="0"/>
              </a:rPr>
              <a:t>GRADUATE CAREERS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068AC6FD-D747-405A-8C52-0B96EE413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70"/>
          <a:stretch/>
        </p:blipFill>
        <p:spPr bwMode="auto">
          <a:xfrm>
            <a:off x="503650" y="1691910"/>
            <a:ext cx="2003044" cy="126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lexander mcqueen logo png">
            <a:extLst>
              <a:ext uri="{FF2B5EF4-FFF2-40B4-BE49-F238E27FC236}">
                <a16:creationId xmlns:a16="http://schemas.microsoft.com/office/drawing/2014/main" id="{26EDD196-BA27-4A0B-9F0F-1668318D1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3128137"/>
            <a:ext cx="3087180" cy="98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42712EF8-0ACA-41FC-A249-78BA27AD6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8878" r="22438" b="34158"/>
          <a:stretch/>
        </p:blipFill>
        <p:spPr bwMode="auto">
          <a:xfrm>
            <a:off x="143339" y="4559906"/>
            <a:ext cx="2768116" cy="56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>
            <a:extLst>
              <a:ext uri="{FF2B5EF4-FFF2-40B4-BE49-F238E27FC236}">
                <a16:creationId xmlns:a16="http://schemas.microsoft.com/office/drawing/2014/main" id="{B33E5A99-B971-436A-B221-6D33B02E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5195597"/>
            <a:ext cx="2078004" cy="166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35C9F3-2EBE-4185-A923-58E28F94E5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265" y="2051953"/>
            <a:ext cx="2112235" cy="5893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053E9B-E700-42C1-B468-A0C46FA6F7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91" y="2965634"/>
            <a:ext cx="2611383" cy="1310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5EE4B3-ACA7-43D7-B097-3074B92B4F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91" y="4714054"/>
            <a:ext cx="2333469" cy="253348"/>
          </a:xfrm>
          <a:prstGeom prst="rect">
            <a:avLst/>
          </a:prstGeom>
        </p:spPr>
      </p:pic>
      <p:pic>
        <p:nvPicPr>
          <p:cNvPr id="1036" name="Picture 12" descr="Image result for nike logo png">
            <a:extLst>
              <a:ext uri="{FF2B5EF4-FFF2-40B4-BE49-F238E27FC236}">
                <a16:creationId xmlns:a16="http://schemas.microsoft.com/office/drawing/2014/main" id="{7938135D-0690-4E1E-90E9-D8986E954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863" y="5637246"/>
            <a:ext cx="2001147" cy="107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gymshark logo png">
            <a:extLst>
              <a:ext uri="{FF2B5EF4-FFF2-40B4-BE49-F238E27FC236}">
                <a16:creationId xmlns:a16="http://schemas.microsoft.com/office/drawing/2014/main" id="{B275D250-8854-41FA-BDE3-9DFA9622F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98" y="5935721"/>
            <a:ext cx="2754100" cy="48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new balance logo png">
            <a:extLst>
              <a:ext uri="{FF2B5EF4-FFF2-40B4-BE49-F238E27FC236}">
                <a16:creationId xmlns:a16="http://schemas.microsoft.com/office/drawing/2014/main" id="{7696F0A3-331E-4362-A0DD-BFB42F162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52" y="4225815"/>
            <a:ext cx="2398857" cy="111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asos logo png">
            <a:extLst>
              <a:ext uri="{FF2B5EF4-FFF2-40B4-BE49-F238E27FC236}">
                <a16:creationId xmlns:a16="http://schemas.microsoft.com/office/drawing/2014/main" id="{5F11766D-A3CE-4244-9DF9-74B89FA8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751" y="3148177"/>
            <a:ext cx="1932548" cy="56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h&amp;m logo png">
            <a:extLst>
              <a:ext uri="{FF2B5EF4-FFF2-40B4-BE49-F238E27FC236}">
                <a16:creationId xmlns:a16="http://schemas.microsoft.com/office/drawing/2014/main" id="{45566F52-7564-4D78-8939-0D9C115D1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661" y="1778437"/>
            <a:ext cx="1241096" cy="8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elated image">
            <a:extLst>
              <a:ext uri="{FF2B5EF4-FFF2-40B4-BE49-F238E27FC236}">
                <a16:creationId xmlns:a16="http://schemas.microsoft.com/office/drawing/2014/main" id="{29C8988F-933D-4C4A-9E08-763B141E4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0" b="36001"/>
          <a:stretch/>
        </p:blipFill>
        <p:spPr bwMode="auto">
          <a:xfrm>
            <a:off x="9409329" y="1693566"/>
            <a:ext cx="2570699" cy="71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calvin klein logo png">
            <a:extLst>
              <a:ext uri="{FF2B5EF4-FFF2-40B4-BE49-F238E27FC236}">
                <a16:creationId xmlns:a16="http://schemas.microsoft.com/office/drawing/2014/main" id="{53B41877-DD61-4687-8CE1-0384D4C2D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960" y="4530223"/>
            <a:ext cx="2764537" cy="70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Image result for river island logo png">
            <a:extLst>
              <a:ext uri="{FF2B5EF4-FFF2-40B4-BE49-F238E27FC236}">
                <a16:creationId xmlns:a16="http://schemas.microsoft.com/office/drawing/2014/main" id="{5E5E54FB-0459-43F8-B3C5-D3327D71D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025" y="5336396"/>
            <a:ext cx="1784128" cy="178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B4CD66-7964-4A23-A8E7-8EF42A88907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02003" y="3044957"/>
            <a:ext cx="262147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6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395C4C-0E19-2543-A53E-C500E48BE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6184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040C20-6399-46A2-A533-CF0D6417393D}"/>
              </a:ext>
            </a:extLst>
          </p:cNvPr>
          <p:cNvSpPr txBox="1"/>
          <p:nvPr/>
        </p:nvSpPr>
        <p:spPr>
          <a:xfrm>
            <a:off x="838200" y="2282780"/>
            <a:ext cx="1051559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UG and PG art and design course portfolio advice: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  <a:hlinkClick r:id="rId3" tooltip="Portfolio advi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  <a:hlinkClick r:id="rId3" tooltip="Portfolio advi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portfolioadvice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UG performance arts course practical workshop advice: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  <a:hlinkClick r:id="rId4" tooltip="Practical workshop advi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  <a:hlinkClick r:id="rId4" tooltip="Practical workshop advi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practicalworkshopadvice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Showcase of the art and design facilities in the award-winning Vijay Patel Building: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aad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Showcase of the Festival of Creativity that celebrates the diverse, original and innovative creations of our final-year students: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foc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F5F13A-29DD-4A3F-882A-5F085EA5BEA1}"/>
              </a:ext>
            </a:extLst>
          </p:cNvPr>
          <p:cNvSpPr txBox="1">
            <a:spLocks/>
          </p:cNvSpPr>
          <p:nvPr/>
        </p:nvSpPr>
        <p:spPr>
          <a:xfrm>
            <a:off x="838199" y="1021613"/>
            <a:ext cx="10766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200" b="1" dirty="0">
                <a:solidFill>
                  <a:srgbClr val="991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LINKS</a:t>
            </a:r>
          </a:p>
        </p:txBody>
      </p:sp>
    </p:spTree>
    <p:extLst>
      <p:ext uri="{BB962C8B-B14F-4D97-AF65-F5344CB8AC3E}">
        <p14:creationId xmlns:p14="http://schemas.microsoft.com/office/powerpoint/2010/main" val="1091001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9EA7B-EF1D-8270-424B-A0AC60B7E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Arts, Design and Humanities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4A525C-853F-171A-5420-6C646691CBC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Faculty of Arts, Design and Humanities brings together award-winning students, world-leading research and innovative thinking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serious about giving our students the very best experience possible and our ambition is to provide them with all of the tools they need to achieve their aspirations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our students belong to one of our three schools. Each school delivers a wide range of courses as well as overseeing world-changing research and fostering enviable commercial links that inform our teaching and ensure our courses are relevant to modern employers</a:t>
            </a:r>
          </a:p>
        </p:txBody>
      </p:sp>
    </p:spTree>
    <p:extLst>
      <p:ext uri="{BB962C8B-B14F-4D97-AF65-F5344CB8AC3E}">
        <p14:creationId xmlns:p14="http://schemas.microsoft.com/office/powerpoint/2010/main" val="181968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C62D18F-4FF6-48E6-987E-02CDD83F6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7D62F21-3A23-AF5F-A097-E6F0D2F8E76F}"/>
              </a:ext>
            </a:extLst>
          </p:cNvPr>
          <p:cNvGrpSpPr/>
          <p:nvPr/>
        </p:nvGrpSpPr>
        <p:grpSpPr>
          <a:xfrm>
            <a:off x="4246479" y="217474"/>
            <a:ext cx="3057963" cy="1974792"/>
            <a:chOff x="319150" y="186174"/>
            <a:chExt cx="3057963" cy="1974792"/>
          </a:xfrm>
        </p:grpSpPr>
        <p:pic>
          <p:nvPicPr>
            <p:cNvPr id="7" name="Picture 6" descr="McQueen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0" t="-1328" r="4270" b="12754"/>
            <a:stretch/>
          </p:blipFill>
          <p:spPr>
            <a:xfrm>
              <a:off x="381713" y="227035"/>
              <a:ext cx="2995400" cy="193393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E72D24C-FA6E-4EC7-8697-69CB56695B0C}"/>
                </a:ext>
              </a:extLst>
            </p:cNvPr>
            <p:cNvSpPr txBox="1"/>
            <p:nvPr/>
          </p:nvSpPr>
          <p:spPr>
            <a:xfrm>
              <a:off x="319150" y="186174"/>
              <a:ext cx="1559521" cy="256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67" dirty="0">
                  <a:solidFill>
                    <a:schemeClr val="bg1"/>
                  </a:solidFill>
                </a:rPr>
                <a:t>Alexander McQueen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0F1D40F-996F-A226-FD65-1627FF1FD5C6}"/>
              </a:ext>
            </a:extLst>
          </p:cNvPr>
          <p:cNvGrpSpPr/>
          <p:nvPr/>
        </p:nvGrpSpPr>
        <p:grpSpPr>
          <a:xfrm>
            <a:off x="6418294" y="3082701"/>
            <a:ext cx="1955917" cy="2623724"/>
            <a:chOff x="4448537" y="1104253"/>
            <a:chExt cx="2347657" cy="2960535"/>
          </a:xfrm>
        </p:grpSpPr>
        <p:pic>
          <p:nvPicPr>
            <p:cNvPr id="1028" name="Picture 4" descr="Image result for vivienne westwood in a corset">
              <a:extLst>
                <a:ext uri="{FF2B5EF4-FFF2-40B4-BE49-F238E27FC236}">
                  <a16:creationId xmlns:a16="http://schemas.microsoft.com/office/drawing/2014/main" id="{C9D8ACE8-5676-4742-9831-14D147E021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45" t="1845" r="31364" b="52800"/>
            <a:stretch/>
          </p:blipFill>
          <p:spPr bwMode="auto">
            <a:xfrm>
              <a:off x="4517984" y="1112481"/>
              <a:ext cx="2278210" cy="2952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083917-1F1E-4EF8-BD56-62DCE0D931D0}"/>
                </a:ext>
              </a:extLst>
            </p:cNvPr>
            <p:cNvSpPr txBox="1"/>
            <p:nvPr/>
          </p:nvSpPr>
          <p:spPr>
            <a:xfrm>
              <a:off x="4448537" y="1104253"/>
              <a:ext cx="1559522" cy="420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67" dirty="0">
                  <a:solidFill>
                    <a:schemeClr val="bg1"/>
                  </a:solidFill>
                </a:rPr>
                <a:t>Vivienne </a:t>
              </a:r>
            </a:p>
            <a:p>
              <a:r>
                <a:rPr lang="en-GB" sz="1067" dirty="0">
                  <a:solidFill>
                    <a:schemeClr val="bg1"/>
                  </a:solidFill>
                </a:rPr>
                <a:t>Westwood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3772D52-80E0-50BA-4426-75E83373F4F4}"/>
              </a:ext>
            </a:extLst>
          </p:cNvPr>
          <p:cNvGrpSpPr/>
          <p:nvPr/>
        </p:nvGrpSpPr>
        <p:grpSpPr>
          <a:xfrm>
            <a:off x="8637066" y="2473289"/>
            <a:ext cx="3560130" cy="4387482"/>
            <a:chOff x="8637066" y="2473289"/>
            <a:chExt cx="3560130" cy="4387482"/>
          </a:xfrm>
        </p:grpSpPr>
        <p:pic>
          <p:nvPicPr>
            <p:cNvPr id="1026" name="Picture 2" descr="Image result for union jack">
              <a:extLst>
                <a:ext uri="{FF2B5EF4-FFF2-40B4-BE49-F238E27FC236}">
                  <a16:creationId xmlns:a16="http://schemas.microsoft.com/office/drawing/2014/main" id="{8D9C3771-70ED-46C3-9343-6814FD311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 trans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7066" y="4552080"/>
              <a:ext cx="3560130" cy="2308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Stella.jp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5" r="2703" b="6607"/>
            <a:stretch/>
          </p:blipFill>
          <p:spPr>
            <a:xfrm>
              <a:off x="8985520" y="2473289"/>
              <a:ext cx="3162912" cy="196460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CE6BBD-6EF4-4C40-9D9A-636A478EE880}"/>
                </a:ext>
              </a:extLst>
            </p:cNvPr>
            <p:cNvSpPr txBox="1"/>
            <p:nvPr/>
          </p:nvSpPr>
          <p:spPr>
            <a:xfrm>
              <a:off x="10874477" y="4161778"/>
              <a:ext cx="1273955" cy="256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67" dirty="0">
                  <a:solidFill>
                    <a:schemeClr val="bg1"/>
                  </a:solidFill>
                </a:rPr>
                <a:t>Stella McCartney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7E1AC12-5E5F-493F-A102-C27592DD31B9}"/>
              </a:ext>
            </a:extLst>
          </p:cNvPr>
          <p:cNvSpPr txBox="1"/>
          <p:nvPr/>
        </p:nvSpPr>
        <p:spPr>
          <a:xfrm>
            <a:off x="2495645" y="2299365"/>
            <a:ext cx="155952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bg1"/>
                </a:solidFill>
              </a:rPr>
              <a:t>Orla Kiely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0C451E-C9BC-4F61-B5ED-DE2A11F7E90B}"/>
              </a:ext>
            </a:extLst>
          </p:cNvPr>
          <p:cNvSpPr txBox="1"/>
          <p:nvPr/>
        </p:nvSpPr>
        <p:spPr>
          <a:xfrm>
            <a:off x="6768075" y="6405331"/>
            <a:ext cx="172819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bg1"/>
                </a:solidFill>
              </a:rPr>
              <a:t>Paul Smith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C86002-7776-4CF0-866F-6F52CC738A27}"/>
              </a:ext>
            </a:extLst>
          </p:cNvPr>
          <p:cNvSpPr txBox="1"/>
          <p:nvPr/>
        </p:nvSpPr>
        <p:spPr>
          <a:xfrm>
            <a:off x="-1926906" y="5760801"/>
            <a:ext cx="10910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77A6BE"/>
                </a:solidFill>
              </a:rPr>
              <a:t>Great British Designers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9E8AA2-8827-1138-19D4-CBA429AF82D0}"/>
              </a:ext>
            </a:extLst>
          </p:cNvPr>
          <p:cNvGrpSpPr/>
          <p:nvPr/>
        </p:nvGrpSpPr>
        <p:grpSpPr>
          <a:xfrm>
            <a:off x="7759478" y="132857"/>
            <a:ext cx="2448505" cy="1959248"/>
            <a:chOff x="5699747" y="3948248"/>
            <a:chExt cx="2448505" cy="1959248"/>
          </a:xfrm>
        </p:grpSpPr>
        <p:pic>
          <p:nvPicPr>
            <p:cNvPr id="1034" name="Picture 10" descr="Image result for famous british designers">
              <a:extLst>
                <a:ext uri="{FF2B5EF4-FFF2-40B4-BE49-F238E27FC236}">
                  <a16:creationId xmlns:a16="http://schemas.microsoft.com/office/drawing/2014/main" id="{0F63053A-11AD-4C7A-BCC1-FC5C17E1EE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19" r="21231"/>
            <a:stretch/>
          </p:blipFill>
          <p:spPr bwMode="auto">
            <a:xfrm>
              <a:off x="5723750" y="3949408"/>
              <a:ext cx="2424502" cy="1958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C3AAA3-90B9-47C1-B6E6-4F2A2AFE884E}"/>
                </a:ext>
              </a:extLst>
            </p:cNvPr>
            <p:cNvSpPr txBox="1"/>
            <p:nvPr/>
          </p:nvSpPr>
          <p:spPr>
            <a:xfrm>
              <a:off x="5699747" y="3948248"/>
              <a:ext cx="1559521" cy="256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67" dirty="0"/>
                <a:t>Paul Smith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91EF0B6-E76C-8A74-42AB-C615242ACBC5}"/>
              </a:ext>
            </a:extLst>
          </p:cNvPr>
          <p:cNvSpPr txBox="1"/>
          <p:nvPr/>
        </p:nvSpPr>
        <p:spPr>
          <a:xfrm>
            <a:off x="273183" y="2538123"/>
            <a:ext cx="444492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United Kingdom is renowned worldwide for its creativity. 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government sources, the UK creative industry is worth around £90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billlion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year, second only to the finance sector.</a:t>
            </a:r>
            <a:r>
              <a:rPr lang="en-GB" sz="1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it that makes the creative industry such a power house in the UK - this force of creative thinking.</a:t>
            </a:r>
          </a:p>
        </p:txBody>
      </p:sp>
    </p:spTree>
    <p:extLst>
      <p:ext uri="{BB962C8B-B14F-4D97-AF65-F5344CB8AC3E}">
        <p14:creationId xmlns:p14="http://schemas.microsoft.com/office/powerpoint/2010/main" val="224235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4401DF-BD18-4D4B-A506-CD5E59193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F45FC79-A846-4241-B120-46516C22D8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4" t="12129" r="6896" b="26749"/>
          <a:stretch/>
        </p:blipFill>
        <p:spPr>
          <a:xfrm rot="60000">
            <a:off x="37844" y="27686"/>
            <a:ext cx="3210847" cy="436490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6091F1B-A601-7049-8DAA-8F52F08221E1}"/>
              </a:ext>
            </a:extLst>
          </p:cNvPr>
          <p:cNvSpPr/>
          <p:nvPr/>
        </p:nvSpPr>
        <p:spPr>
          <a:xfrm>
            <a:off x="3491140" y="0"/>
            <a:ext cx="328032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F07C57"/>
                </a:solidFill>
              </a:rPr>
              <a:t>Heritage</a:t>
            </a:r>
            <a:r>
              <a:rPr lang="en-US" sz="3200" b="1" dirty="0">
                <a:solidFill>
                  <a:srgbClr val="F07C57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9C355A-81E2-ACAF-9535-9A6370DCCD74}"/>
              </a:ext>
            </a:extLst>
          </p:cNvPr>
          <p:cNvSpPr txBox="1"/>
          <p:nvPr/>
        </p:nvSpPr>
        <p:spPr>
          <a:xfrm>
            <a:off x="3286536" y="1915643"/>
            <a:ext cx="8465574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DMU has a great heritage of Fashion and Textiles being based in Leicester one of the key global centers of hosiery, corsetry and footwear manufacture in the early 20</a:t>
            </a:r>
            <a:r>
              <a:rPr lang="en-US" sz="1600" baseline="30000" dirty="0"/>
              <a:t>th</a:t>
            </a:r>
            <a:r>
              <a:rPr lang="en-US" sz="1600" dirty="0"/>
              <a:t> century. DMU’s origins are as the Leicester School of Arts and Crafts founded in 1870. An enterprising institution form the start – with evening classes and education for all offered with the marketeers of the day naming this the Gate of Opportunity!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town had an Art school teaching design and technical skills linked to the industry of that town</a:t>
            </a:r>
          </a:p>
          <a:p>
            <a:endParaRPr lang="en-GB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Leicester – </a:t>
            </a:r>
            <a:r>
              <a:rPr lang="en-GB" sz="1600" kern="1200" dirty="0">
                <a:effectLst/>
                <a:latin typeface="+mn-lt"/>
                <a:ea typeface="+mn-ea"/>
                <a:cs typeface="+mn-cs"/>
              </a:rPr>
              <a:t>Fashion, Textiles, Footwear, Corsetry, Art</a:t>
            </a:r>
          </a:p>
          <a:p>
            <a:endParaRPr lang="en-GB" sz="1600" kern="1200" dirty="0"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1200" dirty="0">
                <a:effectLst/>
                <a:latin typeface="+mn-lt"/>
                <a:ea typeface="+mn-ea"/>
                <a:cs typeface="+mn-cs"/>
              </a:rPr>
              <a:t>Contour at DMU </a:t>
            </a:r>
            <a:r>
              <a:rPr lang="en-GB" sz="1600" dirty="0"/>
              <a:t>was established in 1947 via Fred Burley, founder of brand label, </a:t>
            </a:r>
            <a:r>
              <a:rPr lang="en-GB" sz="1600" dirty="0" err="1"/>
              <a:t>Berlei</a:t>
            </a:r>
            <a:r>
              <a:rPr lang="en-GB" sz="1600" dirty="0"/>
              <a:t> and President of the Corset Guild of Great Britain, who recognised the necessity for a course which would meet the growing demand for trained lingerie designers for the local corset industry.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Footwear at DMU is based on over 120 years of footwear education, of which 60 years are at degree level.</a:t>
            </a:r>
          </a:p>
          <a:p>
            <a:endParaRPr lang="en-GB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/>
              <a:t>We are proud to continue that heritage today</a:t>
            </a:r>
            <a:r>
              <a:rPr lang="en-GB" sz="1600" baseline="0" dirty="0"/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36264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A7377B-D88D-45C5-B37C-BDD048E99674}"/>
              </a:ext>
            </a:extLst>
          </p:cNvPr>
          <p:cNvSpPr/>
          <p:nvPr/>
        </p:nvSpPr>
        <p:spPr>
          <a:xfrm>
            <a:off x="0" y="0"/>
            <a:ext cx="5334000" cy="68709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C588E-0FA4-4ED7-B2B4-5B306D2D6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25" y="12931"/>
            <a:ext cx="6858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85DA55-7219-44D0-A8CA-9AB6B67710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189" y="1"/>
            <a:ext cx="10325794" cy="68838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84895A-CB41-4DCE-9F81-8A36ACD3F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82" y="271916"/>
            <a:ext cx="5190661" cy="2592288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Why DMU? </a:t>
            </a:r>
            <a:br>
              <a:rPr lang="en-GB" sz="5333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5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0827D-8036-44AD-9696-E5E1ABD9F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82" y="2085350"/>
            <a:ext cx="109728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  <a:cs typeface="Arial" panose="020B0604020202020204" pitchFamily="34" charset="0"/>
              </a:rPr>
              <a:t>Programme choice</a:t>
            </a:r>
          </a:p>
          <a:p>
            <a:r>
              <a:rPr lang="en-GB" sz="2400" dirty="0">
                <a:solidFill>
                  <a:schemeClr val="bg1"/>
                </a:solidFill>
                <a:cs typeface="Arial" panose="020B0604020202020204" pitchFamily="34" charset="0"/>
              </a:rPr>
              <a:t>Focus on sustainability</a:t>
            </a:r>
          </a:p>
          <a:p>
            <a:r>
              <a:rPr lang="en-GB" sz="2400" dirty="0">
                <a:solidFill>
                  <a:schemeClr val="bg1"/>
                </a:solidFill>
                <a:cs typeface="Arial" panose="020B0604020202020204" pitchFamily="34" charset="0"/>
              </a:rPr>
              <a:t>Excellent industry links</a:t>
            </a:r>
          </a:p>
          <a:p>
            <a:r>
              <a:rPr lang="en-GB" sz="2400" dirty="0">
                <a:solidFill>
                  <a:schemeClr val="bg1"/>
                </a:solidFill>
                <a:cs typeface="Arial" panose="020B0604020202020204" pitchFamily="34" charset="0"/>
              </a:rPr>
              <a:t>Showcasing opportunities</a:t>
            </a:r>
          </a:p>
          <a:p>
            <a:r>
              <a:rPr lang="en-GB" sz="2400" dirty="0">
                <a:solidFill>
                  <a:schemeClr val="bg1"/>
                </a:solidFill>
                <a:cs typeface="Arial" panose="020B0604020202020204" pitchFamily="34" charset="0"/>
              </a:rPr>
              <a:t>Excellent employability</a:t>
            </a:r>
          </a:p>
          <a:p>
            <a:r>
              <a:rPr lang="en-GB" sz="2400" dirty="0">
                <a:solidFill>
                  <a:schemeClr val="bg1"/>
                </a:solidFill>
                <a:cs typeface="Arial"/>
              </a:rPr>
              <a:t>Postgraduate study and research</a:t>
            </a:r>
            <a:endParaRPr lang="en-GB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16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0C7975-AE3A-4573-AE85-EEEE5FBAA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04C9B8-CA0A-4D8D-ABBD-34CA91237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58" y="1516193"/>
            <a:ext cx="11035553" cy="1325563"/>
          </a:xfrm>
        </p:spPr>
        <p:txBody>
          <a:bodyPr>
            <a:normAutofit/>
          </a:bodyPr>
          <a:lstStyle/>
          <a:p>
            <a:r>
              <a:rPr lang="en-GB" sz="4200" b="1" dirty="0">
                <a:solidFill>
                  <a:srgbClr val="991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 AND DEISGN TECHNICAL FACILITIES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F19263-3C46-4908-A32D-3B2E40BAC10D}"/>
              </a:ext>
            </a:extLst>
          </p:cNvPr>
          <p:cNvSpPr txBox="1"/>
          <p:nvPr/>
        </p:nvSpPr>
        <p:spPr>
          <a:xfrm>
            <a:off x="569258" y="2654598"/>
            <a:ext cx="105155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34 specialist Technical Instructors </a:t>
            </a:r>
            <a:r>
              <a:rPr lang="en-US" sz="2800" dirty="0"/>
              <a:t>all with significant industry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25 industry standard workshops </a:t>
            </a:r>
            <a:r>
              <a:rPr lang="en-US" sz="2800" dirty="0"/>
              <a:t>available each </a:t>
            </a:r>
            <a:r>
              <a:rPr lang="en-US" sz="2800" dirty="0" err="1"/>
              <a:t>specialising</a:t>
            </a:r>
            <a:r>
              <a:rPr lang="en-US" sz="2800" dirty="0"/>
              <a:t> in a different process or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Our workshops are split into four zones: </a:t>
            </a:r>
            <a:r>
              <a:rPr lang="en-US" sz="2800" b="1" dirty="0"/>
              <a:t>Crafts, Fashion and Textiles, Design and 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1605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8E167D-2C2E-1BB8-9A25-C26196111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, sky, grass, outdoor&#10;&#10;Description automatically generated">
            <a:extLst>
              <a:ext uri="{FF2B5EF4-FFF2-40B4-BE49-F238E27FC236}">
                <a16:creationId xmlns:a16="http://schemas.microsoft.com/office/drawing/2014/main" id="{F28E40F9-0BFC-FF64-1D2E-653DB9471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553" y="2537799"/>
            <a:ext cx="5381795" cy="30272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258C39-6ECD-9A89-6B88-E9438908506E}"/>
              </a:ext>
            </a:extLst>
          </p:cNvPr>
          <p:cNvSpPr txBox="1"/>
          <p:nvPr/>
        </p:nvSpPr>
        <p:spPr>
          <a:xfrm>
            <a:off x="245807" y="1472406"/>
            <a:ext cx="6096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VIJAY PATEL BULIDING </a:t>
            </a:r>
          </a:p>
          <a:p>
            <a:endParaRPr lang="en-US" sz="180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 together the full spectrum of art and design, from traditional processes to cutting-edge innovation, we offer an unrivalled environment for our students to be creative, experiment and innovate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award-winning </a:t>
            </a:r>
            <a:r>
              <a:rPr lang="en-US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Vijay Patel Building</a:t>
            </a:r>
            <a:r>
              <a:rPr lang="en-US" sz="18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brings all of our art and design courses together offering inspiring, flexible spaces, studios and facilities which invite creativity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state-of-the-art workshops, labs and studios enable</a:t>
            </a:r>
            <a:r>
              <a:rPr lang="en-US" sz="18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our students to </a:t>
            </a:r>
            <a:r>
              <a:rPr lang="en-US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 and test in the same way they will in industry, while the open and transparent spaces in the building encourage collaboration between disciplines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doing so, this</a:t>
            </a:r>
            <a:r>
              <a:rPr lang="en-US" sz="18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 supports students to be both ready for industry and future leaders in their respective fields. </a:t>
            </a:r>
          </a:p>
        </p:txBody>
      </p:sp>
    </p:spTree>
    <p:extLst>
      <p:ext uri="{BB962C8B-B14F-4D97-AF65-F5344CB8AC3E}">
        <p14:creationId xmlns:p14="http://schemas.microsoft.com/office/powerpoint/2010/main" val="364582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C841C9-202A-AE61-4F72-20DA054E5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6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FE10E1-76BD-4989-88E7-BE3ACAD02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13" y="2727786"/>
            <a:ext cx="5077813" cy="28562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83A4DA-1826-A77F-ADB9-3AF809F0427D}"/>
              </a:ext>
            </a:extLst>
          </p:cNvPr>
          <p:cNvSpPr txBox="1"/>
          <p:nvPr/>
        </p:nvSpPr>
        <p:spPr>
          <a:xfrm>
            <a:off x="235974" y="1632153"/>
            <a:ext cx="6430297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PACE BUILDING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proud to say DMU is r</a:t>
            </a:r>
            <a:r>
              <a:rPr lang="en-US" sz="14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ecognised</a:t>
            </a:r>
            <a:r>
              <a:rPr lang="en-US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Centre for Excellence in Performance Arts by the</a:t>
            </a:r>
            <a:r>
              <a:rPr 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 Education Funding Council of England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4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offer some of the finest facilities in the sector to support</a:t>
            </a:r>
            <a:r>
              <a:rPr 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studies.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Performance Arts Centre for Excellence (PACE),</a:t>
            </a:r>
            <a:r>
              <a:rPr 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Campus Centre building include spacious studios and</a:t>
            </a:r>
            <a:r>
              <a:rPr 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rehearsal rooms as well as large, fully equipped performance</a:t>
            </a:r>
            <a:r>
              <a:rPr 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spaces. Your creative work is supported by expert technicians</a:t>
            </a:r>
            <a:r>
              <a:rPr 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you are able to book rehearsal space and equipment such</a:t>
            </a:r>
            <a:r>
              <a:rPr 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digital video cameras, sound recording equipment and editing</a:t>
            </a:r>
            <a:r>
              <a:rPr 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suites – outside of your taught time:</a:t>
            </a:r>
            <a:endParaRPr lang="en-GB" sz="14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4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studios are the perfect environment to bring</a:t>
            </a:r>
            <a:r>
              <a:rPr lang="en-US" sz="14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creativity to life and work collaboratively</a:t>
            </a:r>
            <a:r>
              <a:rPr lang="en-US" sz="14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others. We have fully equipped studio theatre</a:t>
            </a:r>
            <a:r>
              <a:rPr lang="en-US" sz="14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spaces and a multi-disciplinary performance space</a:t>
            </a:r>
            <a:r>
              <a:rPr lang="en-US" sz="14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is often used to support live-digital work. Our</a:t>
            </a:r>
            <a:r>
              <a:rPr lang="en-US" sz="14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dance studios are located on the top floor of the</a:t>
            </a:r>
            <a:r>
              <a:rPr lang="en-US" sz="14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PACE building with sprung floors, mirrors and barres.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our spaces can be transformed</a:t>
            </a:r>
            <a:r>
              <a:rPr lang="en-US" sz="14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turn your ideas into a reality. Your</a:t>
            </a:r>
            <a:r>
              <a:rPr lang="en-US" sz="14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creative work is supported by expert</a:t>
            </a:r>
            <a:r>
              <a:rPr lang="en-US" sz="14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technicians and you can book rehearsal</a:t>
            </a:r>
            <a:r>
              <a:rPr lang="en-US" sz="14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 and equipment such as digital video</a:t>
            </a:r>
            <a:r>
              <a:rPr lang="en-US" sz="14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cameras, sound recording equipment and</a:t>
            </a:r>
            <a:r>
              <a:rPr lang="en-US" sz="14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editing suites.</a:t>
            </a:r>
          </a:p>
        </p:txBody>
      </p:sp>
    </p:spTree>
    <p:extLst>
      <p:ext uri="{BB962C8B-B14F-4D97-AF65-F5344CB8AC3E}">
        <p14:creationId xmlns:p14="http://schemas.microsoft.com/office/powerpoint/2010/main" val="3334147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0C7975-AE3A-4573-AE85-EEEE5FBAA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04C9B8-CA0A-4D8D-ABBD-34CA91237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58" y="1516193"/>
            <a:ext cx="11035553" cy="1325563"/>
          </a:xfrm>
        </p:spPr>
        <p:txBody>
          <a:bodyPr>
            <a:normAutofit/>
          </a:bodyPr>
          <a:lstStyle/>
          <a:p>
            <a:r>
              <a:rPr lang="en-GB" sz="4200" b="1" dirty="0">
                <a:solidFill>
                  <a:srgbClr val="991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TECHNICAL FACILITIES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F19263-3C46-4908-A32D-3B2E40BAC10D}"/>
              </a:ext>
            </a:extLst>
          </p:cNvPr>
          <p:cNvSpPr txBox="1"/>
          <p:nvPr/>
        </p:nvSpPr>
        <p:spPr>
          <a:xfrm>
            <a:off x="569258" y="2654598"/>
            <a:ext cx="10515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20 specialist Instructors </a:t>
            </a:r>
            <a:r>
              <a:rPr lang="en-US" sz="2400" dirty="0"/>
              <a:t>all with significant industry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8 dedicated studio spaces </a:t>
            </a:r>
            <a:r>
              <a:rPr lang="en-US" sz="2400" dirty="0"/>
              <a:t>that include sprung floors, lighting rigs and floor to ceiling mirrors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With AV Loans students can rent out video and audio equipment as well as having access to editing software and suites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Studio spaces are bookable</a:t>
            </a:r>
            <a:r>
              <a:rPr lang="en-US" sz="2400" dirty="0"/>
              <a:t>, so students are able to rehearse and refine their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5107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24318</TotalTime>
  <Words>1389</Words>
  <Application>Microsoft Macintosh PowerPoint</Application>
  <PresentationFormat>Widescreen</PresentationFormat>
  <Paragraphs>134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Arts, Design and Humanities</vt:lpstr>
      <vt:lpstr>PowerPoint Presentation</vt:lpstr>
      <vt:lpstr>PowerPoint Presentation</vt:lpstr>
      <vt:lpstr>Why DMU?  </vt:lpstr>
      <vt:lpstr>ART AND DEISGN TECHNICAL FACILITIES</vt:lpstr>
      <vt:lpstr>PowerPoint Presentation</vt:lpstr>
      <vt:lpstr>PowerPoint Presentation</vt:lpstr>
      <vt:lpstr>PERFORMANCE TECHNICAL FACILITIES</vt:lpstr>
      <vt:lpstr>PowerPoint Presentation</vt:lpstr>
      <vt:lpstr>PowerPoint Presentation</vt:lpstr>
    </vt:vector>
  </TitlesOfParts>
  <Company>De Montfort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Barnett</dc:creator>
  <cp:lastModifiedBy>Rajpreet Hundal</cp:lastModifiedBy>
  <cp:revision>310</cp:revision>
  <dcterms:created xsi:type="dcterms:W3CDTF">2017-09-12T10:26:09Z</dcterms:created>
  <dcterms:modified xsi:type="dcterms:W3CDTF">2022-11-29T10:45:37Z</dcterms:modified>
</cp:coreProperties>
</file>