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5" r:id="rId3"/>
    <p:sldId id="266" r:id="rId4"/>
    <p:sldId id="267" r:id="rId5"/>
    <p:sldId id="268" r:id="rId6"/>
    <p:sldId id="269" r:id="rId7"/>
    <p:sldId id="270" r:id="rId8"/>
  </p:sldIdLst>
  <p:sldSz cx="12192000" cy="6858000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A8E4"/>
    <a:srgbClr val="3AA8E4"/>
    <a:srgbClr val="BDD247"/>
    <a:srgbClr val="EAB331"/>
    <a:srgbClr val="A36AA8"/>
    <a:srgbClr val="CC1E4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75" d="100"/>
          <a:sy n="75" d="100"/>
        </p:scale>
        <p:origin x="-42" y="-3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0D7343-D6EB-4049-AA7B-AF261539FF63}" type="datetimeFigureOut">
              <a:rPr lang="en-GB"/>
              <a:pPr>
                <a:defRPr/>
              </a:pPr>
              <a:t>25/09/2014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361D97-1C65-424F-BCA4-1F81E6B4EB9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DB02CD-8CB7-4D93-8BBC-33FE94A57E22}" type="datetimeFigureOut">
              <a:rPr lang="en-GB"/>
              <a:pPr>
                <a:defRPr/>
              </a:pPr>
              <a:t>25/09/2014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FF1693-427A-4E9C-9724-B28E46709EF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 spd="med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4F69E1-0AE1-4AA1-9401-1A61B02C17C7}" type="datetimeFigureOut">
              <a:rPr lang="en-GB"/>
              <a:pPr>
                <a:defRPr/>
              </a:pPr>
              <a:t>25/09/2014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2A21F6-BB57-474D-8696-BD4EE5321BD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445893-D34E-4270-A71C-A0C901A1DA73}" type="datetimeFigureOut">
              <a:rPr lang="en-GB"/>
              <a:pPr>
                <a:defRPr/>
              </a:pPr>
              <a:t>25/09/2014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79C71E-9C87-4492-B61B-989708C96B9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A2411B-3476-44AC-B968-1D4D7A54C1FD}" type="datetimeFigureOut">
              <a:rPr lang="en-GB"/>
              <a:pPr>
                <a:defRPr/>
              </a:pPr>
              <a:t>25/09/2014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625366-2DDE-4B87-A9C6-96D06EA080A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C57815-0E7D-444E-86D6-4597B7B082EB}" type="datetimeFigureOut">
              <a:rPr lang="en-GB"/>
              <a:pPr>
                <a:defRPr/>
              </a:pPr>
              <a:t>25/09/2014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131DDD-CDE2-4BF5-8E05-40EEB8CC4D8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291C80-FB2B-4E64-AF19-FCA5DE871163}" type="datetimeFigureOut">
              <a:rPr lang="en-GB"/>
              <a:pPr>
                <a:defRPr/>
              </a:pPr>
              <a:t>25/09/2014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C72670-30CB-4DCA-867C-442AA034B58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8298F2-F30B-425A-9726-E2714CCAA3C0}" type="datetimeFigureOut">
              <a:rPr lang="en-GB"/>
              <a:pPr>
                <a:defRPr/>
              </a:pPr>
              <a:t>25/09/2014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D7F051-4D27-4AF0-8E52-F538D183848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A031EF-8AEA-426C-9387-EB4FDA208141}" type="datetimeFigureOut">
              <a:rPr lang="en-GB"/>
              <a:pPr>
                <a:defRPr/>
              </a:pPr>
              <a:t>25/09/2014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145D10-BBC6-4B3A-BD1E-8FDC63B5484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9A02DD-C03C-4DE1-BB62-BF9F5CF88EA7}" type="datetimeFigureOut">
              <a:rPr lang="en-GB"/>
              <a:pPr>
                <a:defRPr/>
              </a:pPr>
              <a:t>25/09/2014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6E7C40-CDB1-4AC2-AB69-08D51608B33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D7662C-BEEB-4DB4-9AA6-82ACDE680770}" type="datetimeFigureOut">
              <a:rPr lang="en-GB"/>
              <a:pPr>
                <a:defRPr/>
              </a:pPr>
              <a:t>25/09/2014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044114-94CC-4F37-BE23-BD2999EFE01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118593B-FF15-403D-9B45-AACE85FCF3C0}" type="datetimeFigureOut">
              <a:rPr lang="en-GB"/>
              <a:pPr>
                <a:defRPr/>
              </a:pPr>
              <a:t>25/09/2014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DF447B2-F11F-4EFA-B410-FC245AEB3BC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pic>
        <p:nvPicPr>
          <p:cNvPr id="1029" name="Picture 10"/>
          <p:cNvPicPr>
            <a:picLocks noChangeAspect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838200" y="1071563"/>
            <a:ext cx="10850563" cy="1128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0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171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Title </a:t>
            </a:r>
          </a:p>
        </p:txBody>
      </p:sp>
      <p:pic>
        <p:nvPicPr>
          <p:cNvPr id="1031" name="Picture 8"/>
          <p:cNvPicPr>
            <a:picLocks noChangeAspect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9105900" y="112713"/>
            <a:ext cx="2159000" cy="1525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943100"/>
            <a:ext cx="10515600" cy="379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pic>
        <p:nvPicPr>
          <p:cNvPr id="1033" name="Picture 2" descr="http://www.ibtcportsmouth.co.uk/wp-content/uploads/2013/12/RGF-Logo.jpg"/>
          <p:cNvPicPr>
            <a:picLocks noChangeAspect="1" noChangeArrowheads="1"/>
          </p:cNvPicPr>
          <p:nvPr userDrawn="1"/>
        </p:nvPicPr>
        <p:blipFill>
          <a:blip r:embed="rId15"/>
          <a:srcRect/>
          <a:stretch>
            <a:fillRect/>
          </a:stretch>
        </p:blipFill>
        <p:spPr bwMode="auto">
          <a:xfrm>
            <a:off x="800100" y="5918200"/>
            <a:ext cx="2946400" cy="87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 userDrawn="1"/>
        </p:nvSpPr>
        <p:spPr>
          <a:xfrm>
            <a:off x="8913813" y="6376988"/>
            <a:ext cx="2197100" cy="307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400" dirty="0" err="1">
                <a:latin typeface="Arial" panose="020B0604020202020204" pitchFamily="34" charset="0"/>
                <a:cs typeface="Arial" panose="020B0604020202020204" pitchFamily="34" charset="0"/>
              </a:rPr>
              <a:t>www.lincs-chamber.co.uk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ransition spd="med">
    <p:fade/>
  </p:transition>
  <p:timing>
    <p:tnLst>
      <p:par>
        <p:cTn id="1" dur="indefinite" restart="never" nodeType="tmRoot"/>
      </p:par>
    </p:tnLst>
  </p:timing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  <a:cs typeface="Arial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  <a:cs typeface="Arial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  <a:cs typeface="Arial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  <a:cs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  <a:cs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  <a:cs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  <a:cs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ctrTitle"/>
          </p:nvPr>
        </p:nvSpPr>
        <p:spPr>
          <a:xfrm>
            <a:off x="1473200" y="2971800"/>
            <a:ext cx="9144000" cy="1376363"/>
          </a:xfrm>
        </p:spPr>
        <p:txBody>
          <a:bodyPr/>
          <a:lstStyle/>
          <a:p>
            <a:r>
              <a:rPr lang="en-GB" sz="5400" smtClean="0">
                <a:latin typeface="Arial" charset="0"/>
                <a:cs typeface="Arial" charset="0"/>
              </a:rPr>
              <a:t>Greater Lincolnshire Business Capital Growth Fund </a:t>
            </a:r>
          </a:p>
        </p:txBody>
      </p:sp>
      <p:sp>
        <p:nvSpPr>
          <p:cNvPr id="13314" name="Subtitle 2"/>
          <p:cNvSpPr>
            <a:spLocks noGrp="1"/>
          </p:cNvSpPr>
          <p:nvPr>
            <p:ph type="subTitle" idx="1"/>
          </p:nvPr>
        </p:nvSpPr>
        <p:spPr>
          <a:xfrm>
            <a:off x="1524000" y="4376738"/>
            <a:ext cx="9144000" cy="1655762"/>
          </a:xfrm>
        </p:spPr>
        <p:txBody>
          <a:bodyPr/>
          <a:lstStyle/>
          <a:p>
            <a:endParaRPr lang="en-GB" smtClean="0">
              <a:latin typeface="Arial" charset="0"/>
              <a:cs typeface="Arial" charset="0"/>
            </a:endParaRPr>
          </a:p>
          <a:p>
            <a:r>
              <a:rPr lang="en-GB" smtClean="0">
                <a:latin typeface="Arial" charset="0"/>
                <a:cs typeface="Arial" charset="0"/>
              </a:rPr>
              <a:t>Ian Jones, Investment Readiness Advisor</a:t>
            </a:r>
          </a:p>
          <a:p>
            <a:r>
              <a:rPr lang="en-GB" smtClean="0">
                <a:latin typeface="Arial" charset="0"/>
                <a:cs typeface="Arial" charset="0"/>
              </a:rPr>
              <a:t>Lincolnshire Chamber of Commerce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smtClean="0">
                <a:latin typeface="Arial" charset="0"/>
                <a:cs typeface="Arial" charset="0"/>
              </a:rPr>
              <a:t>What is the Regional Growth Fund (RGF)?</a:t>
            </a:r>
          </a:p>
        </p:txBody>
      </p:sp>
      <p:sp>
        <p:nvSpPr>
          <p:cNvPr id="1433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77800" indent="-177800"/>
            <a:r>
              <a:rPr lang="en-GB" sz="2400" smtClean="0">
                <a:latin typeface="Arial" charset="0"/>
                <a:cs typeface="Arial" charset="0"/>
              </a:rPr>
              <a:t>Department for Business, Innovation and Skills lead initiative for England</a:t>
            </a:r>
          </a:p>
          <a:p>
            <a:pPr marL="177800" indent="-177800"/>
            <a:r>
              <a:rPr lang="en-GB" sz="2400" smtClean="0">
                <a:latin typeface="Arial" charset="0"/>
                <a:cs typeface="Arial" charset="0"/>
              </a:rPr>
              <a:t>Overall funding total of £3.2bn</a:t>
            </a:r>
          </a:p>
          <a:p>
            <a:pPr marL="177800" indent="-177800"/>
            <a:r>
              <a:rPr lang="en-GB" sz="2400" smtClean="0">
                <a:latin typeface="Arial" charset="0"/>
                <a:cs typeface="Arial" charset="0"/>
              </a:rPr>
              <a:t>Released in phases between 2011 – 2017</a:t>
            </a:r>
          </a:p>
          <a:p>
            <a:pPr marL="177800" indent="-177800"/>
            <a:r>
              <a:rPr lang="en-GB" sz="2400" smtClean="0">
                <a:latin typeface="Arial" charset="0"/>
                <a:cs typeface="Arial" charset="0"/>
              </a:rPr>
              <a:t>Lincolnshire Chamber successful in RGF Round 5</a:t>
            </a:r>
          </a:p>
          <a:p>
            <a:pPr marL="177800" indent="-177800"/>
            <a:r>
              <a:rPr lang="en-GB" sz="2400" smtClean="0">
                <a:latin typeface="Arial" charset="0"/>
                <a:cs typeface="Arial" charset="0"/>
              </a:rPr>
              <a:t>Funding of £2m sought and won</a:t>
            </a:r>
            <a:r>
              <a:rPr lang="en-GB" smtClean="0">
                <a:latin typeface="Arial" charset="0"/>
                <a:cs typeface="Arial" charset="0"/>
              </a:rPr>
              <a:t> 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smtClean="0">
                <a:latin typeface="Arial" charset="0"/>
                <a:cs typeface="Arial" charset="0"/>
              </a:rPr>
              <a:t>The Greater Lincolnshire Business</a:t>
            </a:r>
            <a:br>
              <a:rPr lang="en-GB" sz="3200" smtClean="0">
                <a:latin typeface="Arial" charset="0"/>
                <a:cs typeface="Arial" charset="0"/>
              </a:rPr>
            </a:br>
            <a:r>
              <a:rPr lang="en-GB" sz="3200" smtClean="0">
                <a:latin typeface="Arial" charset="0"/>
                <a:cs typeface="Arial" charset="0"/>
              </a:rPr>
              <a:t>Capital Growth Fund</a:t>
            </a:r>
            <a:r>
              <a:rPr lang="en-GB" smtClean="0">
                <a:latin typeface="Arial" charset="0"/>
                <a:cs typeface="Arial" charset="0"/>
              </a:rPr>
              <a:t> </a:t>
            </a: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77800" indent="-177800"/>
            <a:r>
              <a:rPr lang="en-GB" sz="2400" smtClean="0">
                <a:latin typeface="Arial" charset="0"/>
                <a:cs typeface="Arial" charset="0"/>
              </a:rPr>
              <a:t>To provide gap funding for businesses who wish to expand or invest to create sustainable jobs</a:t>
            </a:r>
          </a:p>
          <a:p>
            <a:pPr marL="177800" indent="-177800"/>
            <a:r>
              <a:rPr lang="en-GB" sz="2400" smtClean="0">
                <a:latin typeface="Arial" charset="0"/>
                <a:cs typeface="Arial" charset="0"/>
              </a:rPr>
              <a:t>Funding available up to a maximum of 20% of overall project cost</a:t>
            </a:r>
          </a:p>
          <a:p>
            <a:pPr marL="177800" indent="-177800"/>
            <a:r>
              <a:rPr lang="en-GB" sz="2400" smtClean="0">
                <a:latin typeface="Arial" charset="0"/>
                <a:cs typeface="Arial" charset="0"/>
              </a:rPr>
              <a:t>Remainder of project funding to be from private sector investment or commercially available finance</a:t>
            </a:r>
          </a:p>
          <a:p>
            <a:pPr marL="177800" indent="-177800"/>
            <a:r>
              <a:rPr lang="en-GB" sz="2400" smtClean="0">
                <a:latin typeface="Arial" charset="0"/>
                <a:cs typeface="Arial" charset="0"/>
              </a:rPr>
              <a:t>Aim to support creation of 234 new jobs and safeguard 63 existing jobs</a:t>
            </a:r>
          </a:p>
          <a:p>
            <a:pPr marL="177800" indent="-177800"/>
            <a:r>
              <a:rPr lang="en-GB" sz="2400" smtClean="0">
                <a:latin typeface="Arial" charset="0"/>
                <a:cs typeface="Arial" charset="0"/>
              </a:rPr>
              <a:t>Applications open until December 2016, or until fund fully allocated</a:t>
            </a:r>
          </a:p>
          <a:p>
            <a:pPr marL="177800" indent="-177800"/>
            <a:r>
              <a:rPr lang="en-GB" sz="2400" smtClean="0">
                <a:latin typeface="Arial" charset="0"/>
                <a:cs typeface="Arial" charset="0"/>
              </a:rPr>
              <a:t>Grants must be for a minimum of £10,000 and maximum of £250,000</a:t>
            </a:r>
          </a:p>
          <a:p>
            <a:pPr marL="177800" indent="-177800"/>
            <a:r>
              <a:rPr lang="en-GB" sz="2400" smtClean="0">
                <a:latin typeface="Arial" charset="0"/>
                <a:cs typeface="Arial" charset="0"/>
              </a:rPr>
              <a:t>A project where spend HAS NOT already been incurred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smtClean="0">
                <a:latin typeface="Arial" charset="0"/>
                <a:cs typeface="Arial" charset="0"/>
              </a:rPr>
              <a:t>Who is Eligible?</a:t>
            </a:r>
          </a:p>
        </p:txBody>
      </p:sp>
      <p:sp>
        <p:nvSpPr>
          <p:cNvPr id="1638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77800" indent="-177800"/>
            <a:r>
              <a:rPr lang="en-GB" sz="2400" smtClean="0">
                <a:latin typeface="Arial" charset="0"/>
                <a:cs typeface="Arial" charset="0"/>
              </a:rPr>
              <a:t>Based in or relocating to Greater Lincolnshire</a:t>
            </a:r>
          </a:p>
          <a:p>
            <a:pPr marL="177800" indent="-177800"/>
            <a:r>
              <a:rPr lang="en-GB" sz="2400" smtClean="0">
                <a:latin typeface="Arial" charset="0"/>
                <a:cs typeface="Arial" charset="0"/>
              </a:rPr>
              <a:t>Meet the definition of an SME</a:t>
            </a:r>
          </a:p>
          <a:p>
            <a:pPr marL="177800" indent="-177800"/>
            <a:r>
              <a:rPr lang="en-GB" sz="2400" smtClean="0">
                <a:latin typeface="Arial" charset="0"/>
                <a:cs typeface="Arial" charset="0"/>
              </a:rPr>
              <a:t>Have a business plan to expand or invest which will create and/or safeguard jobs</a:t>
            </a:r>
          </a:p>
          <a:p>
            <a:pPr marL="177800" indent="-177800"/>
            <a:r>
              <a:rPr lang="en-GB" sz="2400" smtClean="0">
                <a:latin typeface="Arial" charset="0"/>
                <a:cs typeface="Arial" charset="0"/>
              </a:rPr>
              <a:t>Require the grant for capital expenditure on premises expansion, new premises, plant, machinery and infrastructure and/or associated costs for expansion, e.g. new technologies, systems and software, training etc.</a:t>
            </a:r>
          </a:p>
          <a:p>
            <a:pPr marL="177800" indent="-177800"/>
            <a:r>
              <a:rPr lang="en-GB" sz="2400" smtClean="0">
                <a:latin typeface="Arial" charset="0"/>
                <a:cs typeface="Arial" charset="0"/>
              </a:rPr>
              <a:t>SME must show that funding required for the project to proceed and that funding not available elsewhere</a:t>
            </a:r>
            <a:r>
              <a:rPr lang="en-GB" smtClean="0">
                <a:latin typeface="Arial" charset="0"/>
                <a:cs typeface="Arial" charset="0"/>
              </a:rPr>
              <a:t> 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smtClean="0">
                <a:latin typeface="Arial" charset="0"/>
                <a:cs typeface="Arial" charset="0"/>
              </a:rPr>
              <a:t>Who is Ineligible?</a:t>
            </a:r>
            <a:r>
              <a:rPr lang="en-GB" smtClean="0">
                <a:latin typeface="Arial" charset="0"/>
                <a:cs typeface="Arial" charset="0"/>
              </a:rPr>
              <a:t> </a:t>
            </a:r>
          </a:p>
        </p:txBody>
      </p:sp>
      <p:sp>
        <p:nvSpPr>
          <p:cNvPr id="1741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77800" indent="-177800"/>
            <a:r>
              <a:rPr lang="en-GB" sz="2400" smtClean="0">
                <a:latin typeface="Arial" charset="0"/>
                <a:cs typeface="Arial" charset="0"/>
              </a:rPr>
              <a:t>General Block Exemption Regulations (GBER) apply</a:t>
            </a:r>
          </a:p>
          <a:p>
            <a:pPr marL="177800" indent="-177800"/>
            <a:r>
              <a:rPr lang="en-GB" sz="2400" smtClean="0">
                <a:latin typeface="Arial" charset="0"/>
                <a:cs typeface="Arial" charset="0"/>
              </a:rPr>
              <a:t>Other ineligible sectors include;</a:t>
            </a:r>
          </a:p>
          <a:p>
            <a:pPr marL="177800" indent="-177800">
              <a:buFont typeface="Arial" charset="0"/>
              <a:buNone/>
            </a:pPr>
            <a:r>
              <a:rPr lang="en-GB" sz="2400" smtClean="0">
                <a:latin typeface="Arial" charset="0"/>
                <a:cs typeface="Arial" charset="0"/>
              </a:rPr>
              <a:t>		Retail, tourism, passenger transport, warehousing, education, health 	service, public sector, infrastructure, franchise operations, MOD 	funded contracts, property 	development, energy generation and 	primary agriculture</a:t>
            </a:r>
          </a:p>
          <a:p>
            <a:pPr marL="177800" indent="-177800"/>
            <a:r>
              <a:rPr lang="en-GB" sz="2400" b="1" smtClean="0">
                <a:latin typeface="Arial" charset="0"/>
                <a:cs typeface="Arial" charset="0"/>
              </a:rPr>
              <a:t>However, all applications will be considered on their own merit.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smtClean="0">
                <a:latin typeface="Arial" charset="0"/>
                <a:cs typeface="Arial" charset="0"/>
              </a:rPr>
              <a:t>Application process</a:t>
            </a:r>
          </a:p>
        </p:txBody>
      </p:sp>
      <p:sp>
        <p:nvSpPr>
          <p:cNvPr id="18435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mtClean="0">
                <a:latin typeface="Arial" charset="0"/>
                <a:cs typeface="Arial" charset="0"/>
              </a:rPr>
              <a:t>Initial enquiry</a:t>
            </a:r>
          </a:p>
          <a:p>
            <a:r>
              <a:rPr lang="en-GB" smtClean="0">
                <a:latin typeface="Arial" charset="0"/>
                <a:cs typeface="Arial" charset="0"/>
              </a:rPr>
              <a:t>Expression of Interest</a:t>
            </a:r>
          </a:p>
          <a:p>
            <a:r>
              <a:rPr lang="en-GB" smtClean="0">
                <a:latin typeface="Arial" charset="0"/>
                <a:cs typeface="Arial" charset="0"/>
              </a:rPr>
              <a:t>Proposal Development, including services of Investment Readiness Advisor, if required</a:t>
            </a:r>
          </a:p>
          <a:p>
            <a:r>
              <a:rPr lang="en-GB" smtClean="0">
                <a:latin typeface="Arial" charset="0"/>
                <a:cs typeface="Arial" charset="0"/>
              </a:rPr>
              <a:t>Submission of Application Form and accompanying documentation</a:t>
            </a:r>
          </a:p>
          <a:p>
            <a:r>
              <a:rPr lang="en-GB" smtClean="0">
                <a:latin typeface="Arial" charset="0"/>
                <a:cs typeface="Arial" charset="0"/>
              </a:rPr>
              <a:t>Investment Appraisal panel</a:t>
            </a:r>
          </a:p>
        </p:txBody>
      </p:sp>
    </p:spTree>
  </p:cSld>
  <p:clrMapOvr>
    <a:masterClrMapping/>
  </p:clrMapOvr>
  <p:transition spd="med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smtClean="0">
                <a:latin typeface="Arial" charset="0"/>
                <a:cs typeface="Arial" charset="0"/>
              </a:rPr>
              <a:t>Next Steps</a:t>
            </a:r>
          </a:p>
        </p:txBody>
      </p:sp>
      <p:sp>
        <p:nvSpPr>
          <p:cNvPr id="19459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2400" smtClean="0">
                <a:latin typeface="Arial" charset="0"/>
                <a:cs typeface="Arial" charset="0"/>
              </a:rPr>
              <a:t>Official launch of fund at Chamber AGM, Friday 3</a:t>
            </a:r>
            <a:r>
              <a:rPr lang="en-GB" sz="2400" baseline="30000" smtClean="0">
                <a:latin typeface="Arial" charset="0"/>
                <a:cs typeface="Arial" charset="0"/>
              </a:rPr>
              <a:t>rd</a:t>
            </a:r>
            <a:r>
              <a:rPr lang="en-GB" sz="2400" smtClean="0">
                <a:latin typeface="Arial" charset="0"/>
                <a:cs typeface="Arial" charset="0"/>
              </a:rPr>
              <a:t> October</a:t>
            </a:r>
          </a:p>
          <a:p>
            <a:endParaRPr lang="en-GB" sz="2400" smtClean="0">
              <a:latin typeface="Arial" charset="0"/>
              <a:cs typeface="Arial" charset="0"/>
            </a:endParaRPr>
          </a:p>
          <a:p>
            <a:r>
              <a:rPr lang="en-GB" sz="2400" smtClean="0">
                <a:latin typeface="Arial" charset="0"/>
                <a:cs typeface="Arial" charset="0"/>
              </a:rPr>
              <a:t>Contact details</a:t>
            </a:r>
          </a:p>
          <a:p>
            <a:pPr lvl="1"/>
            <a:r>
              <a:rPr lang="en-GB" sz="2000" smtClean="0">
                <a:latin typeface="Arial" charset="0"/>
                <a:cs typeface="Arial" charset="0"/>
              </a:rPr>
              <a:t>Ian Jones</a:t>
            </a:r>
          </a:p>
          <a:p>
            <a:pPr lvl="2"/>
            <a:r>
              <a:rPr lang="en-GB" sz="1800" smtClean="0">
                <a:latin typeface="Arial" charset="0"/>
                <a:cs typeface="Arial" charset="0"/>
              </a:rPr>
              <a:t>07912 338535</a:t>
            </a:r>
          </a:p>
          <a:p>
            <a:pPr lvl="2"/>
            <a:r>
              <a:rPr lang="en-GB" sz="1800" smtClean="0">
                <a:latin typeface="Arial" charset="0"/>
                <a:cs typeface="Arial" charset="0"/>
              </a:rPr>
              <a:t>ian.jones@lincs-chamber.co.uk</a:t>
            </a:r>
          </a:p>
          <a:p>
            <a:pPr lvl="1"/>
            <a:r>
              <a:rPr lang="en-GB" sz="2000" smtClean="0">
                <a:latin typeface="Arial" charset="0"/>
                <a:cs typeface="Arial" charset="0"/>
              </a:rPr>
              <a:t>Marie Pritchett </a:t>
            </a:r>
          </a:p>
          <a:p>
            <a:pPr lvl="2"/>
            <a:r>
              <a:rPr lang="en-GB" sz="1800" smtClean="0">
                <a:latin typeface="Arial" charset="0"/>
                <a:cs typeface="Arial" charset="0"/>
              </a:rPr>
              <a:t>07803 179105</a:t>
            </a:r>
          </a:p>
          <a:p>
            <a:pPr lvl="2"/>
            <a:r>
              <a:rPr lang="en-GB" sz="1800" smtClean="0">
                <a:latin typeface="Arial" charset="0"/>
                <a:cs typeface="Arial" charset="0"/>
              </a:rPr>
              <a:t>marie.pritchett@lincs-chamber.co.uk</a:t>
            </a:r>
          </a:p>
        </p:txBody>
      </p:sp>
    </p:spTree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404</TotalTime>
  <Words>312</Words>
  <Application>Microsoft Office PowerPoint</Application>
  <PresentationFormat>Custom</PresentationFormat>
  <Paragraphs>45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Greater Lincolnshire Business Capital Growth Fund </vt:lpstr>
      <vt:lpstr>What is the Regional Growth Fund (RGF)?</vt:lpstr>
      <vt:lpstr>The Greater Lincolnshire Business Capital Growth Fund </vt:lpstr>
      <vt:lpstr>Who is Eligible?</vt:lpstr>
      <vt:lpstr>Who is Ineligible? </vt:lpstr>
      <vt:lpstr>Application process</vt:lpstr>
      <vt:lpstr>Next Steps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Charlotte Goy</dc:creator>
  <cp:lastModifiedBy>Gurminder Badan</cp:lastModifiedBy>
  <cp:revision>34</cp:revision>
  <dcterms:created xsi:type="dcterms:W3CDTF">2013-10-22T15:09:08Z</dcterms:created>
  <dcterms:modified xsi:type="dcterms:W3CDTF">2014-09-25T10:59:21Z</dcterms:modified>
</cp:coreProperties>
</file>