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8" r:id="rId5"/>
    <p:sldId id="261" r:id="rId6"/>
    <p:sldId id="265" r:id="rId7"/>
    <p:sldId id="262" r:id="rId8"/>
    <p:sldId id="263"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88" autoAdjust="0"/>
  </p:normalViewPr>
  <p:slideViewPr>
    <p:cSldViewPr>
      <p:cViewPr>
        <p:scale>
          <a:sx n="60" d="100"/>
          <a:sy n="60" d="100"/>
        </p:scale>
        <p:origin x="-119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85B60-E64E-4540-A031-8D399801E6A4}" type="datetimeFigureOut">
              <a:rPr lang="en-GB" smtClean="0"/>
              <a:pPr/>
              <a:t>08/09/2014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3F6B4-F368-4AB5-A34C-E4E9DE8383E3}" type="slidenum">
              <a:rPr lang="en-GB" smtClean="0"/>
              <a:pPr/>
              <a:t>‹#›</a:t>
            </a:fld>
            <a:endParaRPr lang="en-GB"/>
          </a:p>
        </p:txBody>
      </p:sp>
    </p:spTree>
    <p:extLst>
      <p:ext uri="{BB962C8B-B14F-4D97-AF65-F5344CB8AC3E}">
        <p14:creationId xmlns:p14="http://schemas.microsoft.com/office/powerpoint/2010/main" val="305449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53F6B4-F368-4AB5-A34C-E4E9DE8383E3}" type="slidenum">
              <a:rPr lang="en-GB" smtClean="0"/>
              <a:pPr/>
              <a:t>1</a:t>
            </a:fld>
            <a:endParaRPr lang="en-GB"/>
          </a:p>
        </p:txBody>
      </p:sp>
    </p:spTree>
    <p:extLst>
      <p:ext uri="{BB962C8B-B14F-4D97-AF65-F5344CB8AC3E}">
        <p14:creationId xmlns:p14="http://schemas.microsoft.com/office/powerpoint/2010/main" val="133110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Description:</a:t>
            </a:r>
          </a:p>
          <a:p>
            <a:r>
              <a:rPr lang="en-GB" sz="1200" kern="1200" dirty="0" smtClean="0">
                <a:solidFill>
                  <a:schemeClr val="tx1"/>
                </a:solidFill>
                <a:latin typeface="+mn-lt"/>
                <a:ea typeface="+mn-ea"/>
                <a:cs typeface="+mn-cs"/>
              </a:rPr>
              <a:t>Publicly funded research, typically as part of a consortium of industry and universities.  </a:t>
            </a:r>
          </a:p>
          <a:p>
            <a:r>
              <a:rPr lang="en-GB" sz="1200" kern="1200" dirty="0" smtClean="0">
                <a:solidFill>
                  <a:schemeClr val="tx1"/>
                </a:solidFill>
                <a:latin typeface="+mn-lt"/>
                <a:ea typeface="+mn-ea"/>
                <a:cs typeface="+mn-cs"/>
              </a:rPr>
              <a:t>Most such projects are in response to a call for proposals on a topic within a programme of research.</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a:t>
            </a:r>
            <a:r>
              <a:rPr lang="en-GB" sz="1200" b="1" kern="1200" dirty="0" smtClean="0">
                <a:solidFill>
                  <a:schemeClr val="tx1"/>
                </a:solidFill>
                <a:latin typeface="+mn-lt"/>
                <a:ea typeface="+mn-ea"/>
                <a:cs typeface="+mn-cs"/>
              </a:rPr>
              <a:t>n what circumstances:</a:t>
            </a:r>
          </a:p>
          <a:p>
            <a:r>
              <a:rPr lang="en-GB" sz="1200" kern="1200" dirty="0" smtClean="0">
                <a:solidFill>
                  <a:schemeClr val="tx1"/>
                </a:solidFill>
                <a:latin typeface="+mn-lt"/>
                <a:ea typeface="+mn-ea"/>
                <a:cs typeface="+mn-cs"/>
              </a:rPr>
              <a:t>Collaborative projects (TSB) are ideally initiated by the company and follow similar model to KTP in that the university is contracted in to provide expertise specific the problem being addressed and the identified knowledge gap within the project consortium. HEIs can be project partners or subcontractors depending on the call specification. In the event that the technology to be developed is at a pre-commercial stage there are behind the scenes mechanisms to support these projects jointly through the EPSRC and the TSB. Match funding is required but can be in kind. IP is retained by the consortium.</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a:t>
            </a:r>
            <a:r>
              <a:rPr lang="en-GB" sz="1200" b="1" kern="1200" baseline="0" dirty="0" smtClean="0">
                <a:solidFill>
                  <a:schemeClr val="tx1"/>
                </a:solidFill>
                <a:latin typeface="+mn-lt"/>
                <a:ea typeface="+mn-ea"/>
                <a:cs typeface="+mn-cs"/>
              </a:rPr>
              <a:t> Implications:</a:t>
            </a:r>
          </a:p>
          <a:p>
            <a:r>
              <a:rPr lang="en-GB" sz="1200" kern="1200" dirty="0" smtClean="0">
                <a:solidFill>
                  <a:schemeClr val="tx1"/>
                </a:solidFill>
                <a:latin typeface="+mn-lt"/>
                <a:ea typeface="+mn-ea"/>
                <a:cs typeface="+mn-cs"/>
              </a:rPr>
              <a:t>Draws down public funding.  </a:t>
            </a:r>
          </a:p>
          <a:p>
            <a:r>
              <a:rPr lang="en-GB" sz="1200" kern="1200" dirty="0" smtClean="0">
                <a:solidFill>
                  <a:schemeClr val="tx1"/>
                </a:solidFill>
                <a:latin typeface="+mn-lt"/>
                <a:ea typeface="+mn-ea"/>
                <a:cs typeface="+mn-cs"/>
              </a:rPr>
              <a:t>Can involve multiple partners in an industry or supply chain.</a:t>
            </a:r>
          </a:p>
          <a:p>
            <a:r>
              <a:rPr lang="en-GB" sz="1200" kern="1200" dirty="0" smtClean="0">
                <a:solidFill>
                  <a:schemeClr val="tx1"/>
                </a:solidFill>
                <a:latin typeface="+mn-lt"/>
                <a:ea typeface="+mn-ea"/>
                <a:cs typeface="+mn-cs"/>
              </a:rPr>
              <a:t>‘Co-</a:t>
            </a:r>
            <a:r>
              <a:rPr lang="en-GB" sz="1200" kern="1200" dirty="0" err="1" smtClean="0">
                <a:solidFill>
                  <a:schemeClr val="tx1"/>
                </a:solidFill>
                <a:latin typeface="+mn-lt"/>
                <a:ea typeface="+mn-ea"/>
                <a:cs typeface="+mn-cs"/>
              </a:rPr>
              <a:t>opetition</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Intellectual property ownership defined in a collaboration agreement.</a:t>
            </a:r>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Description:</a:t>
            </a:r>
          </a:p>
          <a:p>
            <a:r>
              <a:rPr lang="en-GB" sz="1200" kern="1200" dirty="0" smtClean="0">
                <a:solidFill>
                  <a:schemeClr val="tx1"/>
                </a:solidFill>
                <a:latin typeface="+mn-lt"/>
                <a:ea typeface="+mn-ea"/>
                <a:cs typeface="+mn-cs"/>
              </a:rPr>
              <a:t>Research carried out by DMU staff and paid for by the company.  </a:t>
            </a:r>
          </a:p>
          <a:p>
            <a:r>
              <a:rPr lang="en-GB" sz="1200" kern="1200" dirty="0" smtClean="0">
                <a:solidFill>
                  <a:schemeClr val="tx1"/>
                </a:solidFill>
                <a:latin typeface="+mn-lt"/>
                <a:ea typeface="+mn-ea"/>
                <a:cs typeface="+mn-cs"/>
              </a:rPr>
              <a:t>Most such projects are used to solve a specific problem facing the company where the solution is not known.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Commissioning contract research is a flexible and very effective way for organisations to investigate issues that are relevant to their business.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In what</a:t>
            </a:r>
            <a:r>
              <a:rPr lang="en-GB" sz="1200" b="1" kern="1200" baseline="0" dirty="0" smtClean="0">
                <a:solidFill>
                  <a:schemeClr val="tx1"/>
                </a:solidFill>
                <a:latin typeface="+mn-lt"/>
                <a:ea typeface="+mn-ea"/>
                <a:cs typeface="+mn-cs"/>
              </a:rPr>
              <a:t> circumstances: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Contract research is where a company comes to DMU looking for someone to solve a specific identified problem. The problem is handed to the institution to investigate and report back with no guarantee of success. IP ownership is determined on a case by case basis. Successful endeavours can be mutually beneficial through the joint publication of research outputs in the academic sphere.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Example: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large Blue Chip company asked us to conduct a feasibility study into whether it was possible to use an automated unit to inspect the inside of a structure, using visual images and pattern recognition to detect certain artefacts. (can’t say more due to confidentiality</a:t>
            </a:r>
            <a:r>
              <a:rPr lang="en-GB" sz="1200" kern="1200" baseline="0" dirty="0" smtClean="0">
                <a:solidFill>
                  <a:schemeClr val="tx1"/>
                </a:solidFill>
                <a:latin typeface="+mn-lt"/>
                <a:ea typeface="+mn-ea"/>
                <a:cs typeface="+mn-cs"/>
              </a:rPr>
              <a:t> agreements)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Description: </a:t>
            </a:r>
          </a:p>
          <a:p>
            <a:r>
              <a:rPr lang="en-GB" sz="1200" kern="1200" dirty="0" smtClean="0">
                <a:solidFill>
                  <a:schemeClr val="tx1"/>
                </a:solidFill>
                <a:latin typeface="+mn-lt"/>
                <a:ea typeface="+mn-ea"/>
                <a:cs typeface="+mn-cs"/>
              </a:rPr>
              <a:t>Development carried out by DMU staff and paid for by the company.  </a:t>
            </a:r>
          </a:p>
          <a:p>
            <a:r>
              <a:rPr lang="en-GB" sz="1200" kern="1200" dirty="0" smtClean="0">
                <a:solidFill>
                  <a:schemeClr val="tx1"/>
                </a:solidFill>
                <a:latin typeface="+mn-lt"/>
                <a:ea typeface="+mn-ea"/>
                <a:cs typeface="+mn-cs"/>
              </a:rPr>
              <a:t>Most such projects are used to solve a specific problem facing the company, where DMU already has the knowledge or expertise to solve it.</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 what</a:t>
            </a:r>
            <a:r>
              <a:rPr lang="en-GB" sz="1200" b="1" kern="1200" baseline="0" dirty="0" smtClean="0">
                <a:solidFill>
                  <a:schemeClr val="tx1"/>
                </a:solidFill>
                <a:latin typeface="+mn-lt"/>
                <a:ea typeface="+mn-ea"/>
                <a:cs typeface="+mn-cs"/>
              </a:rPr>
              <a:t> circumstances: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Consultancy is where a company comes to DMU with an idea that our expertise can help to solve. It can be based in our research or scholarship. We will deliver on a specification drawn up by the company and the academic, with specific emphasis on the input from the client and the output they need to achieve. Usually for the exclusive benefit of the client. Background IP is retained by the relevant parties and the application IP is owned by the company for potential commercialisation.</a:t>
            </a:r>
          </a:p>
          <a:p>
            <a:endParaRPr lang="en-GB" sz="1200" b="1" kern="1200" baseline="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Examples:</a:t>
            </a:r>
            <a:r>
              <a:rPr lang="en-GB" sz="1200" b="1" kern="1200" baseline="0" dirty="0" smtClean="0">
                <a:solidFill>
                  <a:schemeClr val="tx1"/>
                </a:solidFill>
                <a:latin typeface="+mn-lt"/>
                <a:ea typeface="+mn-ea"/>
                <a:cs typeface="+mn-cs"/>
              </a:rPr>
              <a:t> </a:t>
            </a:r>
          </a:p>
          <a:p>
            <a:r>
              <a:rPr lang="en-GB" sz="1200" dirty="0" err="1" smtClean="0">
                <a:solidFill>
                  <a:schemeClr val="bg1"/>
                </a:solidFill>
              </a:rPr>
              <a:t>Pepsico</a:t>
            </a:r>
            <a:r>
              <a:rPr lang="en-GB" sz="1200" dirty="0" smtClean="0">
                <a:solidFill>
                  <a:schemeClr val="bg1"/>
                </a:solidFill>
              </a:rPr>
              <a:t> </a:t>
            </a:r>
          </a:p>
          <a:p>
            <a:r>
              <a:rPr lang="en-GB" sz="1200" dirty="0" smtClean="0">
                <a:solidFill>
                  <a:schemeClr val="bg1"/>
                </a:solidFill>
              </a:rPr>
              <a:t>Jaguar Land Rover </a:t>
            </a:r>
          </a:p>
          <a:p>
            <a:r>
              <a:rPr lang="en-GB" sz="1200" dirty="0" smtClean="0">
                <a:solidFill>
                  <a:schemeClr val="bg1"/>
                </a:solidFill>
              </a:rPr>
              <a:t>Alliance and Leicester</a:t>
            </a:r>
          </a:p>
          <a:p>
            <a:r>
              <a:rPr lang="en-GB" sz="1200" dirty="0" smtClean="0">
                <a:solidFill>
                  <a:schemeClr val="bg1"/>
                </a:solidFill>
              </a:rPr>
              <a:t>DHL </a:t>
            </a:r>
          </a:p>
          <a:p>
            <a:r>
              <a:rPr lang="en-GB" sz="1200" dirty="0" smtClean="0">
                <a:solidFill>
                  <a:schemeClr val="bg1"/>
                </a:solidFill>
              </a:rPr>
              <a:t>Royal Air Force </a:t>
            </a:r>
          </a:p>
          <a:p>
            <a:r>
              <a:rPr lang="en-GB" sz="1200" dirty="0" err="1" smtClean="0">
                <a:solidFill>
                  <a:schemeClr val="bg1"/>
                </a:solidFill>
              </a:rPr>
              <a:t>Topshop</a:t>
            </a:r>
            <a:r>
              <a:rPr lang="en-GB" sz="1200" dirty="0" smtClean="0">
                <a:solidFill>
                  <a:schemeClr val="bg1"/>
                </a:solidFill>
              </a:rPr>
              <a:t> </a:t>
            </a:r>
          </a:p>
          <a:p>
            <a:r>
              <a:rPr lang="en-GB" sz="1200" dirty="0" smtClean="0">
                <a:solidFill>
                  <a:schemeClr val="bg1"/>
                </a:solidFill>
              </a:rPr>
              <a:t>Leicestershire Partnerships NHS Trust </a:t>
            </a:r>
          </a:p>
          <a:p>
            <a:r>
              <a:rPr lang="en-GB" sz="1200" dirty="0" smtClean="0">
                <a:solidFill>
                  <a:schemeClr val="bg1"/>
                </a:solidFill>
              </a:rPr>
              <a:t>Oasis Healthcare </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Implications:</a:t>
            </a:r>
          </a:p>
          <a:p>
            <a:r>
              <a:rPr lang="en-GB" sz="1200" kern="1200" dirty="0" smtClean="0">
                <a:solidFill>
                  <a:schemeClr val="tx1"/>
                </a:solidFill>
                <a:latin typeface="+mn-lt"/>
                <a:ea typeface="+mn-ea"/>
                <a:cs typeface="+mn-cs"/>
              </a:rPr>
              <a:t>Full economic cost charged to company.  </a:t>
            </a:r>
          </a:p>
          <a:p>
            <a:r>
              <a:rPr lang="en-GB" sz="1200" kern="1200" dirty="0" smtClean="0">
                <a:solidFill>
                  <a:schemeClr val="tx1"/>
                </a:solidFill>
                <a:latin typeface="+mn-lt"/>
                <a:ea typeface="+mn-ea"/>
                <a:cs typeface="+mn-cs"/>
              </a:rPr>
              <a:t>Intellectual property owned by DMU but normally licensed to the company.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Benefits/Implications:</a:t>
            </a:r>
          </a:p>
          <a:p>
            <a:r>
              <a:rPr lang="en-GB" sz="1200" kern="1200" dirty="0" smtClean="0">
                <a:solidFill>
                  <a:schemeClr val="tx1"/>
                </a:solidFill>
                <a:latin typeface="+mn-lt"/>
                <a:ea typeface="+mn-ea"/>
                <a:cs typeface="+mn-cs"/>
              </a:rPr>
              <a:t>Full economic cost charged to company.  </a:t>
            </a:r>
          </a:p>
          <a:p>
            <a:r>
              <a:rPr lang="en-GB" sz="1200" kern="1200" dirty="0" smtClean="0">
                <a:solidFill>
                  <a:schemeClr val="tx1"/>
                </a:solidFill>
                <a:latin typeface="+mn-lt"/>
                <a:ea typeface="+mn-ea"/>
                <a:cs typeface="+mn-cs"/>
              </a:rPr>
              <a:t>Intellectual property owned by DMU but normally licensed to the company.</a:t>
            </a:r>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smtClean="0">
                <a:solidFill>
                  <a:schemeClr val="tx1"/>
                </a:solidFill>
                <a:latin typeface="+mn-lt"/>
                <a:ea typeface="+mn-ea"/>
                <a:cs typeface="+mn-cs"/>
              </a:rPr>
              <a:t>Description: </a:t>
            </a:r>
          </a:p>
          <a:p>
            <a:r>
              <a:rPr lang="en-GB" sz="1200" kern="1200" dirty="0" smtClean="0">
                <a:solidFill>
                  <a:schemeClr val="tx1"/>
                </a:solidFill>
                <a:latin typeface="+mn-lt"/>
                <a:ea typeface="+mn-ea"/>
                <a:cs typeface="+mn-cs"/>
              </a:rPr>
              <a:t>Two to three year employment of a recent graduate as an associate, supported by academic input for 0.5 day/week.</a:t>
            </a:r>
          </a:p>
          <a:p>
            <a:r>
              <a:rPr lang="en-GB" sz="1200" kern="1200" dirty="0" smtClean="0">
                <a:solidFill>
                  <a:schemeClr val="tx1"/>
                </a:solidFill>
                <a:latin typeface="+mn-lt"/>
                <a:ea typeface="+mn-ea"/>
                <a:cs typeface="+mn-cs"/>
              </a:rPr>
              <a:t>Minimum duration of 6 months.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what circumstances: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KTP appropriate for a business (primarily SME) who are looking to develop and embed a new product, process or service and need to access specific knowledge and expertise they do not currently have in house. Knowledge is transferred from the HEI to the company via the associate who is employed by the HEI but based full time with the company. Differs from consultancy because the output of a KTP should be that the company has capability in house going forward. For a standard KTP (18 months-3 years) companies need to have at least two years trading and 8 FTE employees. However, </a:t>
            </a:r>
            <a:r>
              <a:rPr lang="en-GB" sz="1200" kern="1200" dirty="0" err="1" smtClean="0">
                <a:solidFill>
                  <a:schemeClr val="tx1"/>
                </a:solidFill>
                <a:latin typeface="+mn-lt"/>
                <a:ea typeface="+mn-ea"/>
                <a:cs typeface="+mn-cs"/>
              </a:rPr>
              <a:t>sKTP</a:t>
            </a:r>
            <a:r>
              <a:rPr lang="en-GB" sz="1200" kern="1200" dirty="0" smtClean="0">
                <a:solidFill>
                  <a:schemeClr val="tx1"/>
                </a:solidFill>
                <a:latin typeface="+mn-lt"/>
                <a:ea typeface="+mn-ea"/>
                <a:cs typeface="+mn-cs"/>
              </a:rPr>
              <a:t> can be offered to micro and start up companies for projects lasting 6-12 months. IP retained by the company. Cost to company ca. £20,000PA</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Examples: </a:t>
            </a:r>
          </a:p>
          <a:p>
            <a:r>
              <a:rPr lang="en-GB" sz="1200" dirty="0" smtClean="0">
                <a:solidFill>
                  <a:schemeClr val="bg1"/>
                </a:solidFill>
              </a:rPr>
              <a:t>DMU has been awarded a Grade A for a KTP with </a:t>
            </a:r>
            <a:r>
              <a:rPr lang="en-GB" sz="1200" dirty="0" err="1" smtClean="0">
                <a:solidFill>
                  <a:schemeClr val="bg1"/>
                </a:solidFill>
              </a:rPr>
              <a:t>Accordial</a:t>
            </a:r>
            <a:r>
              <a:rPr lang="en-GB" sz="1200" dirty="0" smtClean="0">
                <a:solidFill>
                  <a:schemeClr val="bg1"/>
                </a:solidFill>
              </a:rPr>
              <a:t> Manufacturing Ltd.  This grading is extremely rare and is a result of an excellent team effort.  The academic lead was Stuart Lawson from ADH and the Associate was Nick Rowan who has since been employed by the company</a:t>
            </a:r>
            <a:r>
              <a:rPr lang="en-GB" sz="1200" dirty="0" smtClean="0"/>
              <a:t>. </a:t>
            </a:r>
          </a:p>
          <a:p>
            <a:r>
              <a:rPr lang="en-GB" sz="1200" b="0" dirty="0" smtClean="0">
                <a:solidFill>
                  <a:schemeClr val="bg1"/>
                </a:solidFill>
              </a:rPr>
              <a:t>De Montfort University is collaborating with Phoenix Square, Leicester’s hub for the latest technologies in film, digital arts and media in the city’s Cultural Quarter. </a:t>
            </a:r>
          </a:p>
          <a:p>
            <a:r>
              <a:rPr lang="en-GB" sz="1200" dirty="0" smtClean="0">
                <a:solidFill>
                  <a:schemeClr val="bg1"/>
                </a:solidFill>
              </a:rPr>
              <a:t> Katie Flaherty’s research will feed into developing a programme which engages collaboration with City wide and regional cultural organisations.  It is also about influencing audience development through membership schemes and corporate sponsorship ideas and will aid an understanding of the geographic reach and socio- economic profile of audiences.  Katie co-wrote a winning bid to the Arts Council, England for £245,000 which will secure the Phoenix for some time to come. </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Benefits/Implications:</a:t>
            </a:r>
          </a:p>
          <a:p>
            <a:r>
              <a:rPr lang="en-GB" sz="1200" kern="1200" dirty="0" smtClean="0">
                <a:solidFill>
                  <a:schemeClr val="tx1"/>
                </a:solidFill>
                <a:latin typeface="+mn-lt"/>
                <a:ea typeface="+mn-ea"/>
                <a:cs typeface="+mn-cs"/>
              </a:rPr>
              <a:t>Partly funded by the Technology Strategy Board. </a:t>
            </a:r>
          </a:p>
          <a:p>
            <a:r>
              <a:rPr lang="en-GB" sz="1200" kern="1200" dirty="0" smtClean="0">
                <a:solidFill>
                  <a:schemeClr val="tx1"/>
                </a:solidFill>
                <a:latin typeface="+mn-lt"/>
                <a:ea typeface="+mn-ea"/>
                <a:cs typeface="+mn-cs"/>
              </a:rPr>
              <a:t>Should result in enhancement of company competitiveness or efficiency by providing access to knowledge new to the company. </a:t>
            </a:r>
          </a:p>
          <a:p>
            <a:r>
              <a:rPr lang="en-GB" sz="1200" kern="1200" dirty="0" smtClean="0">
                <a:solidFill>
                  <a:schemeClr val="tx1"/>
                </a:solidFill>
                <a:latin typeface="+mn-lt"/>
                <a:ea typeface="+mn-ea"/>
                <a:cs typeface="+mn-cs"/>
              </a:rPr>
              <a:t>Associate often becomes permanent staff member.</a:t>
            </a:r>
          </a:p>
          <a:p>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Description: </a:t>
            </a:r>
          </a:p>
          <a:p>
            <a:r>
              <a:rPr lang="en-GB" sz="1200" kern="1200" dirty="0" smtClean="0">
                <a:solidFill>
                  <a:schemeClr val="tx1"/>
                </a:solidFill>
                <a:latin typeface="+mn-lt"/>
                <a:ea typeface="+mn-ea"/>
                <a:cs typeface="+mn-cs"/>
              </a:rPr>
              <a:t>Training course developed or customised for a particular customer. </a:t>
            </a:r>
            <a:r>
              <a:rPr lang="en-GB" dirty="0" smtClean="0"/>
              <a:t>Tailored professional development to fit your organisation’s focus </a:t>
            </a:r>
          </a:p>
          <a:p>
            <a:r>
              <a:rPr lang="en-GB" dirty="0" smtClean="0"/>
              <a:t>Collaboration with your management team </a:t>
            </a:r>
          </a:p>
          <a:p>
            <a:r>
              <a:rPr lang="en-GB" dirty="0" smtClean="0"/>
              <a:t>Flexible development in line with your business needs </a:t>
            </a:r>
          </a:p>
          <a:p>
            <a:r>
              <a:rPr lang="en-GB" dirty="0" smtClean="0"/>
              <a:t>Exclusive development of a qualification or pathway specific to your business </a:t>
            </a:r>
          </a:p>
          <a:p>
            <a:r>
              <a:rPr lang="en-GB" dirty="0" smtClean="0"/>
              <a:t>Contextualised content to fit your industry </a:t>
            </a:r>
          </a:p>
          <a:p>
            <a:r>
              <a:rPr lang="en-GB" sz="1200" kern="1200" dirty="0" smtClean="0">
                <a:solidFill>
                  <a:schemeClr val="tx1"/>
                </a:solidFill>
                <a:latin typeface="+mn-lt"/>
                <a:ea typeface="+mn-ea"/>
                <a:cs typeface="+mn-cs"/>
              </a:rPr>
              <a:t>Can be based on existing academic modules; more often has a strong practical element.</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Implications: </a:t>
            </a:r>
          </a:p>
          <a:p>
            <a:r>
              <a:rPr lang="en-GB" sz="1200" kern="1200" dirty="0" smtClean="0">
                <a:solidFill>
                  <a:schemeClr val="tx1"/>
                </a:solidFill>
                <a:latin typeface="+mn-lt"/>
                <a:ea typeface="+mn-ea"/>
                <a:cs typeface="+mn-cs"/>
              </a:rPr>
              <a:t>Full economic cost to company.  </a:t>
            </a:r>
          </a:p>
          <a:p>
            <a:r>
              <a:rPr lang="en-GB" sz="1200" kern="1200" dirty="0" smtClean="0">
                <a:solidFill>
                  <a:schemeClr val="tx1"/>
                </a:solidFill>
                <a:latin typeface="+mn-lt"/>
                <a:ea typeface="+mn-ea"/>
                <a:cs typeface="+mn-cs"/>
              </a:rPr>
              <a:t>May include time to develop or customise the course.</a:t>
            </a:r>
            <a:r>
              <a:rPr lang="en-GB" dirty="0" smtClean="0"/>
              <a:t> </a:t>
            </a:r>
          </a:p>
          <a:p>
            <a:r>
              <a:rPr lang="en-GB" dirty="0" smtClean="0"/>
              <a:t>Professional development that helps to achieve strategic aims </a:t>
            </a:r>
          </a:p>
          <a:p>
            <a:r>
              <a:rPr lang="en-GB" dirty="0" smtClean="0"/>
              <a:t>Tailored solutions to benefit organisational change </a:t>
            </a:r>
          </a:p>
          <a:p>
            <a:r>
              <a:rPr lang="en-GB" dirty="0" smtClean="0"/>
              <a:t>Improvements in performance and growth </a:t>
            </a:r>
          </a:p>
          <a:p>
            <a:r>
              <a:rPr lang="en-GB" dirty="0" smtClean="0"/>
              <a:t>Embedding of knowledge and skills in the workplace </a:t>
            </a:r>
          </a:p>
          <a:p>
            <a:r>
              <a:rPr lang="en-GB" dirty="0" smtClean="0"/>
              <a:t>Development that improves talent retention </a:t>
            </a:r>
          </a:p>
          <a:p>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Description: </a:t>
            </a:r>
          </a:p>
          <a:p>
            <a:r>
              <a:rPr lang="en-GB" sz="1200" kern="1200" dirty="0" smtClean="0">
                <a:solidFill>
                  <a:schemeClr val="tx1"/>
                </a:solidFill>
                <a:latin typeface="+mn-lt"/>
                <a:ea typeface="+mn-ea"/>
                <a:cs typeface="+mn-cs"/>
              </a:rPr>
              <a:t>Training courses leading to a university qualification, which could be a conventional degree or a specialist qualification such as a University Certificate in Professional Development (UCPD).</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Example:</a:t>
            </a:r>
            <a:r>
              <a:rPr lang="en-GB" sz="1200" b="1" kern="1200" baseline="0" dirty="0" smtClean="0">
                <a:solidFill>
                  <a:schemeClr val="tx1"/>
                </a:solidFill>
                <a:latin typeface="+mn-lt"/>
                <a:ea typeface="+mn-ea"/>
                <a:cs typeface="+mn-cs"/>
              </a:rPr>
              <a:t> </a:t>
            </a:r>
          </a:p>
          <a:p>
            <a:r>
              <a:rPr lang="en-GB" sz="1200" dirty="0" smtClean="0">
                <a:solidFill>
                  <a:schemeClr val="bg1"/>
                </a:solidFill>
              </a:rPr>
              <a:t>A supported distance learning version of the Postgraduate Diploma in Managing HR was developed and validated to meet the needs of a dispersed HR team.  In addition,  study days  offered at a Jaguar Land Rover site enable students to network, collaborate around group projects and debate with lecturers. </a:t>
            </a:r>
          </a:p>
          <a:p>
            <a:r>
              <a:rPr lang="en-GB" sz="1200" dirty="0" smtClean="0">
                <a:solidFill>
                  <a:schemeClr val="bg1"/>
                </a:solidFill>
              </a:rPr>
              <a:t>The programme offers the benefits of CIPD professional accreditation and multiple awards on completion of the two year programme: Graduate Membership of the CIPD and the Postgraduate Diploma in Management of HR.  Flexible supported learning allows students to build new support networks with other internal HR professionals and to incorporate their study flexibly around their work demands.</a:t>
            </a:r>
            <a:endParaRPr lang="en-GB" sz="1200" b="1"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Implications:</a:t>
            </a:r>
          </a:p>
          <a:p>
            <a:r>
              <a:rPr lang="en-GB" sz="1200" kern="1200" dirty="0" smtClean="0">
                <a:solidFill>
                  <a:schemeClr val="tx1"/>
                </a:solidFill>
                <a:latin typeface="+mn-lt"/>
                <a:ea typeface="+mn-ea"/>
                <a:cs typeface="+mn-cs"/>
              </a:rPr>
              <a:t>Course can be developed specifically for the company, an existing course or a combination of existing modules.  Lead time for development and validation of new UCPD courses of c. 6 months.</a:t>
            </a:r>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Description: </a:t>
            </a:r>
          </a:p>
          <a:p>
            <a:r>
              <a:rPr lang="en-GB" sz="1200" kern="1200" dirty="0" smtClean="0">
                <a:solidFill>
                  <a:schemeClr val="tx1"/>
                </a:solidFill>
                <a:latin typeface="+mn-lt"/>
                <a:ea typeface="+mn-ea"/>
                <a:cs typeface="+mn-cs"/>
              </a:rPr>
              <a:t>Training course developed or customised for a particular customer. </a:t>
            </a:r>
            <a:r>
              <a:rPr lang="en-GB" dirty="0" smtClean="0"/>
              <a:t>Tailored professional development to fit your organisation’s focus </a:t>
            </a:r>
          </a:p>
          <a:p>
            <a:r>
              <a:rPr lang="en-GB" dirty="0" smtClean="0"/>
              <a:t>Collaboration with your management team </a:t>
            </a:r>
          </a:p>
          <a:p>
            <a:r>
              <a:rPr lang="en-GB" dirty="0" smtClean="0"/>
              <a:t>Flexible development in line with your business needs </a:t>
            </a:r>
          </a:p>
          <a:p>
            <a:r>
              <a:rPr lang="en-GB" dirty="0" smtClean="0"/>
              <a:t>Exclusive development of a qualification or pathway specific to your business </a:t>
            </a:r>
          </a:p>
          <a:p>
            <a:r>
              <a:rPr lang="en-GB" dirty="0" smtClean="0"/>
              <a:t>Contextualised content to fit your industry </a:t>
            </a:r>
          </a:p>
          <a:p>
            <a:r>
              <a:rPr lang="en-GB" sz="1200" kern="1200" dirty="0" smtClean="0">
                <a:solidFill>
                  <a:schemeClr val="tx1"/>
                </a:solidFill>
                <a:latin typeface="+mn-lt"/>
                <a:ea typeface="+mn-ea"/>
                <a:cs typeface="+mn-cs"/>
              </a:rPr>
              <a:t>Can be based on existing academic modules; more often has a strong practical element.</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Implications: </a:t>
            </a:r>
          </a:p>
          <a:p>
            <a:r>
              <a:rPr lang="en-GB" sz="1200" kern="1200" dirty="0" smtClean="0">
                <a:solidFill>
                  <a:schemeClr val="tx1"/>
                </a:solidFill>
                <a:latin typeface="+mn-lt"/>
                <a:ea typeface="+mn-ea"/>
                <a:cs typeface="+mn-cs"/>
              </a:rPr>
              <a:t>Full economic cost to company.  </a:t>
            </a:r>
          </a:p>
          <a:p>
            <a:r>
              <a:rPr lang="en-GB" sz="1200" kern="1200" dirty="0" smtClean="0">
                <a:solidFill>
                  <a:schemeClr val="tx1"/>
                </a:solidFill>
                <a:latin typeface="+mn-lt"/>
                <a:ea typeface="+mn-ea"/>
                <a:cs typeface="+mn-cs"/>
              </a:rPr>
              <a:t>May include time to develop or customise the course.</a:t>
            </a:r>
            <a:r>
              <a:rPr lang="en-GB" dirty="0" smtClean="0"/>
              <a:t> </a:t>
            </a:r>
          </a:p>
          <a:p>
            <a:r>
              <a:rPr lang="en-GB" dirty="0" smtClean="0"/>
              <a:t>Professional development that helps to achieve strategic aims </a:t>
            </a:r>
          </a:p>
          <a:p>
            <a:r>
              <a:rPr lang="en-GB" dirty="0" smtClean="0"/>
              <a:t>Tailored solutions to benefit organisational change </a:t>
            </a:r>
          </a:p>
          <a:p>
            <a:r>
              <a:rPr lang="en-GB" dirty="0" smtClean="0"/>
              <a:t>Improvements in performance and growth </a:t>
            </a:r>
          </a:p>
          <a:p>
            <a:r>
              <a:rPr lang="en-GB" dirty="0" smtClean="0"/>
              <a:t>Embedding of knowledge and skills in the workplace </a:t>
            </a:r>
          </a:p>
          <a:p>
            <a:r>
              <a:rPr lang="en-GB" dirty="0" smtClean="0"/>
              <a:t>Development that improves talent retention </a:t>
            </a:r>
          </a:p>
          <a:p>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Jo Bailey (Head of Knowledge Exchange) and Sarah</a:t>
            </a:r>
            <a:r>
              <a:rPr lang="en-GB" sz="1200" kern="1200" baseline="0" dirty="0" smtClean="0">
                <a:solidFill>
                  <a:schemeClr val="tx1"/>
                </a:solidFill>
                <a:latin typeface="+mn-lt"/>
                <a:ea typeface="+mn-ea"/>
                <a:cs typeface="+mn-cs"/>
              </a:rPr>
              <a:t> Taylor-Malone</a:t>
            </a:r>
            <a:r>
              <a:rPr lang="en-GB" sz="1200" kern="1200" dirty="0" smtClean="0">
                <a:solidFill>
                  <a:schemeClr val="tx1"/>
                </a:solidFill>
                <a:latin typeface="+mn-lt"/>
                <a:ea typeface="+mn-ea"/>
                <a:cs typeface="+mn-cs"/>
              </a:rPr>
              <a:t> are at the event and manning the DMU stand so if business have any specific enquiries they can come and speak to us directly on the day!</a:t>
            </a:r>
          </a:p>
          <a:p>
            <a:endParaRPr lang="en-GB" dirty="0"/>
          </a:p>
        </p:txBody>
      </p:sp>
      <p:sp>
        <p:nvSpPr>
          <p:cNvPr id="4" name="Slide Number Placeholder 3"/>
          <p:cNvSpPr>
            <a:spLocks noGrp="1"/>
          </p:cNvSpPr>
          <p:nvPr>
            <p:ph type="sldNum" sz="quarter" idx="10"/>
          </p:nvPr>
        </p:nvSpPr>
        <p:spPr/>
        <p:txBody>
          <a:bodyPr/>
          <a:lstStyle/>
          <a:p>
            <a:fld id="{F053F6B4-F368-4AB5-A34C-E4E9DE8383E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145978D-75DE-4C5D-B25A-DD369ECB298F}" type="datetimeFigureOut">
              <a:rPr lang="en-GB"/>
              <a:pPr>
                <a:defRPr/>
              </a:pPr>
              <a:t>08/09/2014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F34B12-E6AA-4CE3-8A9C-98A159460B7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D756639-9065-45FF-BE0D-8CCF0B43F303}" type="datetimeFigureOut">
              <a:rPr lang="en-GB"/>
              <a:pPr>
                <a:defRPr/>
              </a:pPr>
              <a:t>08/09/2014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D92ED2-F15C-4DE5-BA44-4B21E93B19E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E6E7C2-7F16-4210-B92E-CC4CB7F5D921}" type="datetimeFigureOut">
              <a:rPr lang="en-GB"/>
              <a:pPr>
                <a:defRPr/>
              </a:pPr>
              <a:t>08/09/2014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45F4DE-77BC-44B0-BDF7-2C9257FB52F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42BCB0-C889-45CC-A99C-96AA4650F5B0}" type="datetimeFigureOut">
              <a:rPr lang="en-GB"/>
              <a:pPr>
                <a:defRPr/>
              </a:pPr>
              <a:t>08/09/2014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F659EB-FC97-4A74-B917-C30500DDA8AB}" type="slidenum">
              <a:rPr lang="en-GB"/>
              <a:pPr>
                <a:defRPr/>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C338E-5A8C-4AA9-AAC6-1B29A010C740}" type="datetimeFigureOut">
              <a:rPr lang="en-GB"/>
              <a:pPr>
                <a:defRPr/>
              </a:pPr>
              <a:t>08/09/2014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9FC1A0-7DDD-4EE2-9EA0-2DEE12C50A6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05843DF-1096-462A-B9DA-16CA388EB8C3}" type="datetimeFigureOut">
              <a:rPr lang="en-GB"/>
              <a:pPr>
                <a:defRPr/>
              </a:pPr>
              <a:t>08/09/2014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2F00D3E-6BFE-4A25-913A-736755EC1BD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C5F01B1-EE0A-44F8-9856-120415BF3F67}" type="datetimeFigureOut">
              <a:rPr lang="en-GB"/>
              <a:pPr>
                <a:defRPr/>
              </a:pPr>
              <a:t>08/09/2014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7ECB2A7-110A-4237-87A8-3A35F587095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95FF9F-C75B-4929-AE2C-1B171E0D8942}" type="datetimeFigureOut">
              <a:rPr lang="en-GB"/>
              <a:pPr>
                <a:defRPr/>
              </a:pPr>
              <a:t>08/09/2014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C1FF877-DF6D-40C9-95FD-9579D9171C0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7509DF-7368-4988-9E47-916F92A4379C}" type="datetimeFigureOut">
              <a:rPr lang="en-GB"/>
              <a:pPr>
                <a:defRPr/>
              </a:pPr>
              <a:t>08/09/2014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1B42FFD-1AD6-4898-BCD0-D9134D7AE5B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69F1BD-2A08-4232-B91B-36E5A294FB25}" type="datetimeFigureOut">
              <a:rPr lang="en-GB"/>
              <a:pPr>
                <a:defRPr/>
              </a:pPr>
              <a:t>08/09/2014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C3D5533-B77B-465F-A44B-0F8F2079FD1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959D4-7FD7-4F65-BB18-FA9307852E45}" type="datetimeFigureOut">
              <a:rPr lang="en-GB"/>
              <a:pPr>
                <a:defRPr/>
              </a:pPr>
              <a:t>08/09/2014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3F0D52-FE1D-4B13-BE73-E0F57ED8EE6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7A5C56-9792-445E-BE29-E0F6B683AF21}" type="datetimeFigureOut">
              <a:rPr lang="en-GB"/>
              <a:pPr>
                <a:defRPr/>
              </a:pPr>
              <a:t>08/09/2014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E1EF15-6CAF-4386-A137-68A96BCACB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1" name="Title 1"/>
          <p:cNvSpPr>
            <a:spLocks noGrp="1"/>
          </p:cNvSpPr>
          <p:nvPr>
            <p:ph type="ctrTitle"/>
          </p:nvPr>
        </p:nvSpPr>
        <p:spPr>
          <a:xfrm>
            <a:off x="539552" y="1196752"/>
            <a:ext cx="8136904" cy="1470025"/>
          </a:xfrm>
        </p:spPr>
        <p:txBody>
          <a:bodyPr/>
          <a:lstStyle/>
          <a:p>
            <a:pPr eaLnBrk="1" hangingPunct="1"/>
            <a:r>
              <a:rPr lang="en-GB" sz="5600" b="1" dirty="0" smtClean="0">
                <a:solidFill>
                  <a:schemeClr val="bg1"/>
                </a:solidFill>
              </a:rPr>
              <a:t>Engaging with Universities</a:t>
            </a:r>
          </a:p>
        </p:txBody>
      </p:sp>
      <p:sp>
        <p:nvSpPr>
          <p:cNvPr id="2052" name="Subtitle 2"/>
          <p:cNvSpPr>
            <a:spLocks noGrp="1"/>
          </p:cNvSpPr>
          <p:nvPr>
            <p:ph type="subTitle" idx="1"/>
          </p:nvPr>
        </p:nvSpPr>
        <p:spPr>
          <a:xfrm>
            <a:off x="827088" y="2852936"/>
            <a:ext cx="7632700" cy="1752600"/>
          </a:xfrm>
        </p:spPr>
        <p:txBody>
          <a:bodyPr/>
          <a:lstStyle/>
          <a:p>
            <a:pPr eaLnBrk="1" hangingPunct="1"/>
            <a:r>
              <a:rPr lang="en-GB" sz="4000" dirty="0" smtClean="0">
                <a:solidFill>
                  <a:schemeClr val="bg1"/>
                </a:solidFill>
              </a:rPr>
              <a:t>Professor Andy Collop</a:t>
            </a:r>
            <a:r>
              <a:rPr lang="en-GB" sz="3600" dirty="0" smtClean="0">
                <a:solidFill>
                  <a:schemeClr val="bg1"/>
                </a:solidFill>
              </a:rPr>
              <a:t/>
            </a:r>
            <a:br>
              <a:rPr lang="en-GB" sz="3600" dirty="0" smtClean="0">
                <a:solidFill>
                  <a:schemeClr val="bg1"/>
                </a:solidFill>
              </a:rPr>
            </a:br>
            <a:r>
              <a:rPr lang="en-GB" dirty="0" smtClean="0">
                <a:solidFill>
                  <a:schemeClr val="bg1"/>
                </a:solidFill>
              </a:rPr>
              <a:t>Pro Vice-Chancellor, Research &amp; Innovation</a:t>
            </a:r>
          </a:p>
          <a:p>
            <a:pPr eaLnBrk="1" hangingPunct="1"/>
            <a:r>
              <a:rPr lang="en-GB" dirty="0" smtClean="0">
                <a:solidFill>
                  <a:schemeClr val="bg1"/>
                </a:solidFill>
              </a:rPr>
              <a:t>Dean of Technology</a:t>
            </a:r>
            <a:r>
              <a:rPr lang="en-GB" sz="3600" dirty="0" smtClean="0">
                <a:solidFill>
                  <a:schemeClr val="bg1"/>
                </a:solidFill>
              </a:rPr>
              <a:t/>
            </a:r>
            <a:br>
              <a:rPr lang="en-GB" sz="3600" dirty="0" smtClean="0">
                <a:solidFill>
                  <a:schemeClr val="bg1"/>
                </a:solidFill>
              </a:rPr>
            </a:br>
            <a:r>
              <a:rPr lang="en-GB" sz="3600" dirty="0" smtClean="0">
                <a:solidFill>
                  <a:schemeClr val="bg1"/>
                </a:solidFill>
              </a:rPr>
              <a:t>De Montfort University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GB" b="1" dirty="0" smtClean="0">
                <a:solidFill>
                  <a:schemeClr val="bg1"/>
                </a:solidFill>
              </a:rPr>
              <a:t>De Montfort University</a:t>
            </a:r>
            <a:endParaRPr lang="en-GB" b="1" dirty="0"/>
          </a:p>
        </p:txBody>
      </p:sp>
      <p:sp>
        <p:nvSpPr>
          <p:cNvPr id="6" name="Content Placeholder 5"/>
          <p:cNvSpPr txBox="1">
            <a:spLocks noGrp="1"/>
          </p:cNvSpPr>
          <p:nvPr>
            <p:ph idx="1"/>
          </p:nvPr>
        </p:nvSpPr>
        <p:spPr>
          <a:xfrm>
            <a:off x="467544" y="1484784"/>
            <a:ext cx="8229600" cy="4401205"/>
          </a:xfrm>
          <a:prstGeom prst="rect">
            <a:avLst/>
          </a:prstGeom>
          <a:noFill/>
        </p:spPr>
        <p:txBody>
          <a:bodyPr wrap="square" rtlCol="0">
            <a:spAutoFit/>
          </a:bodyPr>
          <a:lstStyle/>
          <a:p>
            <a:pPr marL="342900" indent="-342900">
              <a:spcBef>
                <a:spcPct val="20000"/>
              </a:spcBef>
              <a:buFontTx/>
              <a:buChar char="•"/>
              <a:defRPr/>
            </a:pPr>
            <a:r>
              <a:rPr lang="en-GB" sz="2800" kern="0" dirty="0">
                <a:solidFill>
                  <a:schemeClr val="bg1"/>
                </a:solidFill>
                <a:cs typeface="ＭＳ Ｐゴシック"/>
              </a:rPr>
              <a:t>Origins date back over 110 </a:t>
            </a:r>
            <a:r>
              <a:rPr lang="en-GB" sz="2800" kern="0" dirty="0" smtClean="0">
                <a:solidFill>
                  <a:schemeClr val="bg1"/>
                </a:solidFill>
                <a:cs typeface="ＭＳ Ｐゴシック"/>
              </a:rPr>
              <a:t>years</a:t>
            </a:r>
            <a:endParaRPr lang="en-GB" sz="2800" kern="0" dirty="0">
              <a:solidFill>
                <a:schemeClr val="bg1"/>
              </a:solidFill>
              <a:cs typeface="ＭＳ Ｐゴシック"/>
            </a:endParaRPr>
          </a:p>
          <a:p>
            <a:pPr marL="342900" indent="-342900">
              <a:spcBef>
                <a:spcPct val="20000"/>
              </a:spcBef>
              <a:buFontTx/>
              <a:buChar char="•"/>
              <a:defRPr/>
            </a:pPr>
            <a:r>
              <a:rPr lang="en-GB" sz="2800" kern="0" dirty="0" smtClean="0">
                <a:solidFill>
                  <a:schemeClr val="bg1"/>
                </a:solidFill>
                <a:cs typeface="ＭＳ Ｐゴシック"/>
              </a:rPr>
              <a:t>22,000 </a:t>
            </a:r>
            <a:r>
              <a:rPr lang="en-GB" sz="2800" kern="0" dirty="0">
                <a:solidFill>
                  <a:schemeClr val="bg1"/>
                </a:solidFill>
                <a:cs typeface="ＭＳ Ｐゴシック"/>
              </a:rPr>
              <a:t>students </a:t>
            </a:r>
            <a:r>
              <a:rPr lang="en-GB" sz="2800" kern="0" dirty="0" smtClean="0">
                <a:solidFill>
                  <a:schemeClr val="bg1"/>
                </a:solidFill>
                <a:cs typeface="ＭＳ Ｐゴシック"/>
              </a:rPr>
              <a:t>from 127 countries (includes 700 </a:t>
            </a:r>
            <a:r>
              <a:rPr lang="en-GB" sz="2800" kern="0" dirty="0">
                <a:solidFill>
                  <a:schemeClr val="bg1"/>
                </a:solidFill>
                <a:cs typeface="ＭＳ Ｐゴシック"/>
              </a:rPr>
              <a:t>research students)</a:t>
            </a:r>
          </a:p>
          <a:p>
            <a:pPr marL="342900" indent="-342900">
              <a:spcBef>
                <a:spcPct val="20000"/>
              </a:spcBef>
              <a:buFontTx/>
              <a:buChar char="•"/>
              <a:defRPr/>
            </a:pPr>
            <a:r>
              <a:rPr lang="en-GB" sz="2800" kern="0" dirty="0">
                <a:solidFill>
                  <a:schemeClr val="bg1"/>
                </a:solidFill>
                <a:cs typeface="ＭＳ Ｐゴシック"/>
              </a:rPr>
              <a:t>Collaboration agreements with more than 80 universities and colleges in over 25 countries</a:t>
            </a:r>
          </a:p>
          <a:p>
            <a:pPr marL="342900" indent="-342900">
              <a:spcBef>
                <a:spcPct val="20000"/>
              </a:spcBef>
              <a:buFontTx/>
              <a:buChar char="•"/>
              <a:defRPr/>
            </a:pPr>
            <a:r>
              <a:rPr lang="en-GB" sz="2800" kern="0" dirty="0">
                <a:solidFill>
                  <a:schemeClr val="bg1"/>
                </a:solidFill>
                <a:cs typeface="ＭＳ Ｐゴシック"/>
              </a:rPr>
              <a:t>Research underpins everything we do</a:t>
            </a:r>
          </a:p>
          <a:p>
            <a:pPr>
              <a:buFontTx/>
              <a:buChar char="•"/>
              <a:defRPr/>
            </a:pPr>
            <a:r>
              <a:rPr lang="en-GB" sz="2800" kern="0" dirty="0" smtClean="0">
                <a:solidFill>
                  <a:schemeClr val="bg1"/>
                </a:solidFill>
                <a:cs typeface="ＭＳ Ｐゴシック"/>
              </a:rPr>
              <a:t>£6.1 m total income from research grants and contracts in 2013-14</a:t>
            </a:r>
          </a:p>
          <a:p>
            <a:pPr>
              <a:buFontTx/>
              <a:buChar char="•"/>
              <a:defRPr/>
            </a:pPr>
            <a:r>
              <a:rPr lang="en-GB" sz="2800" kern="0" dirty="0" smtClean="0">
                <a:solidFill>
                  <a:schemeClr val="bg1"/>
                </a:solidFill>
                <a:cs typeface="ＭＳ Ｐゴシック"/>
              </a:rPr>
              <a:t>HEFCE QR funding of £4.3 m in 2014-15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b="1" dirty="0" smtClean="0">
                <a:solidFill>
                  <a:schemeClr val="bg1"/>
                </a:solidFill>
              </a:rPr>
              <a:t>Collaborative Research </a:t>
            </a:r>
            <a:endParaRPr lang="en-GB" b="1" dirty="0">
              <a:solidFill>
                <a:schemeClr val="bg1"/>
              </a:solidFill>
            </a:endParaRPr>
          </a:p>
        </p:txBody>
      </p:sp>
      <p:sp>
        <p:nvSpPr>
          <p:cNvPr id="3" name="Content Placeholder 2"/>
          <p:cNvSpPr>
            <a:spLocks noGrp="1"/>
          </p:cNvSpPr>
          <p:nvPr>
            <p:ph idx="1"/>
          </p:nvPr>
        </p:nvSpPr>
        <p:spPr>
          <a:xfrm>
            <a:off x="467544" y="1772816"/>
            <a:ext cx="8229600" cy="3556992"/>
          </a:xfrm>
        </p:spPr>
        <p:txBody>
          <a:bodyPr/>
          <a:lstStyle/>
          <a:p>
            <a:pPr lvl="0"/>
            <a:r>
              <a:rPr lang="en-GB" sz="2800" dirty="0" smtClean="0">
                <a:solidFill>
                  <a:schemeClr val="bg1"/>
                </a:solidFill>
              </a:rPr>
              <a:t>Publically funded research, typically as part of a consortium (industry + universities)</a:t>
            </a:r>
          </a:p>
          <a:p>
            <a:pPr lvl="0"/>
            <a:r>
              <a:rPr lang="en-GB" sz="2800" dirty="0" smtClean="0">
                <a:solidFill>
                  <a:schemeClr val="bg1"/>
                </a:solidFill>
              </a:rPr>
              <a:t>Responsive mode or responding to call</a:t>
            </a:r>
          </a:p>
          <a:p>
            <a:pPr lvl="0"/>
            <a:r>
              <a:rPr lang="en-GB" sz="2800" dirty="0" smtClean="0">
                <a:solidFill>
                  <a:schemeClr val="bg1"/>
                </a:solidFill>
              </a:rPr>
              <a:t>Draws down significant public funding</a:t>
            </a:r>
          </a:p>
          <a:p>
            <a:pPr lvl="0"/>
            <a:r>
              <a:rPr lang="en-GB" sz="2800" dirty="0" smtClean="0">
                <a:solidFill>
                  <a:schemeClr val="bg1"/>
                </a:solidFill>
              </a:rPr>
              <a:t>Cash and/or in-kind contributions from industry</a:t>
            </a:r>
          </a:p>
          <a:p>
            <a:pPr lvl="0"/>
            <a:r>
              <a:rPr lang="en-GB" sz="2800" dirty="0" smtClean="0">
                <a:solidFill>
                  <a:schemeClr val="bg1"/>
                </a:solidFill>
              </a:rPr>
              <a:t>IP ownership defined in collaboration agreement</a:t>
            </a:r>
          </a:p>
          <a:p>
            <a:pPr lvl="0"/>
            <a:r>
              <a:rPr lang="en-GB" sz="2800" dirty="0" smtClean="0">
                <a:solidFill>
                  <a:schemeClr val="bg1"/>
                </a:solidFill>
              </a:rPr>
              <a:t>EU Horizon 2020, EPSRC, Innovate UK etc.</a:t>
            </a:r>
          </a:p>
          <a:p>
            <a:pPr lvl="0"/>
            <a:r>
              <a:rPr lang="en-GB" sz="2800" dirty="0" smtClean="0">
                <a:solidFill>
                  <a:schemeClr val="bg1"/>
                </a:solidFill>
              </a:rPr>
              <a:t>Can be very large projects (&gt; £1m)</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solidFill>
                  <a:schemeClr val="bg1"/>
                </a:solidFill>
              </a:rPr>
              <a:t>Contract  Research/Consultancy</a:t>
            </a:r>
            <a:endParaRPr lang="en-GB" b="1" dirty="0">
              <a:solidFill>
                <a:schemeClr val="bg1"/>
              </a:solidFill>
            </a:endParaRPr>
          </a:p>
        </p:txBody>
      </p:sp>
      <p:sp>
        <p:nvSpPr>
          <p:cNvPr id="5" name="Content Placeholder 2"/>
          <p:cNvSpPr>
            <a:spLocks noGrp="1"/>
          </p:cNvSpPr>
          <p:nvPr>
            <p:ph idx="1"/>
          </p:nvPr>
        </p:nvSpPr>
        <p:spPr>
          <a:xfrm>
            <a:off x="467544" y="1556792"/>
            <a:ext cx="5976664" cy="3556992"/>
          </a:xfrm>
        </p:spPr>
        <p:txBody>
          <a:bodyPr/>
          <a:lstStyle/>
          <a:p>
            <a:pPr lvl="0"/>
            <a:r>
              <a:rPr lang="en-GB" sz="2800" dirty="0">
                <a:solidFill>
                  <a:schemeClr val="bg1"/>
                </a:solidFill>
              </a:rPr>
              <a:t>Research </a:t>
            </a:r>
            <a:r>
              <a:rPr lang="en-GB" sz="2800" dirty="0" smtClean="0">
                <a:solidFill>
                  <a:schemeClr val="bg1"/>
                </a:solidFill>
              </a:rPr>
              <a:t>funded </a:t>
            </a:r>
            <a:r>
              <a:rPr lang="en-GB" sz="2800" dirty="0">
                <a:solidFill>
                  <a:schemeClr val="bg1"/>
                </a:solidFill>
              </a:rPr>
              <a:t>by company</a:t>
            </a:r>
          </a:p>
          <a:p>
            <a:pPr lvl="0"/>
            <a:r>
              <a:rPr lang="en-GB" sz="2800" dirty="0">
                <a:solidFill>
                  <a:schemeClr val="bg1"/>
                </a:solidFill>
              </a:rPr>
              <a:t>Greatest control </a:t>
            </a:r>
            <a:r>
              <a:rPr lang="en-GB" sz="2800" dirty="0" smtClean="0">
                <a:solidFill>
                  <a:schemeClr val="bg1"/>
                </a:solidFill>
              </a:rPr>
              <a:t>&amp; flexibility </a:t>
            </a:r>
          </a:p>
          <a:p>
            <a:pPr lvl="0"/>
            <a:r>
              <a:rPr lang="en-GB" sz="2800" dirty="0" smtClean="0">
                <a:solidFill>
                  <a:schemeClr val="bg1"/>
                </a:solidFill>
              </a:rPr>
              <a:t>Project </a:t>
            </a:r>
            <a:r>
              <a:rPr lang="en-GB" sz="2800" dirty="0">
                <a:solidFill>
                  <a:schemeClr val="bg1"/>
                </a:solidFill>
              </a:rPr>
              <a:t>details agreed between University &amp; Company</a:t>
            </a:r>
          </a:p>
          <a:p>
            <a:pPr lvl="0"/>
            <a:r>
              <a:rPr lang="en-GB" sz="2800" dirty="0" smtClean="0">
                <a:solidFill>
                  <a:schemeClr val="bg1"/>
                </a:solidFill>
              </a:rPr>
              <a:t>Contracts/IPR </a:t>
            </a:r>
            <a:r>
              <a:rPr lang="en-GB" sz="2800" dirty="0" err="1">
                <a:solidFill>
                  <a:schemeClr val="bg1"/>
                </a:solidFill>
              </a:rPr>
              <a:t>etc</a:t>
            </a:r>
            <a:endParaRPr lang="en-GB" sz="2800" dirty="0">
              <a:solidFill>
                <a:schemeClr val="bg1"/>
              </a:solidFill>
            </a:endParaRPr>
          </a:p>
          <a:p>
            <a:pPr lvl="0"/>
            <a:r>
              <a:rPr lang="en-GB" sz="2800" dirty="0">
                <a:solidFill>
                  <a:schemeClr val="bg1"/>
                </a:solidFill>
              </a:rPr>
              <a:t>Restrictions </a:t>
            </a:r>
            <a:r>
              <a:rPr lang="en-GB" sz="2800" dirty="0" err="1">
                <a:solidFill>
                  <a:schemeClr val="bg1"/>
                </a:solidFill>
              </a:rPr>
              <a:t>etc</a:t>
            </a:r>
            <a:r>
              <a:rPr lang="en-GB" sz="2800" dirty="0">
                <a:solidFill>
                  <a:schemeClr val="bg1"/>
                </a:solidFill>
              </a:rPr>
              <a:t> due to commercial nature of work</a:t>
            </a:r>
          </a:p>
          <a:p>
            <a:pPr lvl="0"/>
            <a:r>
              <a:rPr lang="en-GB" sz="2800" dirty="0" smtClean="0">
                <a:solidFill>
                  <a:schemeClr val="bg1"/>
                </a:solidFill>
              </a:rPr>
              <a:t>Full </a:t>
            </a:r>
            <a:r>
              <a:rPr lang="en-GB" sz="2800" dirty="0">
                <a:solidFill>
                  <a:schemeClr val="bg1"/>
                </a:solidFill>
              </a:rPr>
              <a:t>Economic Costing</a:t>
            </a:r>
          </a:p>
        </p:txBody>
      </p:sp>
      <p:pic>
        <p:nvPicPr>
          <p:cNvPr id="6" name="Picture 2" descr="http://logodesignpictures.com/wp-content/uploads/2012/05/10/063_pepsico.jpg"/>
          <p:cNvPicPr>
            <a:picLocks noChangeAspect="1" noChangeArrowheads="1"/>
          </p:cNvPicPr>
          <p:nvPr/>
        </p:nvPicPr>
        <p:blipFill>
          <a:blip r:embed="rId3" cstate="print"/>
          <a:srcRect t="26667" b="26667"/>
          <a:stretch>
            <a:fillRect/>
          </a:stretch>
        </p:blipFill>
        <p:spPr bwMode="auto">
          <a:xfrm>
            <a:off x="8001122" y="2780928"/>
            <a:ext cx="1080120" cy="504056"/>
          </a:xfrm>
          <a:prstGeom prst="rect">
            <a:avLst/>
          </a:prstGeom>
          <a:noFill/>
        </p:spPr>
      </p:pic>
      <p:pic>
        <p:nvPicPr>
          <p:cNvPr id="7" name="Picture 6" descr="http://www.cantref.co.uk/images/pageImages/1898_24_image_800px-Alliance_Leicester_Logo.svg.jpg"/>
          <p:cNvPicPr>
            <a:picLocks noChangeAspect="1" noChangeArrowheads="1"/>
          </p:cNvPicPr>
          <p:nvPr/>
        </p:nvPicPr>
        <p:blipFill>
          <a:blip r:embed="rId4" cstate="print"/>
          <a:srcRect/>
          <a:stretch>
            <a:fillRect/>
          </a:stretch>
        </p:blipFill>
        <p:spPr bwMode="auto">
          <a:xfrm>
            <a:off x="6768244" y="2780928"/>
            <a:ext cx="1080120" cy="781721"/>
          </a:xfrm>
          <a:prstGeom prst="rect">
            <a:avLst/>
          </a:prstGeom>
          <a:noFill/>
        </p:spPr>
      </p:pic>
      <p:pic>
        <p:nvPicPr>
          <p:cNvPr id="9" name="Picture 10" descr="http://www.bracknellrugbyclub.com/images/dhl.gif"/>
          <p:cNvPicPr>
            <a:picLocks noChangeAspect="1" noChangeArrowheads="1"/>
          </p:cNvPicPr>
          <p:nvPr/>
        </p:nvPicPr>
        <p:blipFill>
          <a:blip r:embed="rId5" cstate="print"/>
          <a:srcRect/>
          <a:stretch>
            <a:fillRect/>
          </a:stretch>
        </p:blipFill>
        <p:spPr bwMode="auto">
          <a:xfrm>
            <a:off x="6653930" y="4860751"/>
            <a:ext cx="2329841" cy="512465"/>
          </a:xfrm>
          <a:prstGeom prst="rect">
            <a:avLst/>
          </a:prstGeom>
          <a:noFill/>
        </p:spPr>
      </p:pic>
      <p:pic>
        <p:nvPicPr>
          <p:cNvPr id="10" name="Picture 12" descr="http://www.lucianaberger.com/wp-content/uploads/2011/08/NHS1.jpg"/>
          <p:cNvPicPr>
            <a:picLocks noChangeAspect="1" noChangeArrowheads="1"/>
          </p:cNvPicPr>
          <p:nvPr/>
        </p:nvPicPr>
        <p:blipFill>
          <a:blip r:embed="rId6" cstate="print"/>
          <a:srcRect/>
          <a:stretch>
            <a:fillRect/>
          </a:stretch>
        </p:blipFill>
        <p:spPr bwMode="auto">
          <a:xfrm>
            <a:off x="7462947" y="3645024"/>
            <a:ext cx="1512168" cy="1002039"/>
          </a:xfrm>
          <a:prstGeom prst="rect">
            <a:avLst/>
          </a:prstGeom>
          <a:noFill/>
        </p:spPr>
      </p:pic>
      <p:pic>
        <p:nvPicPr>
          <p:cNvPr id="11" name="Picture 14" descr="http://www.topnews.in/files/Jaguar-Land-Rover_4.jpg"/>
          <p:cNvPicPr>
            <a:picLocks noChangeAspect="1" noChangeArrowheads="1"/>
          </p:cNvPicPr>
          <p:nvPr/>
        </p:nvPicPr>
        <p:blipFill>
          <a:blip r:embed="rId7" cstate="print"/>
          <a:srcRect/>
          <a:stretch>
            <a:fillRect/>
          </a:stretch>
        </p:blipFill>
        <p:spPr bwMode="auto">
          <a:xfrm>
            <a:off x="7115708" y="1484784"/>
            <a:ext cx="1965298" cy="1080914"/>
          </a:xfrm>
          <a:prstGeom prst="rect">
            <a:avLst/>
          </a:prstGeom>
          <a:noFill/>
        </p:spPr>
      </p:pic>
      <p:pic>
        <p:nvPicPr>
          <p:cNvPr id="12" name="Picture 16" descr="http://media1.fashionfreax.net/brands/phpznLJuH"/>
          <p:cNvPicPr>
            <a:picLocks noChangeAspect="1" noChangeArrowheads="1"/>
          </p:cNvPicPr>
          <p:nvPr/>
        </p:nvPicPr>
        <p:blipFill>
          <a:blip r:embed="rId8" cstate="print"/>
          <a:srcRect/>
          <a:stretch>
            <a:fillRect/>
          </a:stretch>
        </p:blipFill>
        <p:spPr bwMode="auto">
          <a:xfrm>
            <a:off x="6568381" y="3783361"/>
            <a:ext cx="725363" cy="72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b="1" dirty="0" smtClean="0">
                <a:solidFill>
                  <a:schemeClr val="bg1"/>
                </a:solidFill>
              </a:rPr>
              <a:t>Knowledge Transfer Partnerships</a:t>
            </a:r>
            <a:endParaRPr lang="en-GB" b="1" dirty="0">
              <a:solidFill>
                <a:schemeClr val="bg1"/>
              </a:solidFill>
            </a:endParaRPr>
          </a:p>
        </p:txBody>
      </p:sp>
      <p:pic>
        <p:nvPicPr>
          <p:cNvPr id="14338" name="Picture 2"/>
          <p:cNvPicPr>
            <a:picLocks noGrp="1" noChangeAspect="1" noChangeArrowheads="1"/>
          </p:cNvPicPr>
          <p:nvPr>
            <p:ph idx="1"/>
          </p:nvPr>
        </p:nvPicPr>
        <p:blipFill>
          <a:blip r:embed="rId3" cstate="print"/>
          <a:srcRect/>
          <a:stretch>
            <a:fillRect/>
          </a:stretch>
        </p:blipFill>
        <p:spPr bwMode="auto">
          <a:xfrm>
            <a:off x="6732240" y="1700808"/>
            <a:ext cx="2232248" cy="3337211"/>
          </a:xfrm>
          <a:prstGeom prst="rect">
            <a:avLst/>
          </a:prstGeom>
          <a:noFill/>
          <a:ln w="9525">
            <a:noFill/>
            <a:miter lim="800000"/>
            <a:headEnd/>
            <a:tailEnd/>
          </a:ln>
        </p:spPr>
      </p:pic>
      <p:sp>
        <p:nvSpPr>
          <p:cNvPr id="6" name="Content Placeholder 2"/>
          <p:cNvSpPr txBox="1">
            <a:spLocks/>
          </p:cNvSpPr>
          <p:nvPr/>
        </p:nvSpPr>
        <p:spPr bwMode="auto">
          <a:xfrm>
            <a:off x="467544" y="1556792"/>
            <a:ext cx="5904656" cy="3556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solidFill>
                  <a:schemeClr val="bg1"/>
                </a:solidFill>
              </a:rPr>
              <a:t>Typically 18 months to 3 years (</a:t>
            </a:r>
            <a:r>
              <a:rPr lang="en-GB" sz="2800" dirty="0" err="1" smtClean="0">
                <a:solidFill>
                  <a:schemeClr val="bg1"/>
                </a:solidFill>
              </a:rPr>
              <a:t>sKTP</a:t>
            </a:r>
            <a:r>
              <a:rPr lang="en-GB" sz="2800" dirty="0" smtClean="0">
                <a:solidFill>
                  <a:schemeClr val="bg1"/>
                </a:solidFill>
              </a:rPr>
              <a:t> from 6 months)</a:t>
            </a:r>
            <a:endParaRPr lang="en-GB" sz="2800" dirty="0">
              <a:solidFill>
                <a:schemeClr val="bg1"/>
              </a:solidFill>
            </a:endParaRPr>
          </a:p>
          <a:p>
            <a:r>
              <a:rPr lang="en-GB" sz="2800" dirty="0" smtClean="0">
                <a:solidFill>
                  <a:schemeClr val="bg1"/>
                </a:solidFill>
              </a:rPr>
              <a:t>Appropriate </a:t>
            </a:r>
            <a:r>
              <a:rPr lang="en-GB" sz="2800" dirty="0">
                <a:solidFill>
                  <a:schemeClr val="bg1"/>
                </a:solidFill>
              </a:rPr>
              <a:t>for a business </a:t>
            </a:r>
            <a:r>
              <a:rPr lang="en-GB" sz="2800" dirty="0" smtClean="0">
                <a:solidFill>
                  <a:schemeClr val="bg1"/>
                </a:solidFill>
              </a:rPr>
              <a:t>(SME</a:t>
            </a:r>
            <a:r>
              <a:rPr lang="en-GB" sz="2800" dirty="0">
                <a:solidFill>
                  <a:schemeClr val="bg1"/>
                </a:solidFill>
              </a:rPr>
              <a:t>) </a:t>
            </a:r>
            <a:r>
              <a:rPr lang="en-GB" sz="2800" dirty="0" smtClean="0">
                <a:solidFill>
                  <a:schemeClr val="bg1"/>
                </a:solidFill>
              </a:rPr>
              <a:t>looking </a:t>
            </a:r>
            <a:r>
              <a:rPr lang="en-GB" sz="2800" dirty="0">
                <a:solidFill>
                  <a:schemeClr val="bg1"/>
                </a:solidFill>
              </a:rPr>
              <a:t>to develop </a:t>
            </a:r>
            <a:r>
              <a:rPr lang="en-GB" sz="2800" dirty="0" smtClean="0">
                <a:solidFill>
                  <a:schemeClr val="bg1"/>
                </a:solidFill>
              </a:rPr>
              <a:t>&amp; embed new products, </a:t>
            </a:r>
            <a:r>
              <a:rPr lang="en-GB" sz="2800" dirty="0">
                <a:solidFill>
                  <a:schemeClr val="bg1"/>
                </a:solidFill>
              </a:rPr>
              <a:t>process or </a:t>
            </a:r>
            <a:r>
              <a:rPr lang="en-GB" sz="2800" dirty="0" smtClean="0">
                <a:solidFill>
                  <a:schemeClr val="bg1"/>
                </a:solidFill>
              </a:rPr>
              <a:t>services</a:t>
            </a:r>
            <a:endParaRPr lang="en-GB" sz="2800" dirty="0">
              <a:solidFill>
                <a:schemeClr val="bg1"/>
              </a:solidFill>
            </a:endParaRPr>
          </a:p>
          <a:p>
            <a:r>
              <a:rPr lang="en-GB" sz="2800" dirty="0" smtClean="0">
                <a:solidFill>
                  <a:schemeClr val="bg1"/>
                </a:solidFill>
              </a:rPr>
              <a:t>Employs </a:t>
            </a:r>
            <a:r>
              <a:rPr lang="en-GB" sz="2800" dirty="0">
                <a:solidFill>
                  <a:schemeClr val="bg1"/>
                </a:solidFill>
              </a:rPr>
              <a:t>one (or more) Associates based in Company </a:t>
            </a:r>
          </a:p>
          <a:p>
            <a:r>
              <a:rPr lang="en-GB" sz="2800" dirty="0">
                <a:solidFill>
                  <a:schemeClr val="bg1"/>
                </a:solidFill>
              </a:rPr>
              <a:t>Knowledge transferred from University to company </a:t>
            </a:r>
            <a:r>
              <a:rPr lang="en-GB" sz="2800" dirty="0" smtClean="0">
                <a:solidFill>
                  <a:schemeClr val="bg1"/>
                </a:solidFill>
              </a:rPr>
              <a:t>via Associates</a:t>
            </a:r>
            <a:endParaRPr lang="en-GB" sz="2800" dirty="0">
              <a:solidFill>
                <a:schemeClr val="bg1"/>
              </a:solidFill>
            </a:endParaRPr>
          </a:p>
          <a:p>
            <a:endParaRPr lang="en-GB" sz="2800"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b="1" dirty="0" smtClean="0">
                <a:solidFill>
                  <a:schemeClr val="bg1"/>
                </a:solidFill>
              </a:rPr>
              <a:t>Studentships/Projects</a:t>
            </a:r>
            <a:endParaRPr lang="en-GB" b="1" dirty="0">
              <a:solidFill>
                <a:schemeClr val="bg1"/>
              </a:solidFill>
            </a:endParaRPr>
          </a:p>
        </p:txBody>
      </p:sp>
      <p:sp>
        <p:nvSpPr>
          <p:cNvPr id="3" name="Content Placeholder 2"/>
          <p:cNvSpPr>
            <a:spLocks noGrp="1"/>
          </p:cNvSpPr>
          <p:nvPr>
            <p:ph idx="1"/>
          </p:nvPr>
        </p:nvSpPr>
        <p:spPr>
          <a:xfrm>
            <a:off x="457200" y="1700808"/>
            <a:ext cx="8229600" cy="3129211"/>
          </a:xfrm>
        </p:spPr>
        <p:txBody>
          <a:bodyPr/>
          <a:lstStyle/>
          <a:p>
            <a:r>
              <a:rPr lang="en-GB" sz="2800" dirty="0">
                <a:solidFill>
                  <a:schemeClr val="bg1"/>
                </a:solidFill>
              </a:rPr>
              <a:t>Company either wholly of partly pays for a research student project</a:t>
            </a:r>
          </a:p>
          <a:p>
            <a:r>
              <a:rPr lang="en-GB" sz="2800" dirty="0">
                <a:solidFill>
                  <a:schemeClr val="bg1"/>
                </a:solidFill>
              </a:rPr>
              <a:t>Fees </a:t>
            </a:r>
            <a:r>
              <a:rPr lang="en-GB" sz="2800" dirty="0" smtClean="0">
                <a:solidFill>
                  <a:schemeClr val="bg1"/>
                </a:solidFill>
              </a:rPr>
              <a:t>+ stipend</a:t>
            </a:r>
            <a:endParaRPr lang="en-GB" sz="2800" dirty="0">
              <a:solidFill>
                <a:schemeClr val="bg1"/>
              </a:solidFill>
            </a:endParaRPr>
          </a:p>
          <a:p>
            <a:r>
              <a:rPr lang="en-GB" sz="2800" dirty="0">
                <a:solidFill>
                  <a:schemeClr val="bg1"/>
                </a:solidFill>
              </a:rPr>
              <a:t>Other project related costs (equipment </a:t>
            </a:r>
            <a:r>
              <a:rPr lang="en-GB" sz="2800" dirty="0" err="1">
                <a:solidFill>
                  <a:schemeClr val="bg1"/>
                </a:solidFill>
              </a:rPr>
              <a:t>etc</a:t>
            </a:r>
            <a:r>
              <a:rPr lang="en-GB" sz="2800" dirty="0">
                <a:solidFill>
                  <a:schemeClr val="bg1"/>
                </a:solidFill>
              </a:rPr>
              <a:t>)</a:t>
            </a:r>
          </a:p>
          <a:p>
            <a:r>
              <a:rPr lang="en-GB" sz="2800" dirty="0" smtClean="0">
                <a:solidFill>
                  <a:schemeClr val="bg1"/>
                </a:solidFill>
              </a:rPr>
              <a:t>Industrial </a:t>
            </a:r>
            <a:r>
              <a:rPr lang="en-GB" sz="2800" dirty="0">
                <a:solidFill>
                  <a:schemeClr val="bg1"/>
                </a:solidFill>
              </a:rPr>
              <a:t>CASE studentship scheme run by </a:t>
            </a:r>
            <a:r>
              <a:rPr lang="en-GB" sz="2800" dirty="0" smtClean="0">
                <a:solidFill>
                  <a:schemeClr val="bg1"/>
                </a:solidFill>
              </a:rPr>
              <a:t>EPSRC</a:t>
            </a:r>
          </a:p>
          <a:p>
            <a:r>
              <a:rPr lang="en-GB" sz="2800" dirty="0" smtClean="0">
                <a:solidFill>
                  <a:schemeClr val="bg1"/>
                </a:solidFill>
              </a:rPr>
              <a:t>Involvement in Bachelors/Masters project work</a:t>
            </a:r>
          </a:p>
          <a:p>
            <a:r>
              <a:rPr lang="en-GB" sz="2800" dirty="0" smtClean="0">
                <a:solidFill>
                  <a:schemeClr val="bg1"/>
                </a:solidFill>
              </a:rPr>
              <a:t>Internships</a:t>
            </a:r>
            <a:endParaRPr lang="en-GB" sz="28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62931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b="1" dirty="0" smtClean="0">
                <a:solidFill>
                  <a:schemeClr val="bg1"/>
                </a:solidFill>
              </a:rPr>
              <a:t>Accredited Training Programmes</a:t>
            </a:r>
            <a:endParaRPr lang="en-GB" b="1" dirty="0">
              <a:solidFill>
                <a:schemeClr val="bg1"/>
              </a:solidFill>
            </a:endParaRPr>
          </a:p>
        </p:txBody>
      </p:sp>
      <p:pic>
        <p:nvPicPr>
          <p:cNvPr id="20484" name="Picture 4" descr="http://www.indiapost.com/wp-content/uploads/2012/06/jaguar-land-rover.jpg"/>
          <p:cNvPicPr>
            <a:picLocks noChangeAspect="1" noChangeArrowheads="1"/>
          </p:cNvPicPr>
          <p:nvPr/>
        </p:nvPicPr>
        <p:blipFill>
          <a:blip r:embed="rId3" cstate="print"/>
          <a:srcRect/>
          <a:stretch>
            <a:fillRect/>
          </a:stretch>
        </p:blipFill>
        <p:spPr bwMode="auto">
          <a:xfrm>
            <a:off x="6448116" y="2564904"/>
            <a:ext cx="2503881" cy="1649754"/>
          </a:xfrm>
          <a:prstGeom prst="rect">
            <a:avLst/>
          </a:prstGeom>
          <a:noFill/>
        </p:spPr>
      </p:pic>
      <p:sp>
        <p:nvSpPr>
          <p:cNvPr id="6" name="Content Placeholder 2"/>
          <p:cNvSpPr txBox="1">
            <a:spLocks/>
          </p:cNvSpPr>
          <p:nvPr/>
        </p:nvSpPr>
        <p:spPr bwMode="auto">
          <a:xfrm>
            <a:off x="467544" y="1556792"/>
            <a:ext cx="5904656" cy="3556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solidFill>
                  <a:schemeClr val="bg1"/>
                </a:solidFill>
              </a:rPr>
              <a:t>Training courses leading to a university </a:t>
            </a:r>
            <a:r>
              <a:rPr lang="en-GB" sz="2800" dirty="0" smtClean="0">
                <a:solidFill>
                  <a:schemeClr val="bg1"/>
                </a:solidFill>
              </a:rPr>
              <a:t>qualification (conventional degree or a specialist qualification such as a University Certificate in Professional Development)</a:t>
            </a:r>
          </a:p>
          <a:p>
            <a:r>
              <a:rPr lang="en-GB" sz="2800" dirty="0" smtClean="0">
                <a:solidFill>
                  <a:schemeClr val="bg1"/>
                </a:solidFill>
              </a:rPr>
              <a:t>Example: a </a:t>
            </a:r>
            <a:r>
              <a:rPr lang="en-GB" sz="2800" dirty="0">
                <a:solidFill>
                  <a:schemeClr val="bg1"/>
                </a:solidFill>
              </a:rPr>
              <a:t>supported distance learning version of the Postgraduate Diploma in Managing HR was developed </a:t>
            </a:r>
            <a:r>
              <a:rPr lang="en-GB" sz="2800" dirty="0" smtClean="0">
                <a:solidFill>
                  <a:schemeClr val="bg1"/>
                </a:solidFill>
              </a:rPr>
              <a:t>for </a:t>
            </a:r>
            <a:r>
              <a:rPr lang="en-GB" sz="2800" dirty="0">
                <a:solidFill>
                  <a:schemeClr val="bg1"/>
                </a:solidFill>
              </a:rPr>
              <a:t>a dispersed HR </a:t>
            </a:r>
            <a:r>
              <a:rPr lang="en-GB" sz="2800" dirty="0" smtClean="0">
                <a:solidFill>
                  <a:schemeClr val="bg1"/>
                </a:solidFill>
              </a:rPr>
              <a:t>team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lstStyle/>
          <a:p>
            <a:r>
              <a:rPr lang="en-GB" b="1" dirty="0" smtClean="0">
                <a:solidFill>
                  <a:schemeClr val="bg1"/>
                </a:solidFill>
              </a:rPr>
              <a:t>Bespoke Training</a:t>
            </a:r>
            <a:endParaRPr lang="en-GB" b="1" dirty="0">
              <a:solidFill>
                <a:schemeClr val="bg1"/>
              </a:solidFill>
            </a:endParaRPr>
          </a:p>
        </p:txBody>
      </p:sp>
      <p:sp>
        <p:nvSpPr>
          <p:cNvPr id="3" name="Content Placeholder 2"/>
          <p:cNvSpPr>
            <a:spLocks noGrp="1"/>
          </p:cNvSpPr>
          <p:nvPr>
            <p:ph idx="1"/>
          </p:nvPr>
        </p:nvSpPr>
        <p:spPr>
          <a:xfrm>
            <a:off x="457200" y="1772816"/>
            <a:ext cx="8229600" cy="3129211"/>
          </a:xfrm>
        </p:spPr>
        <p:txBody>
          <a:bodyPr/>
          <a:lstStyle/>
          <a:p>
            <a:r>
              <a:rPr lang="en-GB" sz="2800" dirty="0" smtClean="0">
                <a:solidFill>
                  <a:schemeClr val="bg1"/>
                </a:solidFill>
              </a:rPr>
              <a:t>An educational programme bespoke to your staff development needs</a:t>
            </a:r>
          </a:p>
          <a:p>
            <a:r>
              <a:rPr lang="en-GB" sz="2800" dirty="0" smtClean="0">
                <a:solidFill>
                  <a:schemeClr val="bg1"/>
                </a:solidFill>
              </a:rPr>
              <a:t>A partnership with a university to accredit your organisation’s in-house training provision</a:t>
            </a:r>
          </a:p>
          <a:p>
            <a:r>
              <a:rPr lang="en-GB" sz="2800" dirty="0" smtClean="0">
                <a:solidFill>
                  <a:schemeClr val="bg1"/>
                </a:solidFill>
              </a:rPr>
              <a:t>A quick injection of new ideas and skills in the form of a master-class, either a one-off or series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143000"/>
          </a:xfrm>
        </p:spPr>
        <p:txBody>
          <a:bodyPr/>
          <a:lstStyle/>
          <a:p>
            <a:r>
              <a:rPr lang="en-GB" dirty="0" smtClean="0">
                <a:solidFill>
                  <a:schemeClr val="bg1"/>
                </a:solidFill>
              </a:rPr>
              <a:t>Questions?</a:t>
            </a:r>
            <a:endParaRPr lang="en-GB"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783</Words>
  <Application>Microsoft Office PowerPoint</Application>
  <PresentationFormat>On-screen Show (4:3)</PresentationFormat>
  <Paragraphs>166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Engaging with Universities</vt:lpstr>
      <vt:lpstr>De Montfort University</vt:lpstr>
      <vt:lpstr>Collaborative Research </vt:lpstr>
      <vt:lpstr>Contract  Research/Consultancy</vt:lpstr>
      <vt:lpstr>Knowledge Transfer Partnerships</vt:lpstr>
      <vt:lpstr>Studentships/Projects</vt:lpstr>
      <vt:lpstr>Accredited Training Programmes</vt:lpstr>
      <vt:lpstr>Bespoke Training</vt:lpstr>
      <vt:lpstr>Questions?</vt:lpstr>
    </vt:vector>
  </TitlesOfParts>
  <Company>De Montfort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imagetest</dc:creator>
  <cp:lastModifiedBy>Gurminder Badan</cp:lastModifiedBy>
  <cp:revision>30</cp:revision>
  <cp:lastPrinted>2012-09-26T19:54:37Z</cp:lastPrinted>
  <dcterms:created xsi:type="dcterms:W3CDTF">2011-07-13T09:52:34Z</dcterms:created>
  <dcterms:modified xsi:type="dcterms:W3CDTF">2014-09-08T10:43:24Z</dcterms:modified>
</cp:coreProperties>
</file>