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56" r:id="rId2"/>
    <p:sldId id="268" r:id="rId3"/>
    <p:sldId id="257" r:id="rId4"/>
    <p:sldId id="276" r:id="rId5"/>
    <p:sldId id="277" r:id="rId6"/>
    <p:sldId id="278" r:id="rId7"/>
    <p:sldId id="279" r:id="rId8"/>
    <p:sldId id="258" r:id="rId9"/>
    <p:sldId id="280" r:id="rId10"/>
    <p:sldId id="282" r:id="rId11"/>
    <p:sldId id="262" r:id="rId12"/>
    <p:sldId id="263" r:id="rId13"/>
    <p:sldId id="264" r:id="rId14"/>
    <p:sldId id="265" r:id="rId15"/>
    <p:sldId id="271" r:id="rId16"/>
    <p:sldId id="272" r:id="rId17"/>
    <p:sldId id="273" r:id="rId18"/>
    <p:sldId id="274" r:id="rId19"/>
    <p:sldId id="275" r:id="rId20"/>
    <p:sldId id="259" r:id="rId21"/>
    <p:sldId id="281" r:id="rId22"/>
    <p:sldId id="261" r:id="rId23"/>
    <p:sldId id="269" r:id="rId24"/>
  </p:sldIdLst>
  <p:sldSz cx="12192000" cy="6858000"/>
  <p:notesSz cx="6788150" cy="9923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4671" autoAdjust="0"/>
  </p:normalViewPr>
  <p:slideViewPr>
    <p:cSldViewPr snapToGrid="0">
      <p:cViewPr>
        <p:scale>
          <a:sx n="81" d="100"/>
          <a:sy n="81" d="100"/>
        </p:scale>
        <p:origin x="216" y="480"/>
      </p:cViewPr>
      <p:guideLst>
        <p:guide orient="horz" pos="2160"/>
        <p:guide pos="3840"/>
      </p:guideLst>
    </p:cSldViewPr>
  </p:slideViewPr>
  <p:notesTextViewPr>
    <p:cViewPr>
      <p:scale>
        <a:sx n="1" d="1"/>
        <a:sy n="1" d="1"/>
      </p:scale>
      <p:origin x="0" y="0"/>
    </p:cViewPr>
  </p:notesTextViewPr>
  <p:sorterViewPr>
    <p:cViewPr>
      <p:scale>
        <a:sx n="100" d="100"/>
        <a:sy n="100" d="100"/>
      </p:scale>
      <p:origin x="0" y="4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5047" y="0"/>
            <a:ext cx="2941532" cy="496173"/>
          </a:xfrm>
          <a:prstGeom prst="rect">
            <a:avLst/>
          </a:prstGeom>
        </p:spPr>
        <p:txBody>
          <a:bodyPr vert="horz" lIns="91440" tIns="45720" rIns="91440" bIns="45720" rtlCol="0"/>
          <a:lstStyle>
            <a:lvl1pPr algn="r">
              <a:defRPr sz="1200"/>
            </a:lvl1pPr>
          </a:lstStyle>
          <a:p>
            <a:fld id="{B8893C6D-8A5A-4E4E-AF87-FBA02E0BA6D4}" type="datetimeFigureOut">
              <a:rPr lang="en-GB" smtClean="0"/>
              <a:t>04/11/2014</a:t>
            </a:fld>
            <a:endParaRPr lang="en-GB"/>
          </a:p>
        </p:txBody>
      </p:sp>
      <p:sp>
        <p:nvSpPr>
          <p:cNvPr id="4" name="Footer Placeholder 3"/>
          <p:cNvSpPr>
            <a:spLocks noGrp="1"/>
          </p:cNvSpPr>
          <p:nvPr>
            <p:ph type="ftr" sz="quarter" idx="2"/>
          </p:nvPr>
        </p:nvSpPr>
        <p:spPr>
          <a:xfrm>
            <a:off x="0" y="9425568"/>
            <a:ext cx="2941532" cy="4961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5047" y="9425568"/>
            <a:ext cx="2941532" cy="496173"/>
          </a:xfrm>
          <a:prstGeom prst="rect">
            <a:avLst/>
          </a:prstGeom>
        </p:spPr>
        <p:txBody>
          <a:bodyPr vert="horz" lIns="91440" tIns="45720" rIns="91440" bIns="45720" rtlCol="0" anchor="b"/>
          <a:lstStyle>
            <a:lvl1pPr algn="r">
              <a:defRPr sz="1200"/>
            </a:lvl1pPr>
          </a:lstStyle>
          <a:p>
            <a:fld id="{866701A9-AF00-49D0-953D-078464C89347}" type="slidenum">
              <a:rPr lang="en-GB" smtClean="0"/>
              <a:t>‹#›</a:t>
            </a:fld>
            <a:endParaRPr lang="en-GB"/>
          </a:p>
        </p:txBody>
      </p:sp>
    </p:spTree>
    <p:extLst>
      <p:ext uri="{BB962C8B-B14F-4D97-AF65-F5344CB8AC3E}">
        <p14:creationId xmlns:p14="http://schemas.microsoft.com/office/powerpoint/2010/main" val="415068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047" y="0"/>
            <a:ext cx="2941532" cy="496173"/>
          </a:xfrm>
          <a:prstGeom prst="rect">
            <a:avLst/>
          </a:prstGeom>
        </p:spPr>
        <p:txBody>
          <a:bodyPr vert="horz" lIns="91440" tIns="45720" rIns="91440" bIns="45720" rtlCol="0"/>
          <a:lstStyle>
            <a:lvl1pPr algn="r">
              <a:defRPr sz="1200"/>
            </a:lvl1pPr>
          </a:lstStyle>
          <a:p>
            <a:fld id="{DB7119BE-2B67-4E5C-BD9F-8800A2D34C2E}" type="datetimeFigureOut">
              <a:rPr lang="en-GB" smtClean="0"/>
              <a:t>04/11/2014</a:t>
            </a:fld>
            <a:endParaRPr lang="en-GB"/>
          </a:p>
        </p:txBody>
      </p:sp>
      <p:sp>
        <p:nvSpPr>
          <p:cNvPr id="4" name="Slide Image Placeholder 3"/>
          <p:cNvSpPr>
            <a:spLocks noGrp="1" noRot="1" noChangeAspect="1"/>
          </p:cNvSpPr>
          <p:nvPr>
            <p:ph type="sldImg" idx="2"/>
          </p:nvPr>
        </p:nvSpPr>
        <p:spPr>
          <a:xfrm>
            <a:off x="87313" y="744538"/>
            <a:ext cx="6613525"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815" y="4713645"/>
            <a:ext cx="5430520" cy="44655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5568"/>
            <a:ext cx="2941532" cy="49617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047" y="9425568"/>
            <a:ext cx="2941532" cy="496173"/>
          </a:xfrm>
          <a:prstGeom prst="rect">
            <a:avLst/>
          </a:prstGeom>
        </p:spPr>
        <p:txBody>
          <a:bodyPr vert="horz" lIns="91440" tIns="45720" rIns="91440" bIns="45720" rtlCol="0" anchor="b"/>
          <a:lstStyle>
            <a:lvl1pPr algn="r">
              <a:defRPr sz="1200"/>
            </a:lvl1pPr>
          </a:lstStyle>
          <a:p>
            <a:fld id="{AAF7BA62-6C92-4EEA-8327-522C0CCD6D5E}" type="slidenum">
              <a:rPr lang="en-GB" smtClean="0"/>
              <a:t>‹#›</a:t>
            </a:fld>
            <a:endParaRPr lang="en-GB"/>
          </a:p>
        </p:txBody>
      </p:sp>
    </p:spTree>
    <p:extLst>
      <p:ext uri="{BB962C8B-B14F-4D97-AF65-F5344CB8AC3E}">
        <p14:creationId xmlns:p14="http://schemas.microsoft.com/office/powerpoint/2010/main" val="399201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F7BA62-6C92-4EEA-8327-522C0CCD6D5E}" type="slidenum">
              <a:rPr lang="en-GB" smtClean="0"/>
              <a:t>13</a:t>
            </a:fld>
            <a:endParaRPr lang="en-GB"/>
          </a:p>
        </p:txBody>
      </p:sp>
    </p:spTree>
    <p:extLst>
      <p:ext uri="{BB962C8B-B14F-4D97-AF65-F5344CB8AC3E}">
        <p14:creationId xmlns:p14="http://schemas.microsoft.com/office/powerpoint/2010/main" val="868340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11/4/2014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11/4/2014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info@jenkinscentr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and those who perpetrate Intimate Partner Violence </a:t>
            </a:r>
            <a:endParaRPr lang="en-US" dirty="0"/>
          </a:p>
        </p:txBody>
      </p:sp>
      <p:sp>
        <p:nvSpPr>
          <p:cNvPr id="3" name="Subtitle 2"/>
          <p:cNvSpPr>
            <a:spLocks noGrp="1"/>
          </p:cNvSpPr>
          <p:nvPr>
            <p:ph type="subTitle" idx="1"/>
          </p:nvPr>
        </p:nvSpPr>
        <p:spPr/>
        <p:txBody>
          <a:bodyPr/>
          <a:lstStyle/>
          <a:p>
            <a:r>
              <a:rPr lang="en-US" b="1" dirty="0" smtClean="0"/>
              <a:t>Neil Blacklock, Respect and Caroline Freeman, Jenkins Centre</a:t>
            </a:r>
            <a:r>
              <a:rPr lang="en-US" dirty="0" smtClean="0"/>
              <a:t> </a:t>
            </a:r>
            <a:endParaRPr lang="en-US" dirty="0"/>
          </a:p>
        </p:txBody>
      </p:sp>
    </p:spTree>
    <p:extLst>
      <p:ext uri="{BB962C8B-B14F-4D97-AF65-F5344CB8AC3E}">
        <p14:creationId xmlns:p14="http://schemas.microsoft.com/office/powerpoint/2010/main" val="1056865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Barriers to Disclosure</a:t>
            </a:r>
            <a:endParaRPr lang="en-GB" dirty="0"/>
          </a:p>
        </p:txBody>
      </p:sp>
      <p:sp>
        <p:nvSpPr>
          <p:cNvPr id="3" name="Content Placeholder 2"/>
          <p:cNvSpPr>
            <a:spLocks noGrp="1"/>
          </p:cNvSpPr>
          <p:nvPr>
            <p:ph idx="1"/>
          </p:nvPr>
        </p:nvSpPr>
        <p:spPr/>
        <p:txBody>
          <a:bodyPr>
            <a:normAutofit/>
          </a:bodyPr>
          <a:lstStyle/>
          <a:p>
            <a:r>
              <a:rPr lang="en-GB" sz="4000" dirty="0" smtClean="0"/>
              <a:t>WHAT ARE THE BARRIERS TO DISCLOSURE FOR  PERPETATORS OF DV?</a:t>
            </a:r>
            <a:endParaRPr lang="en-GB" sz="4000" dirty="0"/>
          </a:p>
        </p:txBody>
      </p:sp>
    </p:spTree>
    <p:extLst>
      <p:ext uri="{BB962C8B-B14F-4D97-AF65-F5344CB8AC3E}">
        <p14:creationId xmlns:p14="http://schemas.microsoft.com/office/powerpoint/2010/main" val="229965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disclosure  </a:t>
            </a:r>
            <a:endParaRPr lang="en-US" dirty="0"/>
          </a:p>
        </p:txBody>
      </p:sp>
      <p:pic>
        <p:nvPicPr>
          <p:cNvPr id="4" name="Content Placeholder 3"/>
          <p:cNvPicPr>
            <a:picLocks noGrp="1" noChangeAspect="1"/>
          </p:cNvPicPr>
          <p:nvPr>
            <p:ph idx="1"/>
          </p:nvPr>
        </p:nvPicPr>
        <p:blipFill>
          <a:blip r:embed="rId2"/>
          <a:stretch>
            <a:fillRect/>
          </a:stretch>
        </p:blipFill>
        <p:spPr>
          <a:xfrm>
            <a:off x="379562" y="1417637"/>
            <a:ext cx="9437298" cy="5259207"/>
          </a:xfrm>
          <a:prstGeom prst="rect">
            <a:avLst/>
          </a:prstGeom>
        </p:spPr>
      </p:pic>
      <p:pic>
        <p:nvPicPr>
          <p:cNvPr id="5" name="Picture 4"/>
          <p:cNvPicPr>
            <a:picLocks noChangeAspect="1"/>
          </p:cNvPicPr>
          <p:nvPr/>
        </p:nvPicPr>
        <p:blipFill>
          <a:blip r:embed="rId3"/>
          <a:stretch>
            <a:fillRect/>
          </a:stretch>
        </p:blipFill>
        <p:spPr>
          <a:xfrm>
            <a:off x="8557927" y="494015"/>
            <a:ext cx="2517866" cy="615749"/>
          </a:xfrm>
          <a:prstGeom prst="rect">
            <a:avLst/>
          </a:prstGeom>
        </p:spPr>
      </p:pic>
    </p:spTree>
    <p:extLst>
      <p:ext uri="{BB962C8B-B14F-4D97-AF65-F5344CB8AC3E}">
        <p14:creationId xmlns:p14="http://schemas.microsoft.com/office/powerpoint/2010/main" val="1727243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56823" y="447188"/>
            <a:ext cx="10947042" cy="6224068"/>
          </a:xfrm>
          <a:prstGeom prst="rect">
            <a:avLst/>
          </a:prstGeom>
        </p:spPr>
      </p:pic>
    </p:spTree>
    <p:extLst>
      <p:ext uri="{BB962C8B-B14F-4D97-AF65-F5344CB8AC3E}">
        <p14:creationId xmlns:p14="http://schemas.microsoft.com/office/powerpoint/2010/main" val="1422646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sz="2000" dirty="0"/>
              <a:t>Symptoms associated with some mental health diagnoses mirror </a:t>
            </a:r>
            <a:r>
              <a:rPr lang="en-US" sz="2000" dirty="0" err="1"/>
              <a:t>behaviours</a:t>
            </a:r>
            <a:r>
              <a:rPr lang="en-US" sz="2000" dirty="0"/>
              <a:t> common to many male perpetrators; this can make it particular difficult for practitioners to understand the motivations for violence and how to respond. </a:t>
            </a:r>
          </a:p>
          <a:p>
            <a:r>
              <a:rPr lang="en-US" sz="2000" dirty="0"/>
              <a:t>Current psychological interventions alone are unlikely to address the complex dynamics </a:t>
            </a:r>
            <a:r>
              <a:rPr lang="en-US" sz="2000" dirty="0" err="1"/>
              <a:t>centred</a:t>
            </a:r>
            <a:r>
              <a:rPr lang="en-US" sz="2000" dirty="0"/>
              <a:t> on power and control issues which underlie domestic violence committed by the majority of offenders. In some cases they can reinforce ‘poor me’ </a:t>
            </a:r>
            <a:r>
              <a:rPr lang="en-US" sz="2000" dirty="0" smtClean="0"/>
              <a:t>symptoms common </a:t>
            </a:r>
            <a:r>
              <a:rPr lang="en-US" sz="2000" dirty="0"/>
              <a:t>to most </a:t>
            </a:r>
            <a:r>
              <a:rPr lang="en-US" sz="2000" dirty="0" smtClean="0"/>
              <a:t>perpetrators</a:t>
            </a:r>
          </a:p>
          <a:p>
            <a:r>
              <a:rPr lang="en-US" sz="2000" dirty="0" smtClean="0"/>
              <a:t>How do we know whether someone is in need of a Psychological assessment or something else?</a:t>
            </a:r>
          </a:p>
          <a:p>
            <a:pPr marL="0" indent="0">
              <a:buNone/>
            </a:pPr>
            <a:endParaRPr lang="en-US" sz="2000" dirty="0">
              <a:solidFill>
                <a:srgbClr val="FF0000"/>
              </a:solidFill>
            </a:endParaRPr>
          </a:p>
          <a:p>
            <a:endParaRPr lang="en-US" dirty="0"/>
          </a:p>
        </p:txBody>
      </p:sp>
    </p:spTree>
    <p:extLst>
      <p:ext uri="{BB962C8B-B14F-4D97-AF65-F5344CB8AC3E}">
        <p14:creationId xmlns:p14="http://schemas.microsoft.com/office/powerpoint/2010/main" val="4275442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studies </a:t>
            </a:r>
            <a:endParaRPr lang="en-US" dirty="0"/>
          </a:p>
        </p:txBody>
      </p:sp>
      <p:sp>
        <p:nvSpPr>
          <p:cNvPr id="3" name="Content Placeholder 2"/>
          <p:cNvSpPr>
            <a:spLocks noGrp="1"/>
          </p:cNvSpPr>
          <p:nvPr>
            <p:ph idx="1"/>
          </p:nvPr>
        </p:nvSpPr>
        <p:spPr/>
        <p:txBody>
          <a:bodyPr>
            <a:normAutofit/>
          </a:bodyPr>
          <a:lstStyle/>
          <a:p>
            <a:r>
              <a:rPr lang="en-US" sz="3600" dirty="0" smtClean="0"/>
              <a:t>What should you be concerned about?</a:t>
            </a:r>
          </a:p>
          <a:p>
            <a:r>
              <a:rPr lang="en-US" sz="3600" dirty="0" smtClean="0"/>
              <a:t>What should you be asking about?</a:t>
            </a:r>
          </a:p>
          <a:p>
            <a:r>
              <a:rPr lang="en-US" sz="3600" dirty="0" smtClean="0"/>
              <a:t>What should your response be?</a:t>
            </a:r>
          </a:p>
        </p:txBody>
      </p:sp>
    </p:spTree>
    <p:extLst>
      <p:ext uri="{BB962C8B-B14F-4D97-AF65-F5344CB8AC3E}">
        <p14:creationId xmlns:p14="http://schemas.microsoft.com/office/powerpoint/2010/main" val="3458876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ASKING THE RIGHT QUESTIONS</a:t>
            </a:r>
            <a:endParaRPr lang="en-GB" dirty="0"/>
          </a:p>
        </p:txBody>
      </p:sp>
      <p:sp>
        <p:nvSpPr>
          <p:cNvPr id="3" name="Content Placeholder 2"/>
          <p:cNvSpPr>
            <a:spLocks noGrp="1"/>
          </p:cNvSpPr>
          <p:nvPr>
            <p:ph idx="1"/>
          </p:nvPr>
        </p:nvSpPr>
        <p:spPr/>
        <p:txBody>
          <a:bodyPr>
            <a:noAutofit/>
          </a:bodyPr>
          <a:lstStyle/>
          <a:p>
            <a:pPr>
              <a:lnSpc>
                <a:spcPct val="90000"/>
              </a:lnSpc>
              <a:buNone/>
            </a:pPr>
            <a:r>
              <a:rPr lang="en-GB" altLang="en-US" sz="2000" b="1" dirty="0"/>
              <a:t>If the man presents with “mitigating factors” E.G drinking, stress or depression, these are useful questions to ask:</a:t>
            </a:r>
            <a:endParaRPr lang="en-GB" altLang="en-US" sz="2000" dirty="0"/>
          </a:p>
          <a:p>
            <a:pPr>
              <a:lnSpc>
                <a:spcPct val="90000"/>
              </a:lnSpc>
            </a:pPr>
            <a:r>
              <a:rPr lang="en-GB" altLang="en-US" sz="2000" dirty="0"/>
              <a:t>“How is this drinking/stress at work/depression affecting how you are with your family?”</a:t>
            </a:r>
          </a:p>
          <a:p>
            <a:pPr>
              <a:lnSpc>
                <a:spcPct val="90000"/>
              </a:lnSpc>
            </a:pPr>
            <a:r>
              <a:rPr lang="en-GB" altLang="en-US" sz="2000" dirty="0"/>
              <a:t>“When you feel like that what do you do?”</a:t>
            </a:r>
          </a:p>
          <a:p>
            <a:pPr>
              <a:lnSpc>
                <a:spcPct val="90000"/>
              </a:lnSpc>
            </a:pPr>
            <a:r>
              <a:rPr lang="en-GB" altLang="en-US" sz="2000" dirty="0"/>
              <a:t>“When you feel like that, how do you behave?”</a:t>
            </a:r>
          </a:p>
          <a:p>
            <a:pPr>
              <a:lnSpc>
                <a:spcPct val="90000"/>
              </a:lnSpc>
            </a:pPr>
            <a:r>
              <a:rPr lang="en-GB" altLang="en-US" sz="2000" dirty="0"/>
              <a:t>“Do you find yourself shouting/smashing things…………?”</a:t>
            </a:r>
          </a:p>
          <a:p>
            <a:pPr>
              <a:lnSpc>
                <a:spcPct val="90000"/>
              </a:lnSpc>
            </a:pPr>
            <a:r>
              <a:rPr lang="en-GB" altLang="en-US" sz="2000" dirty="0"/>
              <a:t>“Do you ever feel violent towards a particular person?”</a:t>
            </a:r>
          </a:p>
          <a:p>
            <a:pPr>
              <a:lnSpc>
                <a:spcPct val="90000"/>
              </a:lnSpc>
            </a:pPr>
            <a:r>
              <a:rPr lang="en-GB" altLang="en-US" sz="2000" dirty="0"/>
              <a:t>“It sounds like you want to make some changes for your benefit and for your partner/children. What choices do you have? What can you do about it? What help would assist you to make these changes?”</a:t>
            </a:r>
          </a:p>
        </p:txBody>
      </p:sp>
    </p:spTree>
    <p:extLst>
      <p:ext uri="{BB962C8B-B14F-4D97-AF65-F5344CB8AC3E}">
        <p14:creationId xmlns:p14="http://schemas.microsoft.com/office/powerpoint/2010/main" val="3726023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ASKING THE RIGHT QUESTIONS</a:t>
            </a:r>
            <a:endParaRPr lang="en-GB" dirty="0"/>
          </a:p>
        </p:txBody>
      </p:sp>
      <p:sp>
        <p:nvSpPr>
          <p:cNvPr id="3" name="Content Placeholder 2"/>
          <p:cNvSpPr>
            <a:spLocks noGrp="1"/>
          </p:cNvSpPr>
          <p:nvPr>
            <p:ph idx="1"/>
          </p:nvPr>
        </p:nvSpPr>
        <p:spPr/>
        <p:txBody>
          <a:bodyPr>
            <a:normAutofit/>
          </a:bodyPr>
          <a:lstStyle/>
          <a:p>
            <a:pPr>
              <a:lnSpc>
                <a:spcPct val="90000"/>
              </a:lnSpc>
              <a:buNone/>
            </a:pPr>
            <a:r>
              <a:rPr lang="en-GB" altLang="en-US" sz="2000" b="1" dirty="0"/>
              <a:t>If the man has stated that domestic abuse is an issue, these are useful questions to ask:</a:t>
            </a:r>
            <a:r>
              <a:rPr lang="en-GB" altLang="en-US" sz="2000" dirty="0"/>
              <a:t> </a:t>
            </a:r>
          </a:p>
          <a:p>
            <a:pPr>
              <a:lnSpc>
                <a:spcPct val="90000"/>
              </a:lnSpc>
            </a:pPr>
            <a:r>
              <a:rPr lang="en-GB" altLang="en-US" sz="2000" dirty="0"/>
              <a:t>“It sounds like your behaviour can be frightening; does your partner say she is frightened of you?”</a:t>
            </a:r>
          </a:p>
          <a:p>
            <a:pPr>
              <a:lnSpc>
                <a:spcPct val="90000"/>
              </a:lnSpc>
            </a:pPr>
            <a:r>
              <a:rPr lang="en-GB" altLang="en-US" sz="2000" dirty="0"/>
              <a:t>“How are the children affected?”</a:t>
            </a:r>
          </a:p>
          <a:p>
            <a:pPr>
              <a:lnSpc>
                <a:spcPct val="90000"/>
              </a:lnSpc>
            </a:pPr>
            <a:r>
              <a:rPr lang="en-GB" altLang="en-US" sz="2000" dirty="0"/>
              <a:t>“Have the police ever been called to the house because of your behaviour?”</a:t>
            </a:r>
          </a:p>
          <a:p>
            <a:pPr>
              <a:lnSpc>
                <a:spcPct val="90000"/>
              </a:lnSpc>
            </a:pPr>
            <a:r>
              <a:rPr lang="en-GB" altLang="en-US" sz="2000" dirty="0"/>
              <a:t>“Are you aware of any patterns – is the abuse getting worse or more frequent?”</a:t>
            </a:r>
          </a:p>
          <a:p>
            <a:pPr>
              <a:lnSpc>
                <a:spcPct val="90000"/>
              </a:lnSpc>
            </a:pPr>
            <a:r>
              <a:rPr lang="en-GB" altLang="en-US" sz="2000" dirty="0"/>
              <a:t>"How do you think your bi-polar/depression/anxiety affects your behaviour?"</a:t>
            </a:r>
          </a:p>
          <a:p>
            <a:pPr>
              <a:lnSpc>
                <a:spcPct val="90000"/>
              </a:lnSpc>
            </a:pPr>
            <a:r>
              <a:rPr lang="en-GB" altLang="en-US" sz="2000" dirty="0"/>
              <a:t>“What worries you most about your behaviour?”</a:t>
            </a:r>
          </a:p>
          <a:p>
            <a:endParaRPr lang="en-GB" sz="2000" dirty="0"/>
          </a:p>
        </p:txBody>
      </p:sp>
    </p:spTree>
    <p:extLst>
      <p:ext uri="{BB962C8B-B14F-4D97-AF65-F5344CB8AC3E}">
        <p14:creationId xmlns:p14="http://schemas.microsoft.com/office/powerpoint/2010/main" val="198555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Asking the Right Questions</a:t>
            </a:r>
            <a:endParaRPr lang="en-GB" dirty="0"/>
          </a:p>
        </p:txBody>
      </p:sp>
      <p:sp>
        <p:nvSpPr>
          <p:cNvPr id="3" name="Content Placeholder 2"/>
          <p:cNvSpPr>
            <a:spLocks noGrp="1"/>
          </p:cNvSpPr>
          <p:nvPr>
            <p:ph idx="1"/>
          </p:nvPr>
        </p:nvSpPr>
        <p:spPr/>
        <p:txBody>
          <a:bodyPr>
            <a:noAutofit/>
          </a:bodyPr>
          <a:lstStyle/>
          <a:p>
            <a:pPr>
              <a:lnSpc>
                <a:spcPct val="90000"/>
              </a:lnSpc>
              <a:buNone/>
            </a:pPr>
            <a:r>
              <a:rPr lang="en-GB" altLang="en-US" sz="2000" b="1" dirty="0"/>
              <a:t>If a man responds openly to prompting questions,</a:t>
            </a:r>
            <a:r>
              <a:rPr lang="en-GB" altLang="en-US" sz="2000" dirty="0"/>
              <a:t> </a:t>
            </a:r>
            <a:r>
              <a:rPr lang="en-GB" altLang="en-US" sz="2000" b="1" dirty="0"/>
              <a:t>more direct questions relating to heightened risk</a:t>
            </a:r>
            <a:r>
              <a:rPr lang="en-GB" altLang="en-US" sz="2000" dirty="0"/>
              <a:t> </a:t>
            </a:r>
            <a:r>
              <a:rPr lang="en-GB" altLang="en-US" sz="2000" b="1" dirty="0"/>
              <a:t>factors may be appropriate:</a:t>
            </a:r>
            <a:endParaRPr lang="en-GB" altLang="en-US" sz="2000" dirty="0"/>
          </a:p>
          <a:p>
            <a:pPr>
              <a:lnSpc>
                <a:spcPct val="90000"/>
              </a:lnSpc>
            </a:pPr>
            <a:r>
              <a:rPr lang="en-GB" altLang="en-US" sz="2000" dirty="0"/>
              <a:t>"Do you feel unhappy about your partner seeing friends or family - do you ever try to stop her?"</a:t>
            </a:r>
          </a:p>
          <a:p>
            <a:pPr>
              <a:lnSpc>
                <a:spcPct val="90000"/>
              </a:lnSpc>
            </a:pPr>
            <a:r>
              <a:rPr lang="en-GB" altLang="en-US" sz="2000" dirty="0"/>
              <a:t>"Have you assaulted your partner in front of the children?"</a:t>
            </a:r>
          </a:p>
          <a:p>
            <a:pPr>
              <a:lnSpc>
                <a:spcPct val="90000"/>
              </a:lnSpc>
            </a:pPr>
            <a:r>
              <a:rPr lang="en-GB" altLang="en-US" sz="2000" dirty="0"/>
              <a:t>"Have you ever assaulted or threatened your partner with a knife or other weapon?"</a:t>
            </a:r>
          </a:p>
          <a:p>
            <a:pPr>
              <a:lnSpc>
                <a:spcPct val="90000"/>
              </a:lnSpc>
            </a:pPr>
            <a:r>
              <a:rPr lang="en-GB" altLang="en-US" sz="2000" dirty="0"/>
              <a:t>"Did/has your behaviour changed towards your partner during pregnancy?"</a:t>
            </a:r>
          </a:p>
          <a:p>
            <a:pPr>
              <a:lnSpc>
                <a:spcPct val="90000"/>
              </a:lnSpc>
            </a:pPr>
            <a:r>
              <a:rPr lang="en-GB" altLang="en-US" sz="2000" dirty="0"/>
              <a:t>“What has been the worst occasion of violence?”</a:t>
            </a:r>
          </a:p>
          <a:p>
            <a:pPr>
              <a:lnSpc>
                <a:spcPct val="90000"/>
              </a:lnSpc>
            </a:pPr>
            <a:r>
              <a:rPr lang="en-GB" altLang="en-US" sz="2000" dirty="0"/>
              <a:t>“Have you ever grabbed your partner by the throat?”</a:t>
            </a:r>
          </a:p>
          <a:p>
            <a:pPr>
              <a:lnSpc>
                <a:spcPct val="90000"/>
              </a:lnSpc>
            </a:pPr>
            <a:r>
              <a:rPr lang="en-GB" altLang="en-US" sz="2000" dirty="0"/>
              <a:t>“Do you feel that your behaviour has got worse?”</a:t>
            </a:r>
          </a:p>
          <a:p>
            <a:pPr>
              <a:lnSpc>
                <a:spcPct val="90000"/>
              </a:lnSpc>
            </a:pPr>
            <a:r>
              <a:rPr lang="en-GB" altLang="en-US" sz="2000" dirty="0"/>
              <a:t>“How do you feel about your behaviour? What effect has it had on you?”</a:t>
            </a:r>
          </a:p>
          <a:p>
            <a:pPr>
              <a:lnSpc>
                <a:spcPct val="90000"/>
              </a:lnSpc>
            </a:pPr>
            <a:r>
              <a:rPr lang="en-GB" altLang="en-US" sz="2000" dirty="0"/>
              <a:t>“What effect has your behaviour had on your partner/children?”</a:t>
            </a:r>
          </a:p>
          <a:p>
            <a:endParaRPr lang="en-GB" sz="2000" dirty="0"/>
          </a:p>
        </p:txBody>
      </p:sp>
    </p:spTree>
    <p:extLst>
      <p:ext uri="{BB962C8B-B14F-4D97-AF65-F5344CB8AC3E}">
        <p14:creationId xmlns:p14="http://schemas.microsoft.com/office/powerpoint/2010/main" val="1609849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Non-Collusive Responses</a:t>
            </a:r>
            <a:endParaRPr lang="en-GB" dirty="0"/>
          </a:p>
        </p:txBody>
      </p:sp>
      <p:sp>
        <p:nvSpPr>
          <p:cNvPr id="3" name="Content Placeholder 2"/>
          <p:cNvSpPr>
            <a:spLocks noGrp="1"/>
          </p:cNvSpPr>
          <p:nvPr>
            <p:ph idx="1"/>
          </p:nvPr>
        </p:nvSpPr>
        <p:spPr/>
        <p:txBody>
          <a:bodyPr>
            <a:noAutofit/>
          </a:bodyPr>
          <a:lstStyle/>
          <a:p>
            <a:pPr>
              <a:lnSpc>
                <a:spcPct val="90000"/>
              </a:lnSpc>
              <a:buNone/>
            </a:pPr>
            <a:r>
              <a:rPr lang="en-GB" altLang="en-US" sz="2000" b="1" dirty="0"/>
              <a:t>Anger management is inappropriate</a:t>
            </a:r>
            <a:endParaRPr lang="en-GB" altLang="en-US" sz="2000" dirty="0"/>
          </a:p>
          <a:p>
            <a:pPr>
              <a:lnSpc>
                <a:spcPct val="90000"/>
              </a:lnSpc>
            </a:pPr>
            <a:r>
              <a:rPr lang="en-GB" altLang="en-US" sz="2000" dirty="0"/>
              <a:t>Implies that the victim provokes the anger and precipitates the abuse</a:t>
            </a:r>
          </a:p>
          <a:p>
            <a:pPr>
              <a:lnSpc>
                <a:spcPct val="90000"/>
              </a:lnSpc>
            </a:pPr>
            <a:r>
              <a:rPr lang="en-GB" altLang="en-US" sz="2000" dirty="0"/>
              <a:t>Fails to account for the premeditated controlling behaviours associated with abuse</a:t>
            </a:r>
          </a:p>
          <a:p>
            <a:pPr>
              <a:lnSpc>
                <a:spcPct val="90000"/>
              </a:lnSpc>
            </a:pPr>
            <a:r>
              <a:rPr lang="en-GB" altLang="en-US" sz="2000" dirty="0"/>
              <a:t>Often misrepresented as a ‘quick fix’ that may endanger partners</a:t>
            </a:r>
          </a:p>
          <a:p>
            <a:pPr>
              <a:lnSpc>
                <a:spcPct val="90000"/>
              </a:lnSpc>
            </a:pPr>
            <a:r>
              <a:rPr lang="en-GB" altLang="en-US" sz="2000" dirty="0"/>
              <a:t>Does not specifically address the social reinforcements for violence against women</a:t>
            </a:r>
          </a:p>
          <a:p>
            <a:pPr>
              <a:lnSpc>
                <a:spcPct val="90000"/>
              </a:lnSpc>
            </a:pPr>
            <a:r>
              <a:rPr lang="en-GB" altLang="en-US" sz="2000" dirty="0"/>
              <a:t>( </a:t>
            </a:r>
            <a:r>
              <a:rPr lang="en-GB" altLang="en-US" sz="2000" dirty="0" err="1"/>
              <a:t>Gondolf</a:t>
            </a:r>
            <a:r>
              <a:rPr lang="en-GB" altLang="en-US" sz="2000" dirty="0"/>
              <a:t> &amp; Russell 1986)</a:t>
            </a:r>
          </a:p>
          <a:p>
            <a:pPr>
              <a:lnSpc>
                <a:spcPct val="90000"/>
              </a:lnSpc>
            </a:pPr>
            <a:r>
              <a:rPr lang="en-GB" altLang="en-US" sz="2000" dirty="0"/>
              <a:t>Researchers assessed prisoners incarcerated for violent crimes (n=252) with nine psychological tests and reviewed their criminal records. Found that prisoners levels of anger were not associated with their past violence or risk for future violence (</a:t>
            </a:r>
            <a:r>
              <a:rPr lang="en-GB" altLang="en-US" sz="2000" dirty="0" err="1"/>
              <a:t>Gondolf</a:t>
            </a:r>
            <a:r>
              <a:rPr lang="en-GB" altLang="en-US" sz="2000" dirty="0"/>
              <a:t> 2002). </a:t>
            </a:r>
          </a:p>
          <a:p>
            <a:endParaRPr lang="en-GB" sz="2000" dirty="0"/>
          </a:p>
        </p:txBody>
      </p:sp>
    </p:spTree>
    <p:extLst>
      <p:ext uri="{BB962C8B-B14F-4D97-AF65-F5344CB8AC3E}">
        <p14:creationId xmlns:p14="http://schemas.microsoft.com/office/powerpoint/2010/main" val="537479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 COLLUSIVE RESPONSES.</a:t>
            </a:r>
            <a:endParaRPr lang="en-GB" dirty="0"/>
          </a:p>
        </p:txBody>
      </p:sp>
      <p:sp>
        <p:nvSpPr>
          <p:cNvPr id="3" name="Content Placeholder 2"/>
          <p:cNvSpPr>
            <a:spLocks noGrp="1"/>
          </p:cNvSpPr>
          <p:nvPr>
            <p:ph idx="1"/>
          </p:nvPr>
        </p:nvSpPr>
        <p:spPr/>
        <p:txBody>
          <a:bodyPr>
            <a:normAutofit/>
          </a:bodyPr>
          <a:lstStyle/>
          <a:p>
            <a:pPr>
              <a:lnSpc>
                <a:spcPct val="90000"/>
              </a:lnSpc>
              <a:buNone/>
            </a:pPr>
            <a:r>
              <a:rPr lang="en-GB" altLang="en-US" sz="2000" b="1" dirty="0"/>
              <a:t>Couples counselling is inappropriate and can be unsafe</a:t>
            </a:r>
          </a:p>
          <a:p>
            <a:pPr>
              <a:lnSpc>
                <a:spcPct val="90000"/>
              </a:lnSpc>
            </a:pPr>
            <a:r>
              <a:rPr lang="en-GB" altLang="en-US" sz="2000" dirty="0"/>
              <a:t>Locates the problem of dv within the family rather than a result of fundamental inequality between men and women</a:t>
            </a:r>
          </a:p>
          <a:p>
            <a:pPr>
              <a:lnSpc>
                <a:spcPct val="90000"/>
              </a:lnSpc>
            </a:pPr>
            <a:r>
              <a:rPr lang="en-GB" altLang="en-US" sz="2000" dirty="0"/>
              <a:t>Adds to the belief that victims are somehow to blame for the violence and likely to add to the abuser’s denial or projection of blame</a:t>
            </a:r>
          </a:p>
          <a:p>
            <a:pPr>
              <a:lnSpc>
                <a:spcPct val="90000"/>
              </a:lnSpc>
            </a:pPr>
            <a:r>
              <a:rPr lang="en-GB" altLang="en-US" sz="2000" dirty="0"/>
              <a:t>Work is unlikely to be successful when one partner is fearful about how much they can disclose about the relationship. Common for victims to minimise what is happening for fear of consequences and possible retaliation at home</a:t>
            </a:r>
          </a:p>
          <a:p>
            <a:pPr>
              <a:lnSpc>
                <a:spcPct val="90000"/>
              </a:lnSpc>
            </a:pPr>
            <a:r>
              <a:rPr lang="en-GB" altLang="en-US" sz="2000" dirty="0"/>
              <a:t>At least 20 US states, most of Australia and New Zealand couples based interventions are prohibited by law. </a:t>
            </a:r>
          </a:p>
          <a:p>
            <a:endParaRPr lang="en-GB" sz="2000" dirty="0"/>
          </a:p>
        </p:txBody>
      </p:sp>
    </p:spTree>
    <p:extLst>
      <p:ext uri="{BB962C8B-B14F-4D97-AF65-F5344CB8AC3E}">
        <p14:creationId xmlns:p14="http://schemas.microsoft.com/office/powerpoint/2010/main" val="269356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Aims</a:t>
            </a:r>
            <a:endParaRPr lang="en-GB" dirty="0"/>
          </a:p>
        </p:txBody>
      </p:sp>
      <p:sp>
        <p:nvSpPr>
          <p:cNvPr id="3" name="Content Placeholder 2"/>
          <p:cNvSpPr>
            <a:spLocks noGrp="1"/>
          </p:cNvSpPr>
          <p:nvPr>
            <p:ph idx="1"/>
          </p:nvPr>
        </p:nvSpPr>
        <p:spPr/>
        <p:txBody>
          <a:bodyPr/>
          <a:lstStyle/>
          <a:p>
            <a:r>
              <a:rPr lang="en-GB" sz="2400" dirty="0"/>
              <a:t>Increase understanding of how perpetrators of DV may ‘present</a:t>
            </a:r>
            <a:r>
              <a:rPr lang="en-GB" sz="2400" dirty="0" smtClean="0"/>
              <a:t>’ their issues  </a:t>
            </a:r>
            <a:r>
              <a:rPr lang="en-GB" sz="2400" dirty="0"/>
              <a:t>to professionals.</a:t>
            </a:r>
          </a:p>
          <a:p>
            <a:r>
              <a:rPr lang="en-GB" sz="2400" dirty="0" smtClean="0"/>
              <a:t>Increase understanding of best practice guidelines for multi-agency interventions to responding to DV.</a:t>
            </a:r>
          </a:p>
          <a:p>
            <a:r>
              <a:rPr lang="en-GB" sz="2400" dirty="0" smtClean="0"/>
              <a:t>To highlight the </a:t>
            </a:r>
            <a:r>
              <a:rPr lang="en-GB" sz="2400" dirty="0"/>
              <a:t> </a:t>
            </a:r>
            <a:r>
              <a:rPr lang="en-GB" sz="2400" dirty="0" smtClean="0"/>
              <a:t>most appropriate interventions for perpetrators of DV.</a:t>
            </a:r>
            <a:endParaRPr lang="en-GB" sz="2400" dirty="0"/>
          </a:p>
          <a:p>
            <a:endParaRPr lang="en-GB" dirty="0"/>
          </a:p>
        </p:txBody>
      </p:sp>
    </p:spTree>
    <p:extLst>
      <p:ext uri="{BB962C8B-B14F-4D97-AF65-F5344CB8AC3E}">
        <p14:creationId xmlns:p14="http://schemas.microsoft.com/office/powerpoint/2010/main" val="2412690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 guidance recommendation 4</a:t>
            </a:r>
            <a:endParaRPr lang="en-US" dirty="0"/>
          </a:p>
        </p:txBody>
      </p:sp>
      <p:sp>
        <p:nvSpPr>
          <p:cNvPr id="3" name="Content Placeholder 2"/>
          <p:cNvSpPr>
            <a:spLocks noGrp="1"/>
          </p:cNvSpPr>
          <p:nvPr>
            <p:ph idx="1"/>
          </p:nvPr>
        </p:nvSpPr>
        <p:spPr/>
        <p:txBody>
          <a:bodyPr>
            <a:normAutofit/>
          </a:bodyPr>
          <a:lstStyle/>
          <a:p>
            <a:r>
              <a:rPr lang="en-US" sz="2000" dirty="0"/>
              <a:t>Ensure there are integrated care pathways for identifying, referring (either externally or internally) and providing interventions to support people who experience domestic violence and abuse, and to manage those who perpetrate </a:t>
            </a:r>
            <a:endParaRPr lang="en-US" sz="2000" dirty="0" smtClean="0"/>
          </a:p>
          <a:p>
            <a:r>
              <a:rPr lang="en-US" sz="2000" dirty="0"/>
              <a:t>Ensure all service pathways have consistent, robust mechanisms for assessing the risks facing adults who experience domestic violence and abuse and any children who may be affected. This includes ensuring those affected by, and the perpetrators of, the violence and abuse are kept separate from each other when receiving support</a:t>
            </a:r>
          </a:p>
        </p:txBody>
      </p:sp>
    </p:spTree>
    <p:extLst>
      <p:ext uri="{BB962C8B-B14F-4D97-AF65-F5344CB8AC3E}">
        <p14:creationId xmlns:p14="http://schemas.microsoft.com/office/powerpoint/2010/main" val="2286634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 recommendation 5 and 6</a:t>
            </a:r>
            <a:endParaRPr lang="en-US" dirty="0"/>
          </a:p>
        </p:txBody>
      </p:sp>
      <p:sp>
        <p:nvSpPr>
          <p:cNvPr id="3" name="Content Placeholder 2"/>
          <p:cNvSpPr>
            <a:spLocks noGrp="1"/>
          </p:cNvSpPr>
          <p:nvPr>
            <p:ph idx="1"/>
          </p:nvPr>
        </p:nvSpPr>
        <p:spPr/>
        <p:txBody>
          <a:bodyPr>
            <a:normAutofit/>
          </a:bodyPr>
          <a:lstStyle/>
          <a:p>
            <a:r>
              <a:rPr lang="en-US" sz="2000" dirty="0"/>
              <a:t>Establish a referral pathway to specialist domestic violence and abuse agencies (or the equivalent in a health or social care setting</a:t>
            </a:r>
            <a:r>
              <a:rPr lang="en-US" sz="2000" dirty="0" smtClean="0"/>
              <a:t>).</a:t>
            </a:r>
          </a:p>
          <a:p>
            <a:pPr marL="0" indent="0">
              <a:buNone/>
            </a:pPr>
            <a:r>
              <a:rPr lang="en-US" sz="2000" b="1" dirty="0" smtClean="0"/>
              <a:t>Recommendation 6</a:t>
            </a:r>
          </a:p>
          <a:p>
            <a:pPr marL="0" indent="0">
              <a:buNone/>
            </a:pPr>
            <a:r>
              <a:rPr lang="en-US" sz="2000" dirty="0"/>
              <a:t>Ensure staff know, or have access to, information about the services, policies and procedures of all relevant local agencies for people who experience or perpetrate domestic violence and </a:t>
            </a:r>
            <a:r>
              <a:rPr lang="en-US" sz="2000" dirty="0" smtClean="0"/>
              <a:t>abuse</a:t>
            </a:r>
            <a:endParaRPr lang="en-US" sz="2000" dirty="0"/>
          </a:p>
        </p:txBody>
      </p:sp>
    </p:spTree>
    <p:extLst>
      <p:ext uri="{BB962C8B-B14F-4D97-AF65-F5344CB8AC3E}">
        <p14:creationId xmlns:p14="http://schemas.microsoft.com/office/powerpoint/2010/main" val="4218908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NICE recommendation 13 and 14</a:t>
            </a:r>
            <a:endParaRPr lang="en-US" dirty="0"/>
          </a:p>
        </p:txBody>
      </p:sp>
      <p:sp>
        <p:nvSpPr>
          <p:cNvPr id="3" name="Content Placeholder 2"/>
          <p:cNvSpPr>
            <a:spLocks noGrp="1"/>
          </p:cNvSpPr>
          <p:nvPr>
            <p:ph idx="1"/>
          </p:nvPr>
        </p:nvSpPr>
        <p:spPr/>
        <p:txBody>
          <a:bodyPr>
            <a:normAutofit/>
          </a:bodyPr>
          <a:lstStyle/>
          <a:p>
            <a:r>
              <a:rPr lang="en-US" sz="2000" dirty="0"/>
              <a:t>Ensure any treatment programme includes an ongoing assessment of the risk of further domestic violence and abuse, collaborative safety planning and the offer of a referral to specialist domestic violence and abuse support services. It must also take into account the person's preferences and whether the violence and abuse is ongoing or </a:t>
            </a:r>
            <a:r>
              <a:rPr lang="en-US" sz="2000" dirty="0" smtClean="0"/>
              <a:t>history</a:t>
            </a:r>
          </a:p>
          <a:p>
            <a:r>
              <a:rPr lang="en-US" sz="2000" dirty="0"/>
              <a:t>Commission tailored interventions for people who perpetrate domestic violence and abuse, in accordance with national standards and based on the local needs </a:t>
            </a:r>
            <a:r>
              <a:rPr lang="en-US" sz="2000" dirty="0" smtClean="0"/>
              <a:t>assessment.</a:t>
            </a:r>
            <a:endParaRPr lang="en-US" sz="2000" dirty="0"/>
          </a:p>
        </p:txBody>
      </p:sp>
    </p:spTree>
    <p:extLst>
      <p:ext uri="{BB962C8B-B14F-4D97-AF65-F5344CB8AC3E}">
        <p14:creationId xmlns:p14="http://schemas.microsoft.com/office/powerpoint/2010/main" val="100037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Jenkins Centre</a:t>
            </a:r>
            <a:endParaRPr lang="en-GB" dirty="0"/>
          </a:p>
        </p:txBody>
      </p:sp>
      <p:sp>
        <p:nvSpPr>
          <p:cNvPr id="3" name="Content Placeholder 2"/>
          <p:cNvSpPr>
            <a:spLocks noGrp="1"/>
          </p:cNvSpPr>
          <p:nvPr>
            <p:ph idx="1"/>
          </p:nvPr>
        </p:nvSpPr>
        <p:spPr/>
        <p:txBody>
          <a:bodyPr/>
          <a:lstStyle/>
          <a:p>
            <a:r>
              <a:rPr lang="en-GB" sz="2400" dirty="0" smtClean="0"/>
              <a:t>24 week , CBT based , behaviour change programme for perpetrators of Domestic violence ( male &amp; female, over 18, can take referrals for LGBT clients and non- English speakers)</a:t>
            </a:r>
          </a:p>
          <a:p>
            <a:r>
              <a:rPr lang="en-GB" sz="2400" dirty="0" smtClean="0"/>
              <a:t>Referrals can be made through the DV helpline: 0300 1230918</a:t>
            </a:r>
          </a:p>
          <a:p>
            <a:pPr marL="0" indent="0">
              <a:buNone/>
            </a:pPr>
            <a:r>
              <a:rPr lang="en-GB" sz="2400" dirty="0"/>
              <a:t> </a:t>
            </a:r>
            <a:r>
              <a:rPr lang="en-GB" sz="2400" dirty="0" smtClean="0"/>
              <a:t>    By email: </a:t>
            </a:r>
            <a:r>
              <a:rPr lang="en-GB" sz="2400" dirty="0" smtClean="0">
                <a:hlinkClick r:id="rId2"/>
              </a:rPr>
              <a:t>info@jenkinscentre.org</a:t>
            </a:r>
            <a:endParaRPr lang="en-GB" sz="2400" dirty="0" smtClean="0"/>
          </a:p>
          <a:p>
            <a:pPr marL="0" indent="0">
              <a:buNone/>
            </a:pPr>
            <a:r>
              <a:rPr lang="en-GB" sz="2400" dirty="0"/>
              <a:t> </a:t>
            </a:r>
            <a:r>
              <a:rPr lang="en-GB" sz="2400" dirty="0" smtClean="0"/>
              <a:t>    Calling directly: 0116 2540101</a:t>
            </a:r>
          </a:p>
          <a:p>
            <a:pPr marL="0" indent="0">
              <a:buNone/>
            </a:pPr>
            <a:endParaRPr lang="en-GB" dirty="0" smtClean="0"/>
          </a:p>
          <a:p>
            <a:endParaRPr lang="en-GB" dirty="0"/>
          </a:p>
        </p:txBody>
      </p:sp>
    </p:spTree>
    <p:extLst>
      <p:ext uri="{BB962C8B-B14F-4D97-AF65-F5344CB8AC3E}">
        <p14:creationId xmlns:p14="http://schemas.microsoft.com/office/powerpoint/2010/main" val="4139595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Explanations for IPV perpetration</a:t>
            </a:r>
            <a:endParaRPr lang="en-US" dirty="0"/>
          </a:p>
        </p:txBody>
      </p:sp>
      <p:pic>
        <p:nvPicPr>
          <p:cNvPr id="4" name="Content Placeholder 3"/>
          <p:cNvPicPr>
            <a:picLocks noGrp="1" noChangeAspect="1"/>
          </p:cNvPicPr>
          <p:nvPr>
            <p:ph idx="1"/>
          </p:nvPr>
        </p:nvPicPr>
        <p:blipFill>
          <a:blip r:embed="rId2"/>
          <a:stretch>
            <a:fillRect/>
          </a:stretch>
        </p:blipFill>
        <p:spPr>
          <a:xfrm>
            <a:off x="4031087" y="2485622"/>
            <a:ext cx="6806925" cy="3940511"/>
          </a:xfrm>
          <a:prstGeom prst="rect">
            <a:avLst/>
          </a:prstGeom>
        </p:spPr>
      </p:pic>
      <p:sp>
        <p:nvSpPr>
          <p:cNvPr id="3" name="Rectangle 2"/>
          <p:cNvSpPr/>
          <p:nvPr/>
        </p:nvSpPr>
        <p:spPr>
          <a:xfrm>
            <a:off x="3048000" y="2690336"/>
            <a:ext cx="6096000" cy="1323439"/>
          </a:xfrm>
          <a:prstGeom prst="rect">
            <a:avLst/>
          </a:prstGeom>
        </p:spPr>
        <p:txBody>
          <a:bodyPr>
            <a:spAutoFit/>
          </a:bodyPr>
          <a:lstStyle/>
          <a:p>
            <a:pPr>
              <a:spcBef>
                <a:spcPct val="0"/>
              </a:spcBef>
              <a:defRPr/>
            </a:pPr>
            <a:r>
              <a:rPr lang="en-GB" altLang="en-US" sz="1600" b="1" dirty="0">
                <a:effectLst>
                  <a:outerShdw blurRad="38100" dist="38100" dir="2700000" algn="tl">
                    <a:srgbClr val="C0C0C0"/>
                  </a:outerShdw>
                </a:effectLst>
              </a:rPr>
              <a:t>Ecological model</a:t>
            </a:r>
          </a:p>
          <a:p>
            <a:pPr>
              <a:spcBef>
                <a:spcPct val="0"/>
              </a:spcBef>
              <a:defRPr/>
            </a:pPr>
            <a:r>
              <a:rPr lang="en-GB" altLang="en-US" sz="1600" b="1" dirty="0">
                <a:effectLst>
                  <a:outerShdw blurRad="38100" dist="38100" dir="2700000" algn="tl">
                    <a:srgbClr val="C0C0C0"/>
                  </a:outerShdw>
                </a:effectLst>
              </a:rPr>
              <a:t>(Bronfenbrenner, OMS):</a:t>
            </a:r>
          </a:p>
          <a:p>
            <a:pPr>
              <a:spcBef>
                <a:spcPct val="0"/>
              </a:spcBef>
              <a:defRPr/>
            </a:pPr>
            <a:r>
              <a:rPr lang="en-GB" altLang="en-US" sz="1600" b="1" dirty="0">
                <a:effectLst>
                  <a:outerShdw blurRad="38100" dist="38100" dir="2700000" algn="tl">
                    <a:srgbClr val="C0C0C0"/>
                  </a:outerShdw>
                </a:effectLst>
              </a:rPr>
              <a:t>Different causes / </a:t>
            </a:r>
          </a:p>
          <a:p>
            <a:pPr>
              <a:spcBef>
                <a:spcPct val="0"/>
              </a:spcBef>
              <a:defRPr/>
            </a:pPr>
            <a:r>
              <a:rPr lang="en-GB" altLang="en-US" sz="1600" b="1" dirty="0">
                <a:effectLst>
                  <a:outerShdw blurRad="38100" dist="38100" dir="2700000" algn="tl">
                    <a:srgbClr val="C0C0C0"/>
                  </a:outerShdw>
                </a:effectLst>
              </a:rPr>
              <a:t>explanations</a:t>
            </a:r>
          </a:p>
          <a:p>
            <a:pPr>
              <a:spcBef>
                <a:spcPct val="0"/>
              </a:spcBef>
              <a:defRPr/>
            </a:pPr>
            <a:r>
              <a:rPr lang="en-GB" altLang="en-US" sz="1600" b="1" dirty="0">
                <a:effectLst>
                  <a:outerShdw blurRad="38100" dist="38100" dir="2700000" algn="tl">
                    <a:srgbClr val="C0C0C0"/>
                  </a:outerShdw>
                </a:effectLst>
              </a:rPr>
              <a:t>on different levels</a:t>
            </a:r>
          </a:p>
        </p:txBody>
      </p:sp>
    </p:spTree>
    <p:extLst>
      <p:ext uri="{BB962C8B-B14F-4D97-AF65-F5344CB8AC3E}">
        <p14:creationId xmlns:p14="http://schemas.microsoft.com/office/powerpoint/2010/main" val="2332289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Individual Level</a:t>
            </a:r>
            <a:endParaRPr lang="en-GB" dirty="0"/>
          </a:p>
        </p:txBody>
      </p:sp>
      <p:sp>
        <p:nvSpPr>
          <p:cNvPr id="3" name="Content Placeholder 2"/>
          <p:cNvSpPr>
            <a:spLocks noGrp="1"/>
          </p:cNvSpPr>
          <p:nvPr>
            <p:ph idx="1"/>
          </p:nvPr>
        </p:nvSpPr>
        <p:spPr/>
        <p:txBody>
          <a:bodyPr>
            <a:normAutofit lnSpcReduction="10000"/>
          </a:bodyPr>
          <a:lstStyle/>
          <a:p>
            <a:pPr lvl="0">
              <a:spcAft>
                <a:spcPct val="35000"/>
              </a:spcAft>
            </a:pPr>
            <a:r>
              <a:rPr lang="en-GB" sz="2400" b="1" i="1" dirty="0"/>
              <a:t>Causes / explanations on the individual level:</a:t>
            </a:r>
          </a:p>
          <a:p>
            <a:pPr lvl="0">
              <a:spcAft>
                <a:spcPct val="35000"/>
              </a:spcAft>
            </a:pPr>
            <a:r>
              <a:rPr lang="en-GB" sz="2400" dirty="0"/>
              <a:t>Psychopathology</a:t>
            </a:r>
          </a:p>
          <a:p>
            <a:pPr lvl="0">
              <a:spcAft>
                <a:spcPct val="35000"/>
              </a:spcAft>
            </a:pPr>
            <a:r>
              <a:rPr lang="en-GB" sz="2400" dirty="0"/>
              <a:t>Character / Personality / Biology / Genetics </a:t>
            </a:r>
            <a:br>
              <a:rPr lang="en-GB" sz="2400" dirty="0"/>
            </a:br>
            <a:r>
              <a:rPr lang="en-GB" sz="2400" dirty="0"/>
              <a:t>(aggressiveness, sadism, lack of impulse control, etc.)</a:t>
            </a:r>
          </a:p>
          <a:p>
            <a:pPr lvl="0">
              <a:spcAft>
                <a:spcPct val="35000"/>
              </a:spcAft>
            </a:pPr>
            <a:r>
              <a:rPr lang="en-GB" sz="2400" dirty="0"/>
              <a:t>Social Learning Theory (violence works)</a:t>
            </a:r>
          </a:p>
          <a:p>
            <a:pPr lvl="0">
              <a:spcAft>
                <a:spcPct val="35000"/>
              </a:spcAft>
            </a:pPr>
            <a:r>
              <a:rPr lang="en-GB" sz="2400" dirty="0"/>
              <a:t>Early Trauma</a:t>
            </a:r>
          </a:p>
          <a:p>
            <a:pPr lvl="0">
              <a:spcAft>
                <a:spcPct val="35000"/>
              </a:spcAft>
            </a:pPr>
            <a:r>
              <a:rPr lang="en-GB" sz="2400" dirty="0"/>
              <a:t>Attachment </a:t>
            </a:r>
          </a:p>
          <a:p>
            <a:endParaRPr lang="en-GB" dirty="0"/>
          </a:p>
        </p:txBody>
      </p:sp>
    </p:spTree>
    <p:extLst>
      <p:ext uri="{BB962C8B-B14F-4D97-AF65-F5344CB8AC3E}">
        <p14:creationId xmlns:p14="http://schemas.microsoft.com/office/powerpoint/2010/main" val="3542396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Relational Level</a:t>
            </a:r>
            <a:endParaRPr lang="en-GB" dirty="0"/>
          </a:p>
        </p:txBody>
      </p:sp>
      <p:sp>
        <p:nvSpPr>
          <p:cNvPr id="3" name="Content Placeholder 2"/>
          <p:cNvSpPr>
            <a:spLocks noGrp="1"/>
          </p:cNvSpPr>
          <p:nvPr>
            <p:ph idx="1"/>
          </p:nvPr>
        </p:nvSpPr>
        <p:spPr/>
        <p:txBody>
          <a:bodyPr>
            <a:normAutofit/>
          </a:bodyPr>
          <a:lstStyle/>
          <a:p>
            <a:pPr lvl="0">
              <a:spcAft>
                <a:spcPct val="35000"/>
              </a:spcAft>
            </a:pPr>
            <a:r>
              <a:rPr lang="en-GB" sz="2400" b="1" i="1" dirty="0"/>
              <a:t>Causes / explanations on a relational level:</a:t>
            </a:r>
          </a:p>
          <a:p>
            <a:pPr lvl="0">
              <a:spcAft>
                <a:spcPct val="35000"/>
              </a:spcAft>
            </a:pPr>
            <a:r>
              <a:rPr lang="en-GB" sz="2400" dirty="0"/>
              <a:t>Consequence of dysfunctional patterns </a:t>
            </a:r>
            <a:br>
              <a:rPr lang="en-GB" sz="2400" dirty="0"/>
            </a:br>
            <a:r>
              <a:rPr lang="en-GB" sz="2400" dirty="0"/>
              <a:t>(conflicts, provocation)</a:t>
            </a:r>
          </a:p>
          <a:p>
            <a:pPr lvl="0">
              <a:spcAft>
                <a:spcPct val="35000"/>
              </a:spcAft>
            </a:pPr>
            <a:r>
              <a:rPr lang="en-GB" sz="2400" dirty="0"/>
              <a:t>Homeostatic function (regulating power, distance, etc.)</a:t>
            </a:r>
          </a:p>
          <a:p>
            <a:endParaRPr lang="en-GB" sz="2400" dirty="0"/>
          </a:p>
        </p:txBody>
      </p:sp>
    </p:spTree>
    <p:extLst>
      <p:ext uri="{BB962C8B-B14F-4D97-AF65-F5344CB8AC3E}">
        <p14:creationId xmlns:p14="http://schemas.microsoft.com/office/powerpoint/2010/main" val="3612213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Socio-Cultural level</a:t>
            </a:r>
            <a:endParaRPr lang="en-GB" dirty="0"/>
          </a:p>
        </p:txBody>
      </p:sp>
      <p:sp>
        <p:nvSpPr>
          <p:cNvPr id="3" name="Content Placeholder 2"/>
          <p:cNvSpPr>
            <a:spLocks noGrp="1"/>
          </p:cNvSpPr>
          <p:nvPr>
            <p:ph idx="1"/>
          </p:nvPr>
        </p:nvSpPr>
        <p:spPr/>
        <p:txBody>
          <a:bodyPr/>
          <a:lstStyle/>
          <a:p>
            <a:pPr lvl="0">
              <a:spcAft>
                <a:spcPct val="35000"/>
              </a:spcAft>
            </a:pPr>
            <a:r>
              <a:rPr lang="en-GB" sz="2000" b="1" i="1" dirty="0"/>
              <a:t>Causes / explanations on a social / community level:</a:t>
            </a:r>
          </a:p>
          <a:p>
            <a:pPr lvl="0">
              <a:spcAft>
                <a:spcPct val="35000"/>
              </a:spcAft>
            </a:pPr>
            <a:r>
              <a:rPr lang="en-GB" sz="2000" dirty="0"/>
              <a:t>(Institutional) Legitimization of violence</a:t>
            </a:r>
          </a:p>
          <a:p>
            <a:pPr lvl="0">
              <a:spcAft>
                <a:spcPct val="35000"/>
              </a:spcAft>
            </a:pPr>
            <a:r>
              <a:rPr lang="en-GB" sz="2000" dirty="0"/>
              <a:t>Violent (role) models (media)</a:t>
            </a:r>
          </a:p>
          <a:p>
            <a:pPr lvl="0">
              <a:spcAft>
                <a:spcPct val="35000"/>
              </a:spcAft>
            </a:pPr>
            <a:r>
              <a:rPr lang="en-GB" sz="2000" dirty="0"/>
              <a:t>Impunity of </a:t>
            </a:r>
            <a:r>
              <a:rPr lang="en-GB" sz="2000" dirty="0" smtClean="0"/>
              <a:t>violence</a:t>
            </a:r>
          </a:p>
          <a:p>
            <a:pPr lvl="0">
              <a:spcAft>
                <a:spcPct val="35000"/>
              </a:spcAft>
            </a:pPr>
            <a:r>
              <a:rPr lang="en-GB" sz="2000" b="1" i="1" dirty="0"/>
              <a:t>Causes / explanations on a cultural level:</a:t>
            </a:r>
          </a:p>
          <a:p>
            <a:pPr lvl="0">
              <a:spcAft>
                <a:spcPct val="35000"/>
              </a:spcAft>
            </a:pPr>
            <a:r>
              <a:rPr lang="en-GB" sz="2000" dirty="0"/>
              <a:t>Violence as a specific form of male domination (patriarchy)</a:t>
            </a:r>
          </a:p>
          <a:p>
            <a:pPr lvl="0">
              <a:spcAft>
                <a:spcPct val="35000"/>
              </a:spcAft>
            </a:pPr>
            <a:r>
              <a:rPr lang="en-GB" sz="2000" dirty="0"/>
              <a:t>Violence as performance of hegemonic masculinity</a:t>
            </a:r>
            <a:endParaRPr lang="es-ES" sz="2000" dirty="0"/>
          </a:p>
          <a:p>
            <a:pPr lvl="0">
              <a:spcAft>
                <a:spcPct val="35000"/>
              </a:spcAft>
            </a:pPr>
            <a:endParaRPr lang="en-GB" dirty="0"/>
          </a:p>
          <a:p>
            <a:endParaRPr lang="en-GB" dirty="0"/>
          </a:p>
        </p:txBody>
      </p:sp>
    </p:spTree>
    <p:extLst>
      <p:ext uri="{BB962C8B-B14F-4D97-AF65-F5344CB8AC3E}">
        <p14:creationId xmlns:p14="http://schemas.microsoft.com/office/powerpoint/2010/main" val="2821284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they do it?</a:t>
            </a:r>
            <a:endParaRPr lang="en-GB" dirty="0"/>
          </a:p>
        </p:txBody>
      </p:sp>
      <p:sp>
        <p:nvSpPr>
          <p:cNvPr id="3" name="Content Placeholder 2"/>
          <p:cNvSpPr>
            <a:spLocks noGrp="1"/>
          </p:cNvSpPr>
          <p:nvPr>
            <p:ph idx="1"/>
          </p:nvPr>
        </p:nvSpPr>
        <p:spPr>
          <a:xfrm>
            <a:off x="818712" y="2332891"/>
            <a:ext cx="10554574" cy="3525907"/>
          </a:xfrm>
        </p:spPr>
        <p:txBody>
          <a:bodyPr>
            <a:normAutofit fontScale="92500" lnSpcReduction="20000"/>
          </a:bodyPr>
          <a:lstStyle/>
          <a:p>
            <a:pPr>
              <a:buClr>
                <a:schemeClr val="tx1"/>
              </a:buClr>
              <a:buFont typeface="Wingdings" pitchFamily="2" charset="2"/>
              <a:buChar char="Ø"/>
              <a:defRPr/>
            </a:pPr>
            <a:r>
              <a:rPr lang="en-GB" altLang="en-US" sz="2400" dirty="0">
                <a:effectLst>
                  <a:outerShdw blurRad="38100" dist="38100" dir="2700000" algn="tl">
                    <a:srgbClr val="C0C0C0"/>
                  </a:outerShdw>
                </a:effectLst>
              </a:rPr>
              <a:t>Rather than asking for causes (why?) we propose to look at the </a:t>
            </a:r>
            <a:r>
              <a:rPr lang="en-GB" altLang="en-US" sz="2400" b="1" dirty="0">
                <a:effectLst>
                  <a:outerShdw blurRad="38100" dist="38100" dir="2700000" algn="tl">
                    <a:srgbClr val="C0C0C0"/>
                  </a:outerShdw>
                </a:effectLst>
              </a:rPr>
              <a:t>intentions / goals of the violence (what for?)</a:t>
            </a:r>
          </a:p>
          <a:p>
            <a:pPr>
              <a:buNone/>
              <a:defRPr/>
            </a:pPr>
            <a:r>
              <a:rPr lang="en-GB" altLang="en-US" sz="2400" dirty="0">
                <a:effectLst>
                  <a:outerShdw blurRad="38100" dist="38100" dir="2700000" algn="tl">
                    <a:srgbClr val="C0C0C0"/>
                  </a:outerShdw>
                </a:effectLst>
              </a:rPr>
              <a:t>	Usually, violence is used as an intent to maintain or re-establish the control over the partner, the relationship or </a:t>
            </a:r>
            <a:r>
              <a:rPr lang="en-GB" altLang="en-US" sz="2400" dirty="0" smtClean="0">
                <a:effectLst>
                  <a:outerShdw blurRad="38100" dist="38100" dir="2700000" algn="tl">
                    <a:srgbClr val="C0C0C0"/>
                  </a:outerShdw>
                </a:effectLst>
              </a:rPr>
              <a:t>oneself</a:t>
            </a:r>
          </a:p>
          <a:p>
            <a:pPr>
              <a:buNone/>
              <a:defRPr/>
            </a:pPr>
            <a:r>
              <a:rPr lang="en-GB" altLang="en-US" sz="2400" dirty="0">
                <a:effectLst>
                  <a:outerShdw blurRad="38100" dist="38100" dir="2700000" algn="tl">
                    <a:srgbClr val="C0C0C0"/>
                  </a:outerShdw>
                </a:effectLst>
              </a:rPr>
              <a:t> </a:t>
            </a:r>
            <a:r>
              <a:rPr lang="en-GB" altLang="en-US" sz="2400" dirty="0" smtClean="0">
                <a:effectLst>
                  <a:outerShdw blurRad="38100" dist="38100" dir="2700000" algn="tl">
                    <a:srgbClr val="C0C0C0"/>
                  </a:outerShdw>
                </a:effectLst>
              </a:rPr>
              <a:t>Effective Perpetrator Responses </a:t>
            </a:r>
          </a:p>
          <a:p>
            <a:r>
              <a:rPr lang="en-US" altLang="zh-CN" sz="2400" b="1" dirty="0"/>
              <a:t>Violence is unacceptable &amp; the abuser is 100% responsible for his abuse</a:t>
            </a:r>
          </a:p>
          <a:p>
            <a:r>
              <a:rPr lang="en-US" altLang="zh-CN" sz="2400" b="1" dirty="0"/>
              <a:t>It is a </a:t>
            </a:r>
            <a:r>
              <a:rPr lang="en-US" altLang="zh-CN" sz="2400" b="1" dirty="0" err="1"/>
              <a:t>behaviour</a:t>
            </a:r>
            <a:r>
              <a:rPr lang="en-US" altLang="zh-CN" sz="2400" b="1" dirty="0"/>
              <a:t> with an intent</a:t>
            </a:r>
          </a:p>
          <a:p>
            <a:r>
              <a:rPr lang="en-US" altLang="zh-CN" sz="2400" b="1" dirty="0"/>
              <a:t>It is a </a:t>
            </a:r>
            <a:r>
              <a:rPr lang="en-US" altLang="zh-CN" sz="2400" b="1" dirty="0" err="1"/>
              <a:t>behaviour</a:t>
            </a:r>
            <a:r>
              <a:rPr lang="en-US" altLang="zh-CN" sz="2400" b="1" dirty="0"/>
              <a:t> that is learned</a:t>
            </a:r>
          </a:p>
          <a:p>
            <a:r>
              <a:rPr lang="en-US" altLang="zh-CN" sz="2400" b="1" dirty="0"/>
              <a:t>It is a </a:t>
            </a:r>
            <a:r>
              <a:rPr lang="en-US" altLang="zh-CN" sz="2400" b="1" dirty="0" err="1"/>
              <a:t>behaviour</a:t>
            </a:r>
            <a:r>
              <a:rPr lang="en-US" altLang="zh-CN" sz="2400" b="1" dirty="0"/>
              <a:t> that is systematic</a:t>
            </a:r>
          </a:p>
          <a:p>
            <a:pPr>
              <a:buNone/>
              <a:defRPr/>
            </a:pPr>
            <a:endParaRPr lang="en-GB" altLang="en-US" dirty="0">
              <a:effectLst>
                <a:outerShdw blurRad="38100" dist="38100" dir="2700000" algn="tl">
                  <a:srgbClr val="C0C0C0"/>
                </a:outerShdw>
              </a:effectLst>
            </a:endParaRPr>
          </a:p>
          <a:p>
            <a:pPr marL="0" indent="0">
              <a:buNone/>
            </a:pPr>
            <a:endParaRPr lang="en-GB" dirty="0"/>
          </a:p>
        </p:txBody>
      </p:sp>
    </p:spTree>
    <p:extLst>
      <p:ext uri="{BB962C8B-B14F-4D97-AF65-F5344CB8AC3E}">
        <p14:creationId xmlns:p14="http://schemas.microsoft.com/office/powerpoint/2010/main" val="3482911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about mental health and the perpetration of IPV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sz="2000" dirty="0" smtClean="0"/>
              <a:t>Almost </a:t>
            </a:r>
            <a:r>
              <a:rPr lang="en-US" sz="2000" dirty="0"/>
              <a:t>half the sample (48%) </a:t>
            </a:r>
            <a:r>
              <a:rPr lang="en-US" sz="2000" dirty="0" smtClean="0"/>
              <a:t>were </a:t>
            </a:r>
            <a:r>
              <a:rPr lang="en-US" sz="2000" dirty="0"/>
              <a:t>alcohol dependent</a:t>
            </a:r>
            <a:r>
              <a:rPr lang="en-US" sz="2000" dirty="0" smtClean="0"/>
              <a:t>. </a:t>
            </a:r>
            <a:r>
              <a:rPr lang="en-US" sz="2000" dirty="0" err="1" smtClean="0"/>
              <a:t>Gillchrist</a:t>
            </a:r>
            <a:r>
              <a:rPr lang="en-US" sz="2000" dirty="0" smtClean="0"/>
              <a:t> 1999 – not found in community samples but replicated in other offender profiles</a:t>
            </a:r>
          </a:p>
          <a:p>
            <a:r>
              <a:rPr lang="en-US" sz="2000" dirty="0" err="1" smtClean="0"/>
              <a:t>Gondolf’s</a:t>
            </a:r>
            <a:r>
              <a:rPr lang="en-US" sz="2000" dirty="0" smtClean="0"/>
              <a:t> sample of 880 men referred to DV intervention programmes in the US </a:t>
            </a:r>
            <a:r>
              <a:rPr lang="en-US" sz="2000" dirty="0"/>
              <a:t>,</a:t>
            </a:r>
            <a:r>
              <a:rPr lang="en-US" sz="2000" dirty="0" smtClean="0"/>
              <a:t> 60% had tendencies of </a:t>
            </a:r>
            <a:r>
              <a:rPr lang="en-US" sz="2000" dirty="0" err="1" smtClean="0"/>
              <a:t>narcissitic</a:t>
            </a:r>
            <a:r>
              <a:rPr lang="en-US" sz="2000" dirty="0" smtClean="0"/>
              <a:t>-paranoid continuum sub- clinical – over blown sense </a:t>
            </a:r>
            <a:r>
              <a:rPr lang="en-US" sz="2000" dirty="0"/>
              <a:t>of </a:t>
            </a:r>
            <a:r>
              <a:rPr lang="en-US" sz="2000" dirty="0" smtClean="0"/>
              <a:t>entitlement showing </a:t>
            </a:r>
            <a:r>
              <a:rPr lang="en-US" sz="2000" dirty="0"/>
              <a:t>hostile attitudes towards women and inflated sense of self rather than low self esteem</a:t>
            </a:r>
          </a:p>
          <a:p>
            <a:r>
              <a:rPr lang="en-US" sz="2000" dirty="0" err="1" smtClean="0"/>
              <a:t>Gondolf</a:t>
            </a:r>
            <a:r>
              <a:rPr lang="en-US" sz="2000" dirty="0" smtClean="0"/>
              <a:t> – 8% Paranoid disorder, 4% borderline disorder </a:t>
            </a:r>
          </a:p>
          <a:p>
            <a:r>
              <a:rPr lang="en-US" sz="2000" dirty="0" err="1" smtClean="0"/>
              <a:t>Gondolf</a:t>
            </a:r>
            <a:r>
              <a:rPr lang="en-US" sz="2000" dirty="0" smtClean="0"/>
              <a:t> – the men who re assaulted  their partners were no more likely to appear with psychopathic disorders than those who did not </a:t>
            </a:r>
          </a:p>
          <a:p>
            <a:r>
              <a:rPr lang="en-US" sz="2000" dirty="0" smtClean="0"/>
              <a:t>Risk factors – previous violence (generalized aggression), alcohol/substance abuse – getting drunk – suicide threats or attempts   </a:t>
            </a:r>
          </a:p>
          <a:p>
            <a:endParaRPr lang="en-US" dirty="0" smtClean="0"/>
          </a:p>
          <a:p>
            <a:endParaRPr lang="en-US" dirty="0"/>
          </a:p>
        </p:txBody>
      </p:sp>
    </p:spTree>
    <p:extLst>
      <p:ext uri="{BB962C8B-B14F-4D97-AF65-F5344CB8AC3E}">
        <p14:creationId xmlns:p14="http://schemas.microsoft.com/office/powerpoint/2010/main" val="181526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How do Perpetrators present to professionals in health and social care settings?</a:t>
            </a:r>
            <a:endParaRPr lang="en-GB" sz="3600" dirty="0"/>
          </a:p>
        </p:txBody>
      </p:sp>
      <p:sp>
        <p:nvSpPr>
          <p:cNvPr id="3" name="Content Placeholder 2"/>
          <p:cNvSpPr>
            <a:spLocks noGrp="1"/>
          </p:cNvSpPr>
          <p:nvPr>
            <p:ph idx="1"/>
          </p:nvPr>
        </p:nvSpPr>
        <p:spPr>
          <a:xfrm>
            <a:off x="818712" y="1875692"/>
            <a:ext cx="10554574" cy="4396153"/>
          </a:xfrm>
        </p:spPr>
        <p:txBody>
          <a:bodyPr/>
          <a:lstStyle/>
          <a:p>
            <a:r>
              <a:rPr lang="en-GB" sz="2000" dirty="0" smtClean="0"/>
              <a:t>Research by Hester &amp; </a:t>
            </a:r>
            <a:r>
              <a:rPr lang="en-GB" sz="2000" dirty="0" err="1" smtClean="0"/>
              <a:t>Westmarland</a:t>
            </a:r>
            <a:r>
              <a:rPr lang="en-GB" sz="2000" dirty="0" smtClean="0"/>
              <a:t> et al ( 2006) in the North-East on Service provision for perpetrators of DV found that from the sample of 64 men, the majority would seek help from their GP’s  as a first point of contact.</a:t>
            </a:r>
          </a:p>
          <a:p>
            <a:r>
              <a:rPr lang="en-GB" sz="2000" dirty="0" smtClean="0"/>
              <a:t>When perpetrators went to their GP- they would position themselves as ‘Sad’ (depressed) or ‘mad’ ( in need of psychological or psychiatric care) with a focus on ‘poor me ‘ rather than their unacceptable behaviour.</a:t>
            </a:r>
          </a:p>
          <a:p>
            <a:r>
              <a:rPr lang="en-GB" sz="2000" dirty="0" smtClean="0"/>
              <a:t>Routine enquiry about the use of violent and abusive behaviour at the point of help seeking can ensure that perpetrators can access the most appropriate intervention, which may include mental health services or more likely a DV perpetrator programme ( if available).</a:t>
            </a:r>
          </a:p>
          <a:p>
            <a:pPr marL="0" indent="0">
              <a:buNone/>
            </a:pPr>
            <a:endParaRPr lang="en-GB" dirty="0"/>
          </a:p>
        </p:txBody>
      </p:sp>
    </p:spTree>
    <p:extLst>
      <p:ext uri="{BB962C8B-B14F-4D97-AF65-F5344CB8AC3E}">
        <p14:creationId xmlns:p14="http://schemas.microsoft.com/office/powerpoint/2010/main" val="18560012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TC103457503[[fn=Quotable]]</Template>
  <TotalTime>1008</TotalTime>
  <Words>1495</Words>
  <Application>Microsoft Office PowerPoint</Application>
  <PresentationFormat>Custom</PresentationFormat>
  <Paragraphs>117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Quotable</vt:lpstr>
      <vt:lpstr>Mental health and those who perpetrate Intimate Partner Violence </vt:lpstr>
      <vt:lpstr>Workshop Aims</vt:lpstr>
      <vt:lpstr>Explanations for IPV perpetration</vt:lpstr>
      <vt:lpstr>Individual Level</vt:lpstr>
      <vt:lpstr>Relational Level</vt:lpstr>
      <vt:lpstr>Socio-Cultural level</vt:lpstr>
      <vt:lpstr>Why do they do it?</vt:lpstr>
      <vt:lpstr>What we know about mental health and the perpetration of IPV </vt:lpstr>
      <vt:lpstr>How do Perpetrators present to professionals in health and social care settings?</vt:lpstr>
      <vt:lpstr>Barriers to Disclosure</vt:lpstr>
      <vt:lpstr>Barriers to disclosure  </vt:lpstr>
      <vt:lpstr>PowerPoint Presentation</vt:lpstr>
      <vt:lpstr>What to do</vt:lpstr>
      <vt:lpstr>Case studies </vt:lpstr>
      <vt:lpstr>ASKING THE RIGHT QUESTIONS</vt:lpstr>
      <vt:lpstr>ASKING THE RIGHT QUESTIONS</vt:lpstr>
      <vt:lpstr>Asking the Right Questions</vt:lpstr>
      <vt:lpstr>Non-Collusive Responses</vt:lpstr>
      <vt:lpstr>NON- COLLUSIVE RESPONSES.</vt:lpstr>
      <vt:lpstr>NICE guidance recommendation 4</vt:lpstr>
      <vt:lpstr>NICE recommendation 5 and 6</vt:lpstr>
      <vt:lpstr>NICE recommendation 13 and 14</vt:lpstr>
      <vt:lpstr>The Jenkins Centre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those who perpetrate Intimate Partner Violence</dc:title>
  <dc:creator>neil blacklock</dc:creator>
  <cp:lastModifiedBy>Windows User</cp:lastModifiedBy>
  <cp:revision>26</cp:revision>
  <cp:lastPrinted>2014-11-03T20:06:25Z</cp:lastPrinted>
  <dcterms:created xsi:type="dcterms:W3CDTF">2014-11-02T18:23:38Z</dcterms:created>
  <dcterms:modified xsi:type="dcterms:W3CDTF">2014-11-04T14:20:48Z</dcterms:modified>
</cp:coreProperties>
</file>